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7" roundtripDataSignature="AMtx7mi49ygI9zRs6ENkBrqDZQTGwqsZ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3"/>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6"/>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8"/>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0"/>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0"/>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11" Type="http://schemas.openxmlformats.org/officeDocument/2006/relationships/image" Target="../media/image8.jpg"/><Relationship Id="rId10" Type="http://schemas.openxmlformats.org/officeDocument/2006/relationships/image" Target="../media/image9.jpg"/><Relationship Id="rId9" Type="http://schemas.openxmlformats.org/officeDocument/2006/relationships/image" Target="../media/image1.png"/><Relationship Id="rId5" Type="http://schemas.openxmlformats.org/officeDocument/2006/relationships/image" Target="../media/image4.jp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1361351" y="2648175"/>
            <a:ext cx="10176891" cy="541039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rtl="0" algn="ctr">
              <a:spcBef>
                <a:spcPts val="0"/>
              </a:spcBef>
              <a:spcAft>
                <a:spcPts val="0"/>
              </a:spcAft>
              <a:buNone/>
            </a:pPr>
            <a:r>
              <a:t/>
            </a:r>
            <a:endParaRPr b="1" sz="3277">
              <a:solidFill>
                <a:schemeClr val="dk1"/>
              </a:solidFill>
            </a:endParaRPr>
          </a:p>
          <a:p>
            <a:pPr indent="0" lvl="0" marL="0" rtl="0" algn="ctr">
              <a:spcBef>
                <a:spcPts val="0"/>
              </a:spcBef>
              <a:spcAft>
                <a:spcPts val="0"/>
              </a:spcAft>
              <a:buClr>
                <a:schemeClr val="dk1"/>
              </a:buClr>
              <a:buFont typeface="Arial"/>
              <a:buNone/>
            </a:pPr>
            <a:r>
              <a:rPr b="1" lang="en" sz="3277">
                <a:solidFill>
                  <a:schemeClr val="dk1"/>
                </a:solidFill>
              </a:rPr>
              <a:t>Abstract</a:t>
            </a:r>
            <a:endParaRPr b="1" sz="3277">
              <a:solidFill>
                <a:schemeClr val="dk1"/>
              </a:solidFill>
            </a:endParaRPr>
          </a:p>
          <a:p>
            <a:pPr indent="0" lvl="0" marL="182880" marR="182880" rtl="0" algn="just">
              <a:spcBef>
                <a:spcPts val="0"/>
              </a:spcBef>
              <a:spcAft>
                <a:spcPts val="0"/>
              </a:spcAft>
              <a:buSzPts val="1100"/>
              <a:buNone/>
            </a:pPr>
            <a:r>
              <a:rPr lang="en" sz="2900"/>
              <a:t>With the rise in plastic use and still no way to properly recycle plastics, they have found their way into sensitive ecosystems. Previous research has found that there are 2 enzymes (</a:t>
            </a:r>
            <a:r>
              <a:rPr lang="en" sz="2900">
                <a:solidFill>
                  <a:schemeClr val="dk1"/>
                </a:solidFill>
              </a:rPr>
              <a:t>PETase and MHETase)</a:t>
            </a:r>
            <a:r>
              <a:rPr lang="en" sz="2900"/>
              <a:t> that can metabolize polyethylene terephthalate plastic but the breakdown produces an acidic environment that the microorganism cannot survive.This project aims to first build resistance to Terephthalic acid in a strain of </a:t>
            </a:r>
            <a:r>
              <a:rPr i="1" lang="en" sz="2900"/>
              <a:t>E. Coli </a:t>
            </a:r>
            <a:r>
              <a:rPr lang="en" sz="2900"/>
              <a:t>and second, insert both PETase and MHETase genes through plasmid uptake.</a:t>
            </a:r>
            <a:endParaRPr sz="2900"/>
          </a:p>
          <a:p>
            <a:pPr indent="0" lvl="0" marL="0" marR="0" rtl="0" algn="just">
              <a:lnSpc>
                <a:spcPct val="100000"/>
              </a:lnSpc>
              <a:spcBef>
                <a:spcPts val="0"/>
              </a:spcBef>
              <a:spcAft>
                <a:spcPts val="0"/>
              </a:spcAft>
              <a:buNone/>
            </a:pPr>
            <a:r>
              <a:t/>
            </a:r>
            <a:endParaRPr b="1" sz="3000"/>
          </a:p>
          <a:p>
            <a:pPr indent="0" lvl="0" marL="0" marR="0" rtl="0" algn="l">
              <a:lnSpc>
                <a:spcPct val="100000"/>
              </a:lnSpc>
              <a:spcBef>
                <a:spcPts val="0"/>
              </a:spcBef>
              <a:spcAft>
                <a:spcPts val="0"/>
              </a:spcAft>
              <a:buNone/>
            </a:pPr>
            <a:r>
              <a:t/>
            </a:r>
            <a:endParaRPr b="0" i="0" sz="3277" u="none" cap="none" strike="noStrike">
              <a:solidFill>
                <a:srgbClr val="000000"/>
              </a:solidFill>
              <a:latin typeface="Arial"/>
              <a:ea typeface="Arial"/>
              <a:cs typeface="Arial"/>
              <a:sym typeface="Arial"/>
            </a:endParaRPr>
          </a:p>
        </p:txBody>
      </p:sp>
      <p:sp>
        <p:nvSpPr>
          <p:cNvPr id="55" name="Google Shape;55;p1"/>
          <p:cNvSpPr txBox="1"/>
          <p:nvPr/>
        </p:nvSpPr>
        <p:spPr>
          <a:xfrm>
            <a:off x="10905723" y="0"/>
            <a:ext cx="24884400" cy="2529000"/>
          </a:xfrm>
          <a:prstGeom prst="rect">
            <a:avLst/>
          </a:prstGeom>
          <a:noFill/>
          <a:ln>
            <a:noFill/>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None/>
            </a:pPr>
            <a:r>
              <a:rPr b="1" i="0" lang="en" sz="4096" u="none" cap="none" strike="noStrike">
                <a:solidFill>
                  <a:srgbClr val="000000"/>
                </a:solidFill>
                <a:latin typeface="Arial"/>
                <a:ea typeface="Arial"/>
                <a:cs typeface="Arial"/>
                <a:sym typeface="Arial"/>
              </a:rPr>
              <a:t>PROBLEM SOL</a:t>
            </a:r>
            <a:r>
              <a:rPr b="1" lang="en" sz="4096"/>
              <a:t>VING POLLUTION with PETase</a:t>
            </a:r>
            <a:endParaRPr b="1" i="0" sz="409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686"/>
              <a:t>Keenan Smith, Amanda Barrett,</a:t>
            </a:r>
            <a:r>
              <a:rPr b="0" i="0" lang="en" sz="3686" u="none" cap="none" strike="noStrike">
                <a:solidFill>
                  <a:srgbClr val="000000"/>
                </a:solidFill>
                <a:latin typeface="Arial"/>
                <a:ea typeface="Arial"/>
                <a:cs typeface="Arial"/>
                <a:sym typeface="Arial"/>
              </a:rPr>
              <a:t> </a:t>
            </a:r>
            <a:r>
              <a:rPr lang="en" sz="3686"/>
              <a:t>Irene M.B. Reizman, Ph.D. (Rose-Hulman Institute of Technology</a:t>
            </a:r>
            <a:r>
              <a:rPr b="0" i="0" lang="en" sz="3686" u="none" cap="none" strike="noStrike">
                <a:solidFill>
                  <a:srgbClr val="000000"/>
                </a:solidFill>
                <a:latin typeface="Arial"/>
                <a:ea typeface="Arial"/>
                <a:cs typeface="Arial"/>
                <a:sym typeface="Arial"/>
              </a:rPr>
              <a:t>)</a:t>
            </a:r>
            <a:endParaRPr b="0" i="0" sz="368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686"/>
              <a:t>Marietta High School</a:t>
            </a:r>
            <a:r>
              <a:rPr b="0" i="0" lang="en" sz="3686" u="none" cap="none" strike="noStrike">
                <a:solidFill>
                  <a:srgbClr val="000000"/>
                </a:solidFill>
                <a:latin typeface="Arial"/>
                <a:ea typeface="Arial"/>
                <a:cs typeface="Arial"/>
                <a:sym typeface="Arial"/>
              </a:rPr>
              <a:t>, Marietta, </a:t>
            </a:r>
            <a:r>
              <a:rPr lang="en" sz="3686"/>
              <a:t>Georgia</a:t>
            </a:r>
            <a:r>
              <a:rPr b="0" i="0" lang="en" sz="3686" u="none" cap="none" strike="noStrike">
                <a:solidFill>
                  <a:srgbClr val="000000"/>
                </a:solidFill>
                <a:latin typeface="Arial"/>
                <a:ea typeface="Arial"/>
                <a:cs typeface="Arial"/>
                <a:sym typeface="Arial"/>
              </a:rPr>
              <a:t>, </a:t>
            </a:r>
            <a:r>
              <a:rPr lang="en" sz="3686"/>
              <a:t>United States</a:t>
            </a:r>
            <a:endParaRPr b="0" i="0" sz="3686" u="none" cap="none" strike="noStrike">
              <a:solidFill>
                <a:srgbClr val="000000"/>
              </a:solidFill>
              <a:latin typeface="Arial"/>
              <a:ea typeface="Arial"/>
              <a:cs typeface="Arial"/>
              <a:sym typeface="Arial"/>
            </a:endParaRPr>
          </a:p>
        </p:txBody>
      </p:sp>
      <p:sp>
        <p:nvSpPr>
          <p:cNvPr id="56" name="Google Shape;56;p1"/>
          <p:cNvSpPr txBox="1"/>
          <p:nvPr/>
        </p:nvSpPr>
        <p:spPr>
          <a:xfrm>
            <a:off x="1311806" y="8459095"/>
            <a:ext cx="10176900" cy="99606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420600">
            <a:noAutofit/>
          </a:bodyPr>
          <a:lstStyle/>
          <a:p>
            <a:pPr indent="0" lvl="0" marL="0" marR="0" rtl="0" algn="ctr">
              <a:lnSpc>
                <a:spcPct val="100000"/>
              </a:lnSpc>
              <a:spcBef>
                <a:spcPts val="0"/>
              </a:spcBef>
              <a:spcAft>
                <a:spcPts val="0"/>
              </a:spcAft>
              <a:buNone/>
            </a:pPr>
            <a:r>
              <a:t/>
            </a:r>
            <a:endParaRPr b="1" sz="3277"/>
          </a:p>
          <a:p>
            <a:pPr indent="0" lvl="0" marL="0" marR="0" rtl="0" algn="ctr">
              <a:lnSpc>
                <a:spcPct val="100000"/>
              </a:lnSpc>
              <a:spcBef>
                <a:spcPts val="0"/>
              </a:spcBef>
              <a:spcAft>
                <a:spcPts val="0"/>
              </a:spcAft>
              <a:buNone/>
            </a:pPr>
            <a:r>
              <a:rPr b="1" i="0" lang="en" sz="3277" u="none" cap="none" strike="noStrike">
                <a:solidFill>
                  <a:srgbClr val="000000"/>
                </a:solidFill>
                <a:latin typeface="Arial"/>
                <a:ea typeface="Arial"/>
                <a:cs typeface="Arial"/>
                <a:sym typeface="Arial"/>
              </a:rPr>
              <a:t>Introduction/Background</a:t>
            </a:r>
            <a:endParaRPr b="1" i="0" sz="3277" u="none" cap="none" strike="noStrike">
              <a:solidFill>
                <a:srgbClr val="000000"/>
              </a:solidFill>
              <a:latin typeface="Arial"/>
              <a:ea typeface="Arial"/>
              <a:cs typeface="Arial"/>
              <a:sym typeface="Arial"/>
            </a:endParaRPr>
          </a:p>
          <a:p>
            <a:pPr indent="0" lvl="0" marL="182880" marR="182880" rtl="0" algn="just">
              <a:spcBef>
                <a:spcPts val="0"/>
              </a:spcBef>
              <a:spcAft>
                <a:spcPts val="0"/>
              </a:spcAft>
              <a:buNone/>
            </a:pPr>
            <a:r>
              <a:rPr lang="en" sz="2900">
                <a:solidFill>
                  <a:schemeClr val="dk1"/>
                </a:solidFill>
              </a:rPr>
              <a:t>The universal problem of plastic pollution is threatening many ecosystems. Likewise the technology and methods of </a:t>
            </a:r>
            <a:r>
              <a:rPr lang="en" sz="2900">
                <a:solidFill>
                  <a:schemeClr val="dk1"/>
                </a:solidFill>
              </a:rPr>
              <a:t>recycling</a:t>
            </a:r>
            <a:r>
              <a:rPr lang="en" sz="2900">
                <a:solidFill>
                  <a:schemeClr val="dk1"/>
                </a:solidFill>
              </a:rPr>
              <a:t> plastics is not truly sustainable. Even so the organism </a:t>
            </a:r>
            <a:r>
              <a:rPr i="1" lang="en" sz="2900">
                <a:solidFill>
                  <a:schemeClr val="dk1"/>
                </a:solidFill>
              </a:rPr>
              <a:t>Ideonella Sakaiensis</a:t>
            </a:r>
            <a:r>
              <a:rPr lang="en" sz="2900">
                <a:solidFill>
                  <a:schemeClr val="dk1"/>
                </a:solidFill>
              </a:rPr>
              <a:t> has developed a method of surviving in such environments. </a:t>
            </a:r>
            <a:r>
              <a:rPr i="1" lang="en" sz="2900">
                <a:solidFill>
                  <a:schemeClr val="dk1"/>
                </a:solidFill>
              </a:rPr>
              <a:t>Ideonella Sakaiensis</a:t>
            </a:r>
            <a:r>
              <a:rPr lang="en" sz="2900">
                <a:solidFill>
                  <a:schemeClr val="dk1"/>
                </a:solidFill>
              </a:rPr>
              <a:t> has two enzymes called PETase (polyethylene terephthalate)ase and MHETase (mono(2-hydroxyethyl) terephthalate hydrolase)ase. These enzymes are responsible for breaking down (polyethylene terephthalate) into mono(2-hydroxyethyl) terephthalate which is further broken down into Ethylene glycol (EG) and Terephthalic acid (TPA). This process allows for PET plastics to be broken down into less environmentally dangerous products. These enzymes can be inserted into a plasmid for standard </a:t>
            </a:r>
            <a:r>
              <a:rPr i="1" lang="en" sz="2900">
                <a:solidFill>
                  <a:schemeClr val="dk1"/>
                </a:solidFill>
              </a:rPr>
              <a:t>E. coli</a:t>
            </a:r>
            <a:r>
              <a:rPr lang="en" sz="2900">
                <a:solidFill>
                  <a:schemeClr val="dk1"/>
                </a:solidFill>
              </a:rPr>
              <a:t> to uptake, however standard </a:t>
            </a:r>
            <a:r>
              <a:rPr i="1" lang="en" sz="2900">
                <a:solidFill>
                  <a:schemeClr val="dk1"/>
                </a:solidFill>
              </a:rPr>
              <a:t>E. coli</a:t>
            </a:r>
            <a:r>
              <a:rPr lang="en" sz="2900">
                <a:solidFill>
                  <a:schemeClr val="dk1"/>
                </a:solidFill>
              </a:rPr>
              <a:t> is not able to survive high concentrations of Terephthalic acid. Because of this </a:t>
            </a:r>
            <a:r>
              <a:rPr i="1" lang="en" sz="2900">
                <a:solidFill>
                  <a:schemeClr val="dk1"/>
                </a:solidFill>
              </a:rPr>
              <a:t>E. coli</a:t>
            </a:r>
            <a:r>
              <a:rPr lang="en" sz="2900">
                <a:solidFill>
                  <a:schemeClr val="dk1"/>
                </a:solidFill>
              </a:rPr>
              <a:t> will need to build resistance to the acid. </a:t>
            </a:r>
            <a:r>
              <a:rPr i="1" lang="en" sz="2900">
                <a:solidFill>
                  <a:schemeClr val="dk1"/>
                </a:solidFill>
              </a:rPr>
              <a:t>E. coli</a:t>
            </a:r>
            <a:r>
              <a:rPr lang="en" sz="2900">
                <a:solidFill>
                  <a:schemeClr val="dk1"/>
                </a:solidFill>
              </a:rPr>
              <a:t> is used for duplication of the plasmids but not expressing the genes that cause the production of PETase and MHETase because of the intolerance to terephthalic acid. We aim to change that.</a:t>
            </a:r>
            <a:endParaRPr sz="2900">
              <a:solidFill>
                <a:schemeClr val="dk1"/>
              </a:solidFill>
            </a:endParaRPr>
          </a:p>
          <a:p>
            <a:pPr indent="0" lvl="0" marL="457200" marR="0" rtl="0" algn="just">
              <a:lnSpc>
                <a:spcPct val="100000"/>
              </a:lnSpc>
              <a:spcBef>
                <a:spcPts val="0"/>
              </a:spcBef>
              <a:spcAft>
                <a:spcPts val="0"/>
              </a:spcAft>
              <a:buNone/>
            </a:pPr>
            <a:r>
              <a:t/>
            </a:r>
            <a:endParaRPr sz="2867">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3277" u="none" cap="none" strike="noStrike">
              <a:solidFill>
                <a:srgbClr val="000000"/>
              </a:solidFill>
              <a:latin typeface="Arial"/>
              <a:ea typeface="Arial"/>
              <a:cs typeface="Arial"/>
              <a:sym typeface="Arial"/>
            </a:endParaRPr>
          </a:p>
        </p:txBody>
      </p:sp>
      <p:sp>
        <p:nvSpPr>
          <p:cNvPr id="57" name="Google Shape;57;p1"/>
          <p:cNvSpPr txBox="1"/>
          <p:nvPr/>
        </p:nvSpPr>
        <p:spPr>
          <a:xfrm>
            <a:off x="12003322" y="2659725"/>
            <a:ext cx="11661300" cy="157482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312115" lvl="0" marL="312115" marR="0" rtl="0" algn="ctr">
              <a:lnSpc>
                <a:spcPct val="100000"/>
              </a:lnSpc>
              <a:spcBef>
                <a:spcPts val="0"/>
              </a:spcBef>
              <a:spcAft>
                <a:spcPts val="0"/>
              </a:spcAft>
              <a:buClr>
                <a:schemeClr val="dk1"/>
              </a:buClr>
              <a:buSzPts val="700"/>
              <a:buFont typeface="Calibri"/>
              <a:buChar char="●"/>
            </a:pPr>
            <a:r>
              <a:t/>
            </a:r>
            <a:endParaRPr b="0" i="0" sz="3277" u="none" cap="none" strike="noStrike">
              <a:solidFill>
                <a:srgbClr val="000000"/>
              </a:solidFill>
              <a:latin typeface="Arial"/>
              <a:ea typeface="Arial"/>
              <a:cs typeface="Arial"/>
              <a:sym typeface="Arial"/>
            </a:endParaRPr>
          </a:p>
        </p:txBody>
      </p:sp>
      <p:sp>
        <p:nvSpPr>
          <p:cNvPr id="58" name="Google Shape;58;p1"/>
          <p:cNvSpPr txBox="1"/>
          <p:nvPr/>
        </p:nvSpPr>
        <p:spPr>
          <a:xfrm>
            <a:off x="24179222" y="2648175"/>
            <a:ext cx="11922900" cy="107679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104038" lvl="0" marL="312115" marR="0" rtl="0" algn="l">
              <a:lnSpc>
                <a:spcPct val="100000"/>
              </a:lnSpc>
              <a:spcBef>
                <a:spcPts val="0"/>
              </a:spcBef>
              <a:spcAft>
                <a:spcPts val="0"/>
              </a:spcAft>
              <a:buNone/>
            </a:pPr>
            <a:r>
              <a:t/>
            </a:r>
            <a:endParaRPr b="0" i="0" sz="2867" u="none" cap="none" strike="noStrike">
              <a:solidFill>
                <a:schemeClr val="dk1"/>
              </a:solidFill>
              <a:latin typeface="Calibri"/>
              <a:ea typeface="Calibri"/>
              <a:cs typeface="Calibri"/>
              <a:sym typeface="Calibri"/>
            </a:endParaRPr>
          </a:p>
          <a:p>
            <a:pPr indent="0" lvl="0" marL="182880" marR="182880" rtl="0" algn="ctr">
              <a:spcBef>
                <a:spcPts val="0"/>
              </a:spcBef>
              <a:spcAft>
                <a:spcPts val="0"/>
              </a:spcAft>
              <a:buClr>
                <a:schemeClr val="dk1"/>
              </a:buClr>
              <a:buFont typeface="Arial"/>
              <a:buNone/>
            </a:pPr>
            <a:r>
              <a:rPr b="1" lang="en" sz="3277">
                <a:solidFill>
                  <a:schemeClr val="dk1"/>
                </a:solidFill>
              </a:rPr>
              <a:t>Team Content</a:t>
            </a:r>
            <a:endParaRPr b="1" sz="3277">
              <a:solidFill>
                <a:schemeClr val="dk1"/>
              </a:solidFill>
            </a:endParaRPr>
          </a:p>
          <a:p>
            <a:pPr indent="0" lvl="0" marL="182880" marR="182880" rtl="0" algn="l">
              <a:spcBef>
                <a:spcPts val="0"/>
              </a:spcBef>
              <a:spcAft>
                <a:spcPts val="0"/>
              </a:spcAft>
              <a:buNone/>
            </a:pPr>
            <a:r>
              <a:rPr lang="en" sz="3000">
                <a:solidFill>
                  <a:schemeClr val="dk1"/>
                </a:solidFill>
              </a:rPr>
              <a:t> This is a new team with only one team </a:t>
            </a:r>
            <a:r>
              <a:rPr lang="en" sz="3000">
                <a:solidFill>
                  <a:schemeClr val="dk1"/>
                </a:solidFill>
              </a:rPr>
              <a:t>member. </a:t>
            </a:r>
            <a:endParaRPr sz="3000">
              <a:solidFill>
                <a:schemeClr val="dk1"/>
              </a:solidFill>
            </a:endParaRPr>
          </a:p>
          <a:p>
            <a:pPr indent="0" lvl="0" marL="182880" marR="182880" rtl="0" algn="l">
              <a:spcBef>
                <a:spcPts val="0"/>
              </a:spcBef>
              <a:spcAft>
                <a:spcPts val="0"/>
              </a:spcAft>
              <a:buNone/>
            </a:pPr>
            <a:r>
              <a:t/>
            </a:r>
            <a:endParaRPr sz="3000">
              <a:solidFill>
                <a:schemeClr val="dk1"/>
              </a:solidFill>
            </a:endParaRPr>
          </a:p>
          <a:p>
            <a:pPr indent="0" lvl="0" marL="182880" marR="182880" rtl="0" algn="l">
              <a:spcBef>
                <a:spcPts val="0"/>
              </a:spcBef>
              <a:spcAft>
                <a:spcPts val="0"/>
              </a:spcAft>
              <a:buNone/>
            </a:pPr>
            <a:r>
              <a:rPr lang="en" sz="3000">
                <a:solidFill>
                  <a:schemeClr val="dk1"/>
                </a:solidFill>
              </a:rPr>
              <a:t> </a:t>
            </a:r>
            <a:r>
              <a:rPr lang="en" sz="3000" u="sng">
                <a:solidFill>
                  <a:schemeClr val="dk1"/>
                </a:solidFill>
              </a:rPr>
              <a:t>H</a:t>
            </a:r>
            <a:r>
              <a:rPr lang="en" sz="3000" u="sng">
                <a:solidFill>
                  <a:schemeClr val="dk1"/>
                </a:solidFill>
              </a:rPr>
              <a:t>ighlights</a:t>
            </a:r>
            <a:r>
              <a:rPr lang="en" sz="3000" u="sng">
                <a:solidFill>
                  <a:schemeClr val="dk1"/>
                </a:solidFill>
              </a:rPr>
              <a:t>:</a:t>
            </a:r>
            <a:r>
              <a:rPr lang="en" sz="3000">
                <a:solidFill>
                  <a:schemeClr val="dk1"/>
                </a:solidFill>
              </a:rPr>
              <a:t> This was an amazing learning experience where I got to work on an </a:t>
            </a:r>
            <a:r>
              <a:rPr lang="en" sz="3000">
                <a:solidFill>
                  <a:schemeClr val="dk1"/>
                </a:solidFill>
              </a:rPr>
              <a:t>experiment</a:t>
            </a:r>
            <a:r>
              <a:rPr lang="en" sz="3000">
                <a:solidFill>
                  <a:schemeClr val="dk1"/>
                </a:solidFill>
              </a:rPr>
              <a:t> of my </a:t>
            </a:r>
            <a:r>
              <a:rPr lang="en" sz="3000">
                <a:solidFill>
                  <a:schemeClr val="dk1"/>
                </a:solidFill>
              </a:rPr>
              <a:t>own</a:t>
            </a:r>
            <a:r>
              <a:rPr lang="en" sz="3000">
                <a:solidFill>
                  <a:schemeClr val="dk1"/>
                </a:solidFill>
              </a:rPr>
              <a:t> </a:t>
            </a:r>
            <a:r>
              <a:rPr lang="en" sz="3000">
                <a:solidFill>
                  <a:schemeClr val="dk1"/>
                </a:solidFill>
              </a:rPr>
              <a:t>design</a:t>
            </a:r>
            <a:r>
              <a:rPr lang="en" sz="3000">
                <a:solidFill>
                  <a:schemeClr val="dk1"/>
                </a:solidFill>
              </a:rPr>
              <a:t> and got to expand it </a:t>
            </a:r>
            <a:r>
              <a:rPr lang="en" sz="3000">
                <a:solidFill>
                  <a:schemeClr val="dk1"/>
                </a:solidFill>
              </a:rPr>
              <a:t>according</a:t>
            </a:r>
            <a:r>
              <a:rPr lang="en" sz="3000">
                <a:solidFill>
                  <a:schemeClr val="dk1"/>
                </a:solidFill>
              </a:rPr>
              <a:t> to how </a:t>
            </a:r>
            <a:r>
              <a:rPr lang="en" sz="3000">
                <a:solidFill>
                  <a:schemeClr val="dk1"/>
                </a:solidFill>
              </a:rPr>
              <a:t>budgeting</a:t>
            </a:r>
            <a:r>
              <a:rPr lang="en" sz="3000">
                <a:solidFill>
                  <a:schemeClr val="dk1"/>
                </a:solidFill>
              </a:rPr>
              <a:t> and </a:t>
            </a:r>
            <a:r>
              <a:rPr lang="en" sz="3000">
                <a:solidFill>
                  <a:schemeClr val="dk1"/>
                </a:solidFill>
              </a:rPr>
              <a:t>materials</a:t>
            </a:r>
            <a:r>
              <a:rPr lang="en" sz="3000">
                <a:solidFill>
                  <a:schemeClr val="dk1"/>
                </a:solidFill>
              </a:rPr>
              <a:t> would </a:t>
            </a:r>
            <a:r>
              <a:rPr lang="en" sz="3000">
                <a:solidFill>
                  <a:schemeClr val="dk1"/>
                </a:solidFill>
              </a:rPr>
              <a:t>allow, much like in the real world.   </a:t>
            </a:r>
            <a:endParaRPr sz="3000">
              <a:solidFill>
                <a:schemeClr val="dk1"/>
              </a:solidFill>
            </a:endParaRPr>
          </a:p>
          <a:p>
            <a:pPr indent="0" lvl="0" marL="182880" marR="182880" rtl="0" algn="l">
              <a:spcBef>
                <a:spcPts val="0"/>
              </a:spcBef>
              <a:spcAft>
                <a:spcPts val="0"/>
              </a:spcAft>
              <a:buNone/>
            </a:pPr>
            <a:r>
              <a:rPr lang="en" sz="3000">
                <a:solidFill>
                  <a:schemeClr val="dk1"/>
                </a:solidFill>
              </a:rPr>
              <a:t> </a:t>
            </a:r>
            <a:r>
              <a:rPr lang="en" sz="3000" u="sng">
                <a:solidFill>
                  <a:schemeClr val="dk1"/>
                </a:solidFill>
              </a:rPr>
              <a:t>Challenges:</a:t>
            </a:r>
            <a:r>
              <a:rPr lang="en" sz="3000">
                <a:solidFill>
                  <a:schemeClr val="dk1"/>
                </a:solidFill>
              </a:rPr>
              <a:t> Trying to maintain a sterile environment and delay of experimentation due to shipping times of materials impacted by environmental catastrophes. </a:t>
            </a:r>
            <a:endParaRPr sz="3000">
              <a:solidFill>
                <a:schemeClr val="dk1"/>
              </a:solidFill>
            </a:endParaRPr>
          </a:p>
          <a:p>
            <a:pPr indent="0" lvl="0" marL="182880" marR="182880" rtl="0" algn="l">
              <a:spcBef>
                <a:spcPts val="0"/>
              </a:spcBef>
              <a:spcAft>
                <a:spcPts val="0"/>
              </a:spcAft>
              <a:buNone/>
            </a:pPr>
            <a:r>
              <a:t/>
            </a:r>
            <a:endParaRPr sz="2867">
              <a:solidFill>
                <a:schemeClr val="dk1"/>
              </a:solidFill>
            </a:endParaRPr>
          </a:p>
          <a:p>
            <a:pPr indent="0" lvl="0" marL="182880" marR="182880" rtl="0" algn="l">
              <a:spcBef>
                <a:spcPts val="0"/>
              </a:spcBef>
              <a:spcAft>
                <a:spcPts val="0"/>
              </a:spcAft>
              <a:buNone/>
            </a:pPr>
            <a:r>
              <a:t/>
            </a:r>
            <a:endParaRPr sz="2867">
              <a:solidFill>
                <a:schemeClr val="dk1"/>
              </a:solidFill>
            </a:endParaRPr>
          </a:p>
          <a:p>
            <a:pPr indent="0" lvl="0" marL="182880" marR="182880" rtl="0" algn="ctr">
              <a:lnSpc>
                <a:spcPct val="100000"/>
              </a:lnSpc>
              <a:spcBef>
                <a:spcPts val="0"/>
              </a:spcBef>
              <a:spcAft>
                <a:spcPts val="0"/>
              </a:spcAft>
              <a:buNone/>
            </a:pPr>
            <a:r>
              <a:rPr b="1" lang="en" sz="3277"/>
              <a:t>N</a:t>
            </a:r>
            <a:r>
              <a:rPr b="1" i="0" lang="en" sz="3277" u="none" cap="none" strike="noStrike">
                <a:solidFill>
                  <a:srgbClr val="000000"/>
                </a:solidFill>
              </a:rPr>
              <a:t>ext steps:</a:t>
            </a:r>
            <a:endParaRPr b="1" i="0" sz="3277" u="none" cap="none" strike="noStrike">
              <a:solidFill>
                <a:srgbClr val="000000"/>
              </a:solidFill>
            </a:endParaRPr>
          </a:p>
          <a:p>
            <a:pPr indent="0" lvl="0" marL="182880" marR="182880" rtl="0" algn="l">
              <a:spcBef>
                <a:spcPts val="0"/>
              </a:spcBef>
              <a:spcAft>
                <a:spcPts val="0"/>
              </a:spcAft>
              <a:buNone/>
            </a:pPr>
            <a:r>
              <a:rPr lang="en" sz="3000">
                <a:solidFill>
                  <a:schemeClr val="dk1"/>
                </a:solidFill>
              </a:rPr>
              <a:t>To insert the gene of interest into the plasmid</a:t>
            </a:r>
            <a:r>
              <a:rPr lang="en" sz="3000">
                <a:solidFill>
                  <a:schemeClr val="dk1"/>
                </a:solidFill>
              </a:rPr>
              <a:t>s from </a:t>
            </a:r>
            <a:r>
              <a:rPr i="1" lang="en" sz="3000">
                <a:solidFill>
                  <a:schemeClr val="dk1"/>
                </a:solidFill>
              </a:rPr>
              <a:t>Ideonella sakaiensis</a:t>
            </a:r>
            <a:r>
              <a:rPr lang="en" sz="3000">
                <a:solidFill>
                  <a:schemeClr val="dk1"/>
                </a:solidFill>
              </a:rPr>
              <a:t> </a:t>
            </a:r>
            <a:r>
              <a:rPr lang="en" sz="3000">
                <a:solidFill>
                  <a:schemeClr val="dk1"/>
                </a:solidFill>
              </a:rPr>
              <a:t>and have a 70% or above transformation efficiency of the acid resistant </a:t>
            </a:r>
            <a:r>
              <a:rPr i="1" lang="en" sz="3000">
                <a:solidFill>
                  <a:schemeClr val="dk1"/>
                </a:solidFill>
              </a:rPr>
              <a:t>E. coli </a:t>
            </a:r>
            <a:r>
              <a:rPr lang="en" sz="3000">
                <a:solidFill>
                  <a:schemeClr val="dk1"/>
                </a:solidFill>
              </a:rPr>
              <a:t>bacteria.</a:t>
            </a:r>
            <a:endParaRPr sz="3000">
              <a:solidFill>
                <a:schemeClr val="dk1"/>
              </a:solidFill>
            </a:endParaRPr>
          </a:p>
          <a:p>
            <a:pPr indent="0" lvl="0" marL="182880" marR="182880" rtl="0" algn="l">
              <a:spcBef>
                <a:spcPts val="0"/>
              </a:spcBef>
              <a:spcAft>
                <a:spcPts val="0"/>
              </a:spcAft>
              <a:buNone/>
            </a:pPr>
            <a:r>
              <a:t/>
            </a:r>
            <a:endParaRPr sz="3000">
              <a:solidFill>
                <a:schemeClr val="dk1"/>
              </a:solidFill>
            </a:endParaRPr>
          </a:p>
          <a:p>
            <a:pPr indent="0" lvl="0" marL="182880" marR="182880" rtl="0" algn="l">
              <a:spcBef>
                <a:spcPts val="0"/>
              </a:spcBef>
              <a:spcAft>
                <a:spcPts val="0"/>
              </a:spcAft>
              <a:buNone/>
            </a:pPr>
            <a:r>
              <a:rPr lang="en" sz="3000">
                <a:solidFill>
                  <a:schemeClr val="dk1"/>
                </a:solidFill>
              </a:rPr>
              <a:t>Cultive the modified bacteria in bioreactors where PET plastics would be ground up and used as a </a:t>
            </a:r>
            <a:r>
              <a:rPr lang="en" sz="3000">
                <a:solidFill>
                  <a:schemeClr val="dk1"/>
                </a:solidFill>
              </a:rPr>
              <a:t>fuel source to be</a:t>
            </a:r>
            <a:r>
              <a:rPr lang="en" sz="3000">
                <a:solidFill>
                  <a:schemeClr val="dk1"/>
                </a:solidFill>
              </a:rPr>
              <a:t> broken down by the enzymes produced by the bacteria. </a:t>
            </a:r>
            <a:endParaRPr sz="3000">
              <a:solidFill>
                <a:schemeClr val="dk1"/>
              </a:solidFill>
            </a:endParaRPr>
          </a:p>
          <a:p>
            <a:pPr indent="0" lvl="0" marL="457200" marR="0" rtl="0" algn="l">
              <a:lnSpc>
                <a:spcPct val="100000"/>
              </a:lnSpc>
              <a:spcBef>
                <a:spcPts val="0"/>
              </a:spcBef>
              <a:spcAft>
                <a:spcPts val="0"/>
              </a:spcAft>
              <a:buNone/>
            </a:pPr>
            <a:r>
              <a:t/>
            </a:r>
            <a:endParaRPr sz="2867">
              <a:solidFill>
                <a:schemeClr val="dk1"/>
              </a:solidFill>
            </a:endParaRPr>
          </a:p>
          <a:p>
            <a:pPr indent="0" lvl="0" marL="457200" marR="0" rtl="0" algn="l">
              <a:lnSpc>
                <a:spcPct val="100000"/>
              </a:lnSpc>
              <a:spcBef>
                <a:spcPts val="0"/>
              </a:spcBef>
              <a:spcAft>
                <a:spcPts val="0"/>
              </a:spcAft>
              <a:buNone/>
            </a:pPr>
            <a:r>
              <a:t/>
            </a:r>
            <a:endParaRPr sz="2867">
              <a:solidFill>
                <a:schemeClr val="dk1"/>
              </a:solidFill>
            </a:endParaRPr>
          </a:p>
          <a:p>
            <a:pPr indent="0" lvl="0" marL="457200" marR="0" rtl="0" algn="l">
              <a:lnSpc>
                <a:spcPct val="100000"/>
              </a:lnSpc>
              <a:spcBef>
                <a:spcPts val="0"/>
              </a:spcBef>
              <a:spcAft>
                <a:spcPts val="0"/>
              </a:spcAft>
              <a:buNone/>
            </a:pPr>
            <a:r>
              <a:t/>
            </a:r>
            <a:endParaRPr sz="2867">
              <a:solidFill>
                <a:schemeClr val="dk1"/>
              </a:solidFill>
              <a:latin typeface="Calibri"/>
              <a:ea typeface="Calibri"/>
              <a:cs typeface="Calibri"/>
              <a:sym typeface="Calibri"/>
            </a:endParaRPr>
          </a:p>
        </p:txBody>
      </p:sp>
      <p:sp>
        <p:nvSpPr>
          <p:cNvPr id="59" name="Google Shape;59;p1"/>
          <p:cNvSpPr txBox="1"/>
          <p:nvPr/>
        </p:nvSpPr>
        <p:spPr>
          <a:xfrm>
            <a:off x="24179222" y="13687128"/>
            <a:ext cx="11922900" cy="47088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00000"/>
              </a:lnSpc>
              <a:spcBef>
                <a:spcPts val="0"/>
              </a:spcBef>
              <a:spcAft>
                <a:spcPts val="0"/>
              </a:spcAft>
              <a:buNone/>
            </a:pPr>
            <a:r>
              <a:rPr b="1" i="0" lang="en" sz="3277" u="none" cap="none" strike="noStrike">
                <a:solidFill>
                  <a:srgbClr val="000000"/>
                </a:solidFill>
                <a:latin typeface="Arial"/>
                <a:ea typeface="Arial"/>
                <a:cs typeface="Arial"/>
                <a:sym typeface="Arial"/>
              </a:rPr>
              <a:t>References and acknowledgements</a:t>
            </a:r>
            <a:endParaRPr sz="2800">
              <a:solidFill>
                <a:schemeClr val="dk1"/>
              </a:solidFill>
            </a:endParaRPr>
          </a:p>
          <a:p>
            <a:pPr indent="0" lvl="0" marL="182880" marR="182880" rtl="0" algn="l">
              <a:lnSpc>
                <a:spcPct val="100000"/>
              </a:lnSpc>
              <a:spcBef>
                <a:spcPts val="0"/>
              </a:spcBef>
              <a:spcAft>
                <a:spcPts val="0"/>
              </a:spcAft>
              <a:buNone/>
            </a:pPr>
            <a:r>
              <a:rPr lang="en" sz="3000">
                <a:solidFill>
                  <a:schemeClr val="dk1"/>
                </a:solidFill>
              </a:rPr>
              <a:t>Chakrabarti, S., Müller, T., &amp; Sauter, M. (2019). </a:t>
            </a:r>
            <a:r>
              <a:rPr lang="en" sz="3000">
                <a:solidFill>
                  <a:schemeClr val="dk1"/>
                </a:solidFill>
              </a:rPr>
              <a:t>N</a:t>
            </a:r>
            <a:r>
              <a:rPr lang="en" sz="3000">
                <a:solidFill>
                  <a:schemeClr val="dk1"/>
                </a:solidFill>
              </a:rPr>
              <a:t>ature </a:t>
            </a:r>
            <a:endParaRPr sz="3000">
              <a:solidFill>
                <a:schemeClr val="dk1"/>
              </a:solidFill>
            </a:endParaRPr>
          </a:p>
          <a:p>
            <a:pPr indent="0" lvl="0" marL="182880" marR="182880" rtl="0" algn="l">
              <a:lnSpc>
                <a:spcPct val="100000"/>
              </a:lnSpc>
              <a:spcBef>
                <a:spcPts val="0"/>
              </a:spcBef>
              <a:spcAft>
                <a:spcPts val="0"/>
              </a:spcAft>
              <a:buNone/>
            </a:pPr>
            <a:r>
              <a:rPr lang="en" sz="3000">
                <a:solidFill>
                  <a:schemeClr val="dk1"/>
                </a:solidFill>
              </a:rPr>
              <a:t>Communications, 10(1), 1608. </a:t>
            </a:r>
            <a:endParaRPr sz="3000">
              <a:solidFill>
                <a:schemeClr val="dk1"/>
              </a:solidFill>
            </a:endParaRPr>
          </a:p>
          <a:p>
            <a:pPr indent="0" lvl="0" marL="182880" marR="182880" rtl="0" algn="l">
              <a:lnSpc>
                <a:spcPct val="100000"/>
              </a:lnSpc>
              <a:spcBef>
                <a:spcPts val="0"/>
              </a:spcBef>
              <a:spcAft>
                <a:spcPts val="0"/>
              </a:spcAft>
              <a:buNone/>
            </a:pPr>
            <a:r>
              <a:rPr lang="en" sz="3000">
                <a:solidFill>
                  <a:schemeClr val="dk1"/>
                </a:solidFill>
              </a:rPr>
              <a:t>ht</a:t>
            </a:r>
            <a:r>
              <a:rPr lang="en" sz="3000">
                <a:solidFill>
                  <a:schemeClr val="dk1"/>
                </a:solidFill>
              </a:rPr>
              <a:t>tps://doi.org/10.1038/s41467-019-09326-3</a:t>
            </a:r>
            <a:endParaRPr sz="3000">
              <a:solidFill>
                <a:schemeClr val="dk1"/>
              </a:solidFill>
            </a:endParaRPr>
          </a:p>
          <a:p>
            <a:pPr indent="0" lvl="0" marL="182880" marR="182880" rtl="0" algn="l">
              <a:lnSpc>
                <a:spcPct val="100000"/>
              </a:lnSpc>
              <a:spcBef>
                <a:spcPts val="0"/>
              </a:spcBef>
              <a:spcAft>
                <a:spcPts val="0"/>
              </a:spcAft>
              <a:buNone/>
            </a:pPr>
            <a:r>
              <a:rPr lang="en" sz="3000">
                <a:solidFill>
                  <a:schemeClr val="dk1"/>
                </a:solidFill>
              </a:rPr>
              <a:t>Gassmann, O., &amp; von Zedtwitz, M. (2020). Dynamic capabilities and </a:t>
            </a:r>
            <a:endParaRPr sz="3000">
              <a:solidFill>
                <a:schemeClr val="dk1"/>
              </a:solidFill>
            </a:endParaRPr>
          </a:p>
          <a:p>
            <a:pPr indent="0" lvl="0" marL="182880" marR="182880" rtl="0" algn="l">
              <a:lnSpc>
                <a:spcPct val="100000"/>
              </a:lnSpc>
              <a:spcBef>
                <a:spcPts val="0"/>
              </a:spcBef>
              <a:spcAft>
                <a:spcPts val="0"/>
              </a:spcAft>
              <a:buNone/>
            </a:pPr>
            <a:r>
              <a:rPr lang="en" sz="3000">
                <a:solidFill>
                  <a:schemeClr val="dk1"/>
                </a:solidFill>
              </a:rPr>
              <a:t>innovation in the digital age. Journal of Business Research, 120, </a:t>
            </a:r>
            <a:endParaRPr sz="3000">
              <a:solidFill>
                <a:schemeClr val="dk1"/>
              </a:solidFill>
            </a:endParaRPr>
          </a:p>
          <a:p>
            <a:pPr indent="0" lvl="0" marL="182880" marR="182880" rtl="0" algn="l">
              <a:lnSpc>
                <a:spcPct val="100000"/>
              </a:lnSpc>
              <a:spcBef>
                <a:spcPts val="0"/>
              </a:spcBef>
              <a:spcAft>
                <a:spcPts val="0"/>
              </a:spcAft>
              <a:buNone/>
            </a:pPr>
            <a:r>
              <a:rPr lang="en" sz="3000">
                <a:solidFill>
                  <a:schemeClr val="dk1"/>
                </a:solidFill>
              </a:rPr>
              <a:t>194-205. https://doi.org/10.1016/j.jbusres.2020.08.012 </a:t>
            </a:r>
            <a:endParaRPr sz="3000">
              <a:solidFill>
                <a:schemeClr val="dk1"/>
              </a:solidFill>
            </a:endParaRPr>
          </a:p>
          <a:p>
            <a:pPr indent="0" lvl="0" marL="182880" marR="182880" rtl="0" algn="l">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0" lvl="0" marL="182880" marR="182880" rtl="0" algn="l">
              <a:spcBef>
                <a:spcPts val="0"/>
              </a:spcBef>
              <a:spcAft>
                <a:spcPts val="0"/>
              </a:spcAft>
              <a:buNone/>
            </a:pPr>
            <a:r>
              <a:rPr lang="en" sz="3000">
                <a:solidFill>
                  <a:schemeClr val="dk1"/>
                </a:solidFill>
              </a:rPr>
              <a:t>We’d like to thank Irene M.B. Reizman, Ph.D. for her guidance and mentorship throughout this entire process.</a:t>
            </a:r>
            <a:endParaRPr sz="3000">
              <a:solidFill>
                <a:schemeClr val="dk1"/>
              </a:solidFill>
            </a:endParaRPr>
          </a:p>
          <a:p>
            <a:pPr indent="0" lvl="0" marL="312115" marR="0" rtl="0" algn="l">
              <a:lnSpc>
                <a:spcPct val="100000"/>
              </a:lnSpc>
              <a:spcBef>
                <a:spcPts val="0"/>
              </a:spcBef>
              <a:spcAft>
                <a:spcPts val="0"/>
              </a:spcAft>
              <a:buNone/>
            </a:pPr>
            <a:r>
              <a:t/>
            </a:r>
            <a:endParaRPr b="0" i="0" sz="2458" u="none" cap="none" strike="noStrike">
              <a:solidFill>
                <a:schemeClr val="dk1"/>
              </a:solidFill>
              <a:latin typeface="Calibri"/>
              <a:ea typeface="Calibri"/>
              <a:cs typeface="Calibri"/>
              <a:sym typeface="Calibri"/>
            </a:endParaRPr>
          </a:p>
        </p:txBody>
      </p:sp>
      <p:pic>
        <p:nvPicPr>
          <p:cNvPr id="60" name="Google Shape;60;p1"/>
          <p:cNvPicPr preferRelativeResize="0"/>
          <p:nvPr/>
        </p:nvPicPr>
        <p:blipFill rotWithShape="1">
          <a:blip r:embed="rId3">
            <a:alphaModFix/>
          </a:blip>
          <a:srcRect b="-9660" l="0" r="0" t="0"/>
          <a:stretch/>
        </p:blipFill>
        <p:spPr>
          <a:xfrm>
            <a:off x="1055093" y="-141807"/>
            <a:ext cx="7088774" cy="2789982"/>
          </a:xfrm>
          <a:prstGeom prst="rect">
            <a:avLst/>
          </a:prstGeom>
          <a:noFill/>
          <a:ln>
            <a:noFill/>
          </a:ln>
        </p:spPr>
      </p:pic>
      <p:sp>
        <p:nvSpPr>
          <p:cNvPr id="61" name="Google Shape;61;p1"/>
          <p:cNvSpPr txBox="1"/>
          <p:nvPr/>
        </p:nvSpPr>
        <p:spPr>
          <a:xfrm>
            <a:off x="12003325" y="3075775"/>
            <a:ext cx="11661300" cy="7187400"/>
          </a:xfrm>
          <a:prstGeom prst="rect">
            <a:avLst/>
          </a:prstGeom>
          <a:noFill/>
          <a:ln>
            <a:noFill/>
          </a:ln>
        </p:spPr>
        <p:txBody>
          <a:bodyPr anchorCtr="0" anchor="t" bIns="45650" lIns="91425" spcFirstLastPara="1" rIns="91425" wrap="square" tIns="45650">
            <a:spAutoFit/>
          </a:bodyPr>
          <a:lstStyle/>
          <a:p>
            <a:pPr indent="0" lvl="0" marL="0" marR="0" rtl="0" algn="ctr">
              <a:lnSpc>
                <a:spcPct val="100000"/>
              </a:lnSpc>
              <a:spcBef>
                <a:spcPts val="0"/>
              </a:spcBef>
              <a:spcAft>
                <a:spcPts val="0"/>
              </a:spcAft>
              <a:buNone/>
            </a:pPr>
            <a:r>
              <a:rPr b="1" lang="en" sz="4096"/>
              <a:t>Experiments</a:t>
            </a:r>
            <a:endParaRPr b="1" sz="4096"/>
          </a:p>
          <a:p>
            <a:pPr indent="0" lvl="0" marL="182880" marR="182880" rtl="0" algn="just">
              <a:lnSpc>
                <a:spcPct val="100000"/>
              </a:lnSpc>
              <a:spcBef>
                <a:spcPts val="0"/>
              </a:spcBef>
              <a:spcAft>
                <a:spcPts val="0"/>
              </a:spcAft>
              <a:buNone/>
            </a:pPr>
            <a:r>
              <a:rPr lang="en" sz="3000"/>
              <a:t>This </a:t>
            </a:r>
            <a:r>
              <a:rPr lang="en" sz="3000"/>
              <a:t>project</a:t>
            </a:r>
            <a:r>
              <a:rPr lang="en" sz="3000"/>
              <a:t> was divided </a:t>
            </a:r>
            <a:r>
              <a:rPr lang="en" sz="3000"/>
              <a:t>into</a:t>
            </a:r>
            <a:r>
              <a:rPr lang="en" sz="3000"/>
              <a:t> two sections, the first was to </a:t>
            </a:r>
            <a:r>
              <a:rPr lang="en" sz="3000"/>
              <a:t>develop</a:t>
            </a:r>
            <a:r>
              <a:rPr lang="en" sz="3000"/>
              <a:t> a </a:t>
            </a:r>
            <a:r>
              <a:rPr lang="en" sz="3000"/>
              <a:t>specialized</a:t>
            </a:r>
            <a:r>
              <a:rPr lang="en" sz="3000"/>
              <a:t> strain of </a:t>
            </a:r>
            <a:r>
              <a:rPr i="1" lang="en" sz="3000"/>
              <a:t>E coli </a:t>
            </a:r>
            <a:r>
              <a:rPr lang="en" sz="3000"/>
              <a:t>and the second was to use that </a:t>
            </a:r>
            <a:r>
              <a:rPr lang="en" sz="3000"/>
              <a:t>specializes</a:t>
            </a:r>
            <a:r>
              <a:rPr lang="en" sz="3000"/>
              <a:t> strain. The first experiment will expose </a:t>
            </a:r>
            <a:r>
              <a:rPr i="1" lang="en" sz="3000"/>
              <a:t>E. coli</a:t>
            </a:r>
            <a:r>
              <a:rPr lang="en" sz="3000"/>
              <a:t> to increasing concentrations of terephthalic acid on an LB agar medium. As </a:t>
            </a:r>
            <a:r>
              <a:rPr i="1" lang="en" sz="3000"/>
              <a:t>E. coli</a:t>
            </a:r>
            <a:r>
              <a:rPr lang="en" sz="3000"/>
              <a:t> spreads across the plate, it will need to develop greater resistance to the terephthalic acid in order to access more of the nutrients available. The second experiment will insert a plasmid containing DNA from </a:t>
            </a:r>
            <a:r>
              <a:rPr i="1" lang="en" sz="3000"/>
              <a:t>Ideonella sakaiensis</a:t>
            </a:r>
            <a:r>
              <a:rPr lang="en" sz="3000"/>
              <a:t> that code for the 2 enzymes - PETase and MHETase into a genetically modified strain of </a:t>
            </a:r>
            <a:r>
              <a:rPr i="1" lang="en" sz="3000"/>
              <a:t>E. coli </a:t>
            </a:r>
            <a:r>
              <a:rPr lang="en" sz="3000"/>
              <a:t>that has developed resistance to a byproduct produced by both enzymes. While </a:t>
            </a:r>
            <a:r>
              <a:rPr i="1" lang="en" sz="3000"/>
              <a:t>E. coli</a:t>
            </a:r>
            <a:r>
              <a:rPr lang="en" sz="3000"/>
              <a:t> has successfully taken up plasmids containing these genes of interest before, this was previously done only to replicate the plasmids, not to produce the enzymes.</a:t>
            </a:r>
            <a:endParaRPr sz="3000"/>
          </a:p>
        </p:txBody>
      </p:sp>
      <p:pic>
        <p:nvPicPr>
          <p:cNvPr id="62" name="Google Shape;62;p1"/>
          <p:cNvPicPr preferRelativeResize="0"/>
          <p:nvPr/>
        </p:nvPicPr>
        <p:blipFill rotWithShape="1">
          <a:blip r:embed="rId4">
            <a:alphaModFix/>
          </a:blip>
          <a:srcRect b="12032" l="0" r="0" t="13550"/>
          <a:stretch/>
        </p:blipFill>
        <p:spPr>
          <a:xfrm>
            <a:off x="17121555" y="19075639"/>
            <a:ext cx="5073884" cy="1054827"/>
          </a:xfrm>
          <a:prstGeom prst="rect">
            <a:avLst/>
          </a:prstGeom>
          <a:noFill/>
          <a:ln>
            <a:noFill/>
          </a:ln>
        </p:spPr>
      </p:pic>
      <p:pic>
        <p:nvPicPr>
          <p:cNvPr id="63" name="Google Shape;63;p1"/>
          <p:cNvPicPr preferRelativeResize="0"/>
          <p:nvPr/>
        </p:nvPicPr>
        <p:blipFill rotWithShape="1">
          <a:blip r:embed="rId5">
            <a:alphaModFix/>
          </a:blip>
          <a:srcRect b="23600" l="9561" r="11287" t="23329"/>
          <a:stretch/>
        </p:blipFill>
        <p:spPr>
          <a:xfrm>
            <a:off x="11173296" y="18820379"/>
            <a:ext cx="4590861" cy="1565347"/>
          </a:xfrm>
          <a:prstGeom prst="rect">
            <a:avLst/>
          </a:prstGeom>
          <a:noFill/>
          <a:ln>
            <a:noFill/>
          </a:ln>
        </p:spPr>
      </p:pic>
      <p:pic>
        <p:nvPicPr>
          <p:cNvPr id="64" name="Google Shape;64;p1"/>
          <p:cNvPicPr preferRelativeResize="0"/>
          <p:nvPr/>
        </p:nvPicPr>
        <p:blipFill rotWithShape="1">
          <a:blip r:embed="rId6">
            <a:alphaModFix/>
          </a:blip>
          <a:srcRect b="0" l="0" r="0" t="0"/>
          <a:stretch/>
        </p:blipFill>
        <p:spPr>
          <a:xfrm>
            <a:off x="31940613" y="18858439"/>
            <a:ext cx="3849561" cy="1489301"/>
          </a:xfrm>
          <a:prstGeom prst="rect">
            <a:avLst/>
          </a:prstGeom>
          <a:noFill/>
          <a:ln>
            <a:noFill/>
          </a:ln>
        </p:spPr>
      </p:pic>
      <p:pic>
        <p:nvPicPr>
          <p:cNvPr id="65" name="Google Shape;65;p1"/>
          <p:cNvPicPr preferRelativeResize="0"/>
          <p:nvPr/>
        </p:nvPicPr>
        <p:blipFill rotWithShape="1">
          <a:blip r:embed="rId7">
            <a:alphaModFix/>
          </a:blip>
          <a:srcRect b="0" l="0" r="0" t="0"/>
          <a:stretch/>
        </p:blipFill>
        <p:spPr>
          <a:xfrm>
            <a:off x="7761119" y="18820328"/>
            <a:ext cx="1772317" cy="1720278"/>
          </a:xfrm>
          <a:prstGeom prst="rect">
            <a:avLst/>
          </a:prstGeom>
          <a:noFill/>
          <a:ln>
            <a:noFill/>
          </a:ln>
        </p:spPr>
      </p:pic>
      <p:pic>
        <p:nvPicPr>
          <p:cNvPr id="66" name="Google Shape;66;p1"/>
          <p:cNvPicPr preferRelativeResize="0"/>
          <p:nvPr/>
        </p:nvPicPr>
        <p:blipFill rotWithShape="1">
          <a:blip r:embed="rId8">
            <a:alphaModFix/>
          </a:blip>
          <a:srcRect b="0" l="0" r="7621" t="0"/>
          <a:stretch/>
        </p:blipFill>
        <p:spPr>
          <a:xfrm>
            <a:off x="1673468" y="18820297"/>
            <a:ext cx="4447837" cy="1565388"/>
          </a:xfrm>
          <a:prstGeom prst="rect">
            <a:avLst/>
          </a:prstGeom>
          <a:noFill/>
          <a:ln>
            <a:noFill/>
          </a:ln>
        </p:spPr>
      </p:pic>
      <p:pic>
        <p:nvPicPr>
          <p:cNvPr id="67" name="Google Shape;67;p1"/>
          <p:cNvPicPr preferRelativeResize="0"/>
          <p:nvPr/>
        </p:nvPicPr>
        <p:blipFill rotWithShape="1">
          <a:blip r:embed="rId9">
            <a:alphaModFix/>
          </a:blip>
          <a:srcRect b="0" l="0" r="0" t="0"/>
          <a:stretch/>
        </p:blipFill>
        <p:spPr>
          <a:xfrm>
            <a:off x="23552839" y="18858378"/>
            <a:ext cx="6718247" cy="1489260"/>
          </a:xfrm>
          <a:prstGeom prst="rect">
            <a:avLst/>
          </a:prstGeom>
          <a:noFill/>
          <a:ln>
            <a:noFill/>
          </a:ln>
        </p:spPr>
      </p:pic>
      <p:pic>
        <p:nvPicPr>
          <p:cNvPr id="68" name="Google Shape;68;p1"/>
          <p:cNvPicPr preferRelativeResize="0"/>
          <p:nvPr/>
        </p:nvPicPr>
        <p:blipFill rotWithShape="1">
          <a:blip r:embed="rId10">
            <a:alphaModFix/>
          </a:blip>
          <a:srcRect b="19622" l="0" r="4988" t="23501"/>
          <a:stretch/>
        </p:blipFill>
        <p:spPr>
          <a:xfrm>
            <a:off x="12431750" y="10690525"/>
            <a:ext cx="6300750" cy="5036775"/>
          </a:xfrm>
          <a:prstGeom prst="rect">
            <a:avLst/>
          </a:prstGeom>
          <a:noFill/>
          <a:ln>
            <a:noFill/>
          </a:ln>
        </p:spPr>
      </p:pic>
      <p:pic>
        <p:nvPicPr>
          <p:cNvPr id="69" name="Google Shape;69;p1"/>
          <p:cNvPicPr preferRelativeResize="0"/>
          <p:nvPr/>
        </p:nvPicPr>
        <p:blipFill>
          <a:blip r:embed="rId11">
            <a:alphaModFix/>
          </a:blip>
          <a:stretch>
            <a:fillRect/>
          </a:stretch>
        </p:blipFill>
        <p:spPr>
          <a:xfrm>
            <a:off x="19104375" y="10348248"/>
            <a:ext cx="4274550" cy="5721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