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rchitects Daughter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m8qbE1mdsLkXPio2ItpiEhtfh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chitectsDaughter-regular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1" Type="http://schemas.openxmlformats.org/officeDocument/2006/relationships/image" Target="../media/image6.png"/><Relationship Id="rId10" Type="http://schemas.openxmlformats.org/officeDocument/2006/relationships/image" Target="../media/image10.jpg"/><Relationship Id="rId12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8.jp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161675" y="920700"/>
            <a:ext cx="4982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Objective: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Create localized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immunosuppression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lung transplants by studying cancer cells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2186875" y="66247"/>
            <a:ext cx="5747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Localized </a:t>
            </a:r>
            <a:r>
              <a:rPr b="1" lang="en-US" sz="1800">
                <a:solidFill>
                  <a:schemeClr val="dk1"/>
                </a:solidFill>
              </a:rPr>
              <a:t>Immunosuppressants</a:t>
            </a:r>
            <a:r>
              <a:rPr b="1" lang="en-US" sz="1800">
                <a:solidFill>
                  <a:schemeClr val="dk1"/>
                </a:solidFill>
              </a:rPr>
              <a:t> For Lung Transplants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Tanishka Singh, Meileen Trinh, Kirsten Choi, Komal Jasuja. Mary Liu (Teacher). Dr. Peter Horanyi (UCB).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17629" l="14832" r="7791" t="18428"/>
          <a:stretch/>
        </p:blipFill>
        <p:spPr>
          <a:xfrm>
            <a:off x="2128670" y="2435996"/>
            <a:ext cx="1709107" cy="130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1">
            <a:alphaModFix/>
          </a:blip>
          <a:srcRect b="21948" l="0" r="0" t="11014"/>
          <a:stretch/>
        </p:blipFill>
        <p:spPr>
          <a:xfrm>
            <a:off x="551783" y="2984746"/>
            <a:ext cx="2020951" cy="131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 rotWithShape="1">
          <a:blip r:embed="rId12">
            <a:alphaModFix/>
          </a:blip>
          <a:srcRect b="14830" l="0" r="0" t="17169"/>
          <a:stretch/>
        </p:blipFill>
        <p:spPr>
          <a:xfrm>
            <a:off x="423056" y="1586726"/>
            <a:ext cx="1992581" cy="13170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efd1bf967a_0_0"/>
          <p:cNvSpPr txBox="1"/>
          <p:nvPr/>
        </p:nvSpPr>
        <p:spPr>
          <a:xfrm>
            <a:off x="3118025" y="0"/>
            <a:ext cx="453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efd1bf967a_0_0"/>
          <p:cNvSpPr/>
          <p:nvPr/>
        </p:nvSpPr>
        <p:spPr>
          <a:xfrm>
            <a:off x="5193172" y="1758567"/>
            <a:ext cx="1149900" cy="549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 + Purify Proteins</a:t>
            </a:r>
            <a:endParaRPr b="1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1efd1bf967a_0_0"/>
          <p:cNvSpPr/>
          <p:nvPr/>
        </p:nvSpPr>
        <p:spPr>
          <a:xfrm>
            <a:off x="6947206" y="1758567"/>
            <a:ext cx="1149900" cy="549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 transplantable organ from donor mouse + prepare mouse to receive organ</a:t>
            </a:r>
            <a:endParaRPr b="1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g1efd1bf967a_0_0"/>
          <p:cNvSpPr/>
          <p:nvPr/>
        </p:nvSpPr>
        <p:spPr>
          <a:xfrm>
            <a:off x="7845899" y="2827578"/>
            <a:ext cx="1149900" cy="549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Treat transplantable organ by injecting the plasmid DNA into it</a:t>
            </a:r>
            <a:endParaRPr b="1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g1efd1bf967a_0_0"/>
          <p:cNvSpPr/>
          <p:nvPr/>
        </p:nvSpPr>
        <p:spPr>
          <a:xfrm>
            <a:off x="6947206" y="3896589"/>
            <a:ext cx="1149900" cy="549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Surgery</a:t>
            </a:r>
            <a:endParaRPr b="1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1efd1bf967a_0_0"/>
          <p:cNvSpPr/>
          <p:nvPr/>
        </p:nvSpPr>
        <p:spPr>
          <a:xfrm>
            <a:off x="5277163" y="3896589"/>
            <a:ext cx="1149900" cy="549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results, focusing on immune response/rejection</a:t>
            </a:r>
            <a:endParaRPr b="1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1efd1bf967a_0_0"/>
          <p:cNvSpPr/>
          <p:nvPr/>
        </p:nvSpPr>
        <p:spPr>
          <a:xfrm>
            <a:off x="4260884" y="2827578"/>
            <a:ext cx="1149900" cy="549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 results over time + Troubleshoot </a:t>
            </a:r>
            <a:endParaRPr b="1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3" name="Google Shape;103;g1efd1bf967a_0_0"/>
          <p:cNvCxnSpPr>
            <a:stCxn id="102" idx="0"/>
            <a:endCxn id="97" idx="1"/>
          </p:cNvCxnSpPr>
          <p:nvPr/>
        </p:nvCxnSpPr>
        <p:spPr>
          <a:xfrm rot="-5400000">
            <a:off x="4617434" y="2251878"/>
            <a:ext cx="794100" cy="357300"/>
          </a:xfrm>
          <a:prstGeom prst="bentConnector2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4" name="Google Shape;104;g1efd1bf967a_0_0"/>
          <p:cNvCxnSpPr>
            <a:stCxn id="101" idx="1"/>
            <a:endCxn id="102" idx="2"/>
          </p:cNvCxnSpPr>
          <p:nvPr/>
        </p:nvCxnSpPr>
        <p:spPr>
          <a:xfrm rot="10800000">
            <a:off x="4835863" y="3377439"/>
            <a:ext cx="441300" cy="794100"/>
          </a:xfrm>
          <a:prstGeom prst="bentConnector2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g1efd1bf967a_0_0"/>
          <p:cNvCxnSpPr>
            <a:stCxn id="100" idx="3"/>
            <a:endCxn id="99" idx="2"/>
          </p:cNvCxnSpPr>
          <p:nvPr/>
        </p:nvCxnSpPr>
        <p:spPr>
          <a:xfrm flipH="1" rot="10800000">
            <a:off x="8097106" y="3377439"/>
            <a:ext cx="323700" cy="794100"/>
          </a:xfrm>
          <a:prstGeom prst="bentConnector2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06" name="Google Shape;106;g1efd1bf967a_0_0"/>
          <p:cNvCxnSpPr>
            <a:stCxn id="99" idx="0"/>
            <a:endCxn id="98" idx="3"/>
          </p:cNvCxnSpPr>
          <p:nvPr/>
        </p:nvCxnSpPr>
        <p:spPr>
          <a:xfrm flipH="1" rot="5400000">
            <a:off x="7861949" y="2268678"/>
            <a:ext cx="794100" cy="323700"/>
          </a:xfrm>
          <a:prstGeom prst="bentConnector2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07" name="Google Shape;107;g1efd1bf967a_0_0"/>
          <p:cNvCxnSpPr>
            <a:endCxn id="98" idx="1"/>
          </p:cNvCxnSpPr>
          <p:nvPr/>
        </p:nvCxnSpPr>
        <p:spPr>
          <a:xfrm>
            <a:off x="6343006" y="2033517"/>
            <a:ext cx="6042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8" name="Google Shape;108;g1efd1bf967a_0_0"/>
          <p:cNvSpPr/>
          <p:nvPr/>
        </p:nvSpPr>
        <p:spPr>
          <a:xfrm>
            <a:off x="7845901" y="677100"/>
            <a:ext cx="1149900" cy="877200"/>
          </a:xfrm>
          <a:prstGeom prst="cloudCallout">
            <a:avLst>
              <a:gd fmla="val -53483" name="adj1"/>
              <a:gd fmla="val 65332" name="adj2"/>
            </a:avLst>
          </a:prstGeom>
          <a:solidFill>
            <a:srgbClr val="EBF6FF"/>
          </a:solidFill>
          <a:ln>
            <a:noFill/>
          </a:ln>
        </p:spPr>
        <p:txBody>
          <a:bodyPr anchorCtr="0" anchor="ctr" bIns="22325" lIns="22325" spcFirstLastPara="1" rIns="0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Assumption: Experiment in animals with similar immune systems</a:t>
            </a:r>
            <a:endParaRPr b="1" i="0" sz="300" u="none" cap="none" strike="noStrike">
              <a:solidFill>
                <a:srgbClr val="000000"/>
              </a:solidFill>
            </a:endParaRPr>
          </a:p>
        </p:txBody>
      </p:sp>
      <p:sp>
        <p:nvSpPr>
          <p:cNvPr id="109" name="Google Shape;109;g1efd1bf967a_0_0"/>
          <p:cNvSpPr/>
          <p:nvPr/>
        </p:nvSpPr>
        <p:spPr>
          <a:xfrm>
            <a:off x="5411182" y="1144090"/>
            <a:ext cx="714000" cy="351000"/>
          </a:xfrm>
          <a:prstGeom prst="roundRect">
            <a:avLst>
              <a:gd fmla="val 16667" name="adj"/>
            </a:avLst>
          </a:prstGeom>
          <a:solidFill>
            <a:srgbClr val="E6B8AF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 b="1" i="0" sz="9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10" name="Google Shape;110;g1efd1bf967a_0_0"/>
          <p:cNvCxnSpPr>
            <a:stCxn id="109" idx="2"/>
            <a:endCxn id="97" idx="0"/>
          </p:cNvCxnSpPr>
          <p:nvPr/>
        </p:nvCxnSpPr>
        <p:spPr>
          <a:xfrm>
            <a:off x="5768182" y="1495090"/>
            <a:ext cx="0" cy="2634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1" name="Google Shape;111;g1efd1bf967a_0_0"/>
          <p:cNvSpPr/>
          <p:nvPr/>
        </p:nvSpPr>
        <p:spPr>
          <a:xfrm flipH="1">
            <a:off x="3575925" y="1955000"/>
            <a:ext cx="1057500" cy="677100"/>
          </a:xfrm>
          <a:prstGeom prst="cloudCallout">
            <a:avLst>
              <a:gd fmla="val -41818" name="adj1"/>
              <a:gd fmla="val 73312" name="adj2"/>
            </a:avLst>
          </a:prstGeom>
          <a:solidFill>
            <a:srgbClr val="E6F5E1"/>
          </a:solidFill>
          <a:ln>
            <a:noFill/>
          </a:ln>
        </p:spPr>
        <p:txBody>
          <a:bodyPr anchorCtr="0" anchor="ctr" bIns="22325" lIns="22325" spcFirstLastPara="1" rIns="22325" wrap="square" tIns="22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 dosage size + check every day</a:t>
            </a:r>
            <a:endParaRPr b="1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g1efd1bf967a_0_0"/>
          <p:cNvSpPr txBox="1"/>
          <p:nvPr/>
        </p:nvSpPr>
        <p:spPr>
          <a:xfrm>
            <a:off x="110025" y="1980100"/>
            <a:ext cx="86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efd1bf967a_0_0"/>
          <p:cNvSpPr txBox="1"/>
          <p:nvPr/>
        </p:nvSpPr>
        <p:spPr>
          <a:xfrm>
            <a:off x="2322028" y="1983625"/>
            <a:ext cx="7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efd1bf967a_0_0"/>
          <p:cNvSpPr txBox="1"/>
          <p:nvPr/>
        </p:nvSpPr>
        <p:spPr>
          <a:xfrm>
            <a:off x="110025" y="2903725"/>
            <a:ext cx="122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efd1bf967a_0_0"/>
          <p:cNvSpPr txBox="1"/>
          <p:nvPr/>
        </p:nvSpPr>
        <p:spPr>
          <a:xfrm>
            <a:off x="5405963" y="2703150"/>
            <a:ext cx="245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Process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1efd1bf967a_0_0"/>
          <p:cNvSpPr/>
          <p:nvPr/>
        </p:nvSpPr>
        <p:spPr>
          <a:xfrm>
            <a:off x="781125" y="3816600"/>
            <a:ext cx="323700" cy="80100"/>
          </a:xfrm>
          <a:prstGeom prst="rect">
            <a:avLst/>
          </a:prstGeom>
          <a:solidFill>
            <a:srgbClr val="FF51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Architects Daughter"/>
                <a:ea typeface="Architects Daughter"/>
                <a:cs typeface="Architects Daughter"/>
                <a:sym typeface="Architects Daughter"/>
              </a:rPr>
              <a:t>Lung</a:t>
            </a:r>
            <a:endParaRPr b="1" sz="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7" name="Google Shape;117;g1efd1bf967a_0_0"/>
          <p:cNvSpPr/>
          <p:nvPr/>
        </p:nvSpPr>
        <p:spPr>
          <a:xfrm>
            <a:off x="757475" y="3320113"/>
            <a:ext cx="323700" cy="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latin typeface="Architects Daughter"/>
                <a:ea typeface="Architects Daughter"/>
                <a:cs typeface="Architects Daughter"/>
                <a:sym typeface="Architects Daughter"/>
              </a:rPr>
              <a:t>L</a:t>
            </a:r>
            <a:r>
              <a:rPr b="1" lang="en-US" sz="500">
                <a:latin typeface="Architects Daughter"/>
                <a:ea typeface="Architects Daughter"/>
                <a:cs typeface="Architects Daughter"/>
                <a:sym typeface="Architects Daughter"/>
              </a:rPr>
              <a:t>ung</a:t>
            </a:r>
            <a:endParaRPr b="1" sz="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18" name="Google Shape;118;g1efd1bf967a_0_0"/>
          <p:cNvCxnSpPr>
            <a:stCxn id="100" idx="1"/>
            <a:endCxn id="101" idx="3"/>
          </p:cNvCxnSpPr>
          <p:nvPr/>
        </p:nvCxnSpPr>
        <p:spPr>
          <a:xfrm rot="10800000">
            <a:off x="6427006" y="4171539"/>
            <a:ext cx="5202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