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7" roundtripDataSignature="AMtx7mi/A8oIBCMpL7PBa37tqp33EHQ2l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efd1bf967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g1efd1bf967a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685800" y="1597819"/>
            <a:ext cx="7772400" cy="110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1371600" y="2914650"/>
            <a:ext cx="6400800" cy="13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2874749" y="-1217400"/>
            <a:ext cx="339450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5463749" y="1371628"/>
            <a:ext cx="438870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1272750" y="-609571"/>
            <a:ext cx="4388700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722313" y="3305175"/>
            <a:ext cx="7772400" cy="102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722313" y="2180035"/>
            <a:ext cx="7772400" cy="1125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457200" y="1200150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4648200" y="1200150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457200" y="1151335"/>
            <a:ext cx="4040100" cy="479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457200" y="1631156"/>
            <a:ext cx="4040100" cy="29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4645025" y="1151335"/>
            <a:ext cx="4041900" cy="479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4645025" y="1631156"/>
            <a:ext cx="4041900" cy="29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457200" y="204788"/>
            <a:ext cx="3008400" cy="8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3575050" y="204788"/>
            <a:ext cx="5111700" cy="438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457200" y="1076325"/>
            <a:ext cx="3008400" cy="351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1792288" y="3600450"/>
            <a:ext cx="5486400" cy="425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1792288" y="4025504"/>
            <a:ext cx="5486400" cy="6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9.png"/><Relationship Id="rId4" Type="http://schemas.openxmlformats.org/officeDocument/2006/relationships/image" Target="../media/image3.png"/><Relationship Id="rId11" Type="http://schemas.openxmlformats.org/officeDocument/2006/relationships/image" Target="../media/image8.png"/><Relationship Id="rId10" Type="http://schemas.openxmlformats.org/officeDocument/2006/relationships/image" Target="../media/image6.png"/><Relationship Id="rId9" Type="http://schemas.openxmlformats.org/officeDocument/2006/relationships/image" Target="../media/image1.png"/><Relationship Id="rId5" Type="http://schemas.openxmlformats.org/officeDocument/2006/relationships/image" Target="../media/image7.jpg"/><Relationship Id="rId6" Type="http://schemas.openxmlformats.org/officeDocument/2006/relationships/image" Target="../media/image2.png"/><Relationship Id="rId7" Type="http://schemas.openxmlformats.org/officeDocument/2006/relationships/image" Target="../media/image4.png"/><Relationship Id="rId8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1efd1bf967a_0_0"/>
          <p:cNvSpPr txBox="1"/>
          <p:nvPr/>
        </p:nvSpPr>
        <p:spPr>
          <a:xfrm>
            <a:off x="151475" y="1027600"/>
            <a:ext cx="5877300" cy="35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>
                <a:solidFill>
                  <a:schemeClr val="dk1"/>
                </a:solidFill>
                <a:highlight>
                  <a:srgbClr val="CFE2F3"/>
                </a:highlight>
                <a:latin typeface="Calibri"/>
                <a:ea typeface="Calibri"/>
                <a:cs typeface="Calibri"/>
                <a:sym typeface="Calibri"/>
              </a:rPr>
              <a:t>Problem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Microplastics, especially PET and PU, accumulate in soil from various sources (mulching, fertilizers, pesticides, animal waste), disrupting soil health by reducing water retention, nutrient absorption, and root establishment.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>
                <a:solidFill>
                  <a:schemeClr val="dk1"/>
                </a:solidFill>
                <a:highlight>
                  <a:srgbClr val="CFE2F3"/>
                </a:highlight>
                <a:latin typeface="Calibri"/>
                <a:ea typeface="Calibri"/>
                <a:cs typeface="Calibri"/>
                <a:sym typeface="Calibri"/>
              </a:rPr>
              <a:t>Objective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Develop a bacterial solution using </a:t>
            </a:r>
            <a:r>
              <a:rPr b="1" i="1" lang="en-US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Pseudomonas putida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degrade a range of microplastics, targeting PET and PU plastics commonly found in soil.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>
                <a:solidFill>
                  <a:schemeClr val="dk1"/>
                </a:solidFill>
                <a:highlight>
                  <a:srgbClr val="CFE2F3"/>
                </a:highlight>
                <a:latin typeface="Calibri"/>
                <a:ea typeface="Calibri"/>
                <a:cs typeface="Calibri"/>
                <a:sym typeface="Calibri"/>
              </a:rPr>
              <a:t>Solution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Engineering </a:t>
            </a:r>
            <a:r>
              <a:rPr i="1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P. putida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with three enzymes: </a:t>
            </a:r>
            <a:r>
              <a:rPr b="1" lang="en-US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PETase, MHETase, and Polyurethane Hydrolase (PHU)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Enabling the bacterium to degrade multiple types of microplastics effectively in diverse environments.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>
                <a:solidFill>
                  <a:schemeClr val="dk1"/>
                </a:solidFill>
                <a:highlight>
                  <a:srgbClr val="CFE2F3"/>
                </a:highlight>
                <a:latin typeface="Calibri"/>
                <a:ea typeface="Calibri"/>
                <a:cs typeface="Calibri"/>
                <a:sym typeface="Calibri"/>
              </a:rPr>
              <a:t>Benefits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This engineered bacterium offers a </a:t>
            </a:r>
            <a:r>
              <a:rPr b="1" lang="en-US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broader spectrum of microplastic degradation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compared to existing strains, making it more adaptable to different soil conditions and improving overall soil health.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chemeClr val="dk1"/>
                </a:solidFill>
                <a:highlight>
                  <a:srgbClr val="CFE2F3"/>
                </a:highlight>
                <a:latin typeface="Calibri"/>
                <a:ea typeface="Calibri"/>
                <a:cs typeface="Calibri"/>
                <a:sym typeface="Calibri"/>
              </a:rPr>
              <a:t>Next Steps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Test the engineered bacteria in various soil environments to evaluate the efficiency of degradation and assess the impact of byproducts on soil quality and plant productivity.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g1efd1bf967a_0_0"/>
          <p:cNvSpPr txBox="1"/>
          <p:nvPr/>
        </p:nvSpPr>
        <p:spPr>
          <a:xfrm>
            <a:off x="2186875" y="98825"/>
            <a:ext cx="37713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en-US" sz="850">
                <a:solidFill>
                  <a:schemeClr val="dk1"/>
                </a:solidFill>
              </a:rPr>
              <a:t>PAC-BAC! A </a:t>
            </a:r>
            <a:r>
              <a:rPr b="1" i="1" lang="en-US" sz="850">
                <a:solidFill>
                  <a:schemeClr val="dk1"/>
                </a:solidFill>
              </a:rPr>
              <a:t>Pseudomonas putida</a:t>
            </a:r>
            <a:r>
              <a:rPr b="1" lang="en-US" sz="850">
                <a:solidFill>
                  <a:schemeClr val="dk1"/>
                </a:solidFill>
              </a:rPr>
              <a:t> Model for Microplastic Degradation</a:t>
            </a:r>
            <a:endParaRPr b="1" sz="8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Tvesha Patel, </a:t>
            </a:r>
            <a:r>
              <a:rPr lang="en-US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Siena Elliffe, Ruby Quintiliani, Liesl-Ann Vaz, Megan Cloherty, Chloe Dias, </a:t>
            </a:r>
            <a:r>
              <a:rPr lang="en-US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Aneesa Maity, </a:t>
            </a:r>
            <a:r>
              <a:rPr lang="en-US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Sarah Hanna (teacher), Paola Favaretto (teacher), Dr. John Kisiday (BioBuilder mentor from the University of Wyoming) </a:t>
            </a:r>
            <a:endParaRPr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Montrose School, Medfield, Massachusetts, United States</a:t>
            </a:r>
            <a:endParaRPr sz="850">
              <a:solidFill>
                <a:schemeClr val="dk1"/>
              </a:solidFill>
            </a:endParaRPr>
          </a:p>
        </p:txBody>
      </p:sp>
      <p:pic>
        <p:nvPicPr>
          <p:cNvPr id="86" name="Google Shape;86;g1efd1bf967a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48225" y="98825"/>
            <a:ext cx="1889469" cy="653199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g1efd1bf967a_0_0"/>
          <p:cNvPicPr preferRelativeResize="0"/>
          <p:nvPr/>
        </p:nvPicPr>
        <p:blipFill rotWithShape="1">
          <a:blip r:embed="rId4">
            <a:alphaModFix/>
          </a:blip>
          <a:srcRect b="5634" l="0" r="0" t="12351"/>
          <a:stretch/>
        </p:blipFill>
        <p:spPr>
          <a:xfrm>
            <a:off x="4067803" y="4646046"/>
            <a:ext cx="1338175" cy="346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g1efd1bf967a_0_0"/>
          <p:cNvPicPr preferRelativeResize="0"/>
          <p:nvPr/>
        </p:nvPicPr>
        <p:blipFill rotWithShape="1">
          <a:blip r:embed="rId5">
            <a:alphaModFix/>
          </a:blip>
          <a:srcRect b="22358" l="9561" r="11287" t="25825"/>
          <a:stretch/>
        </p:blipFill>
        <p:spPr>
          <a:xfrm>
            <a:off x="2668248" y="4571170"/>
            <a:ext cx="1221698" cy="421453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g1efd1bf967a_0_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7736992" y="4571148"/>
            <a:ext cx="1057473" cy="42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g1efd1bf967a_0_0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076714" y="4557103"/>
            <a:ext cx="410122" cy="421497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g1efd1bf967a_0_0"/>
          <p:cNvPicPr preferRelativeResize="0"/>
          <p:nvPr/>
        </p:nvPicPr>
        <p:blipFill rotWithShape="1">
          <a:blip r:embed="rId8">
            <a:alphaModFix/>
          </a:blip>
          <a:srcRect b="0" l="-2051" r="0" t="0"/>
          <a:stretch/>
        </p:blipFill>
        <p:spPr>
          <a:xfrm>
            <a:off x="513116" y="4571170"/>
            <a:ext cx="1307868" cy="421453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g1efd1bf967a_0_0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5583835" y="4608608"/>
            <a:ext cx="1901251" cy="42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g1efd1bf967a_0_0"/>
          <p:cNvPicPr preferRelativeResize="0"/>
          <p:nvPr/>
        </p:nvPicPr>
        <p:blipFill rotWithShape="1">
          <a:blip r:embed="rId10">
            <a:alphaModFix/>
          </a:blip>
          <a:srcRect b="0" l="700" r="-700" t="0"/>
          <a:stretch/>
        </p:blipFill>
        <p:spPr>
          <a:xfrm>
            <a:off x="6032824" y="42150"/>
            <a:ext cx="3067250" cy="2147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g1efd1bf967a_0_0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6032825" y="2269225"/>
            <a:ext cx="3027490" cy="2147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2012-12-18T02:56:35Z</dcterms:created>
  <dc:creator>Christopher Voigt</dc:creator>
</cp:coreProperties>
</file>