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X3twVXCAvNNsIVryDXcRWLueY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image" Target="../media/image9.png"/><Relationship Id="rId10" Type="http://schemas.openxmlformats.org/officeDocument/2006/relationships/image" Target="../media/image2.png"/><Relationship Id="rId9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177650" y="960725"/>
            <a:ext cx="5646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epidermidis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secrete a peptide inhibitor that targets the lipase GehA, reducing inflammation and breakouts caused by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acnes</a:t>
            </a:r>
            <a:endParaRPr b="0" i="1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genetic circuits into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test inhibitor effectiveness using a pNPP assay, transfer the system to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S. epidermidis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pNPP assay is successful, we will see a decrease in absorbance on the spectrophotometer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Result: the system will inhibit GehA → reduced sebum hydrolysis → lower inflammation and clearer skin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650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efd1bf967a_0_0"/>
          <p:cNvPicPr preferRelativeResize="0"/>
          <p:nvPr/>
        </p:nvPicPr>
        <p:blipFill rotWithShape="1">
          <a:blip r:embed="rId4">
            <a:alphaModFix/>
          </a:blip>
          <a:srcRect b="5634" l="0" r="0" t="12351"/>
          <a:stretch/>
        </p:blipFill>
        <p:spPr>
          <a:xfrm>
            <a:off x="4067803" y="4646046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efd1bf967a_0_0"/>
          <p:cNvPicPr preferRelativeResize="0"/>
          <p:nvPr/>
        </p:nvPicPr>
        <p:blipFill rotWithShape="1">
          <a:blip r:embed="rId5">
            <a:alphaModFix/>
          </a:blip>
          <a:srcRect b="22358" l="9561" r="11287" t="25825"/>
          <a:stretch/>
        </p:blipFill>
        <p:spPr>
          <a:xfrm>
            <a:off x="2668248" y="4571170"/>
            <a:ext cx="122169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6992" y="4571148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6714" y="4557103"/>
            <a:ext cx="410122" cy="42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8">
            <a:alphaModFix/>
          </a:blip>
          <a:srcRect b="0" l="-2051" r="0" t="0"/>
          <a:stretch/>
        </p:blipFill>
        <p:spPr>
          <a:xfrm>
            <a:off x="513116" y="4571170"/>
            <a:ext cx="130786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3835" y="4608608"/>
            <a:ext cx="1901251" cy="4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efd1bf967a_0_0"/>
          <p:cNvSpPr txBox="1"/>
          <p:nvPr/>
        </p:nvSpPr>
        <p:spPr>
          <a:xfrm>
            <a:off x="2000150" y="98825"/>
            <a:ext cx="68796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MICROBE MAKEOVER: REDUCING INFLAMMATION FROM HYDROLYSIS OF TRIGLYCERIDES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Elizabeth Hossack, Tia Makary, Camille Petit, Karin Schinkmann, Javin Oza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International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of Boston, </a:t>
            </a:r>
            <a:r>
              <a:rPr lang="en-US" sz="1200"/>
              <a:t>Cambridge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/>
              <a:t>MA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/>
              <a:t>USA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efd1bf967a_0_0"/>
          <p:cNvSpPr txBox="1"/>
          <p:nvPr/>
        </p:nvSpPr>
        <p:spPr>
          <a:xfrm>
            <a:off x="767413" y="3253200"/>
            <a:ext cx="303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Plasmid 1: Peptide Inhibitor Expression</a:t>
            </a:r>
            <a:endParaRPr/>
          </a:p>
        </p:txBody>
      </p:sp>
      <p:sp>
        <p:nvSpPr>
          <p:cNvPr id="94" name="Google Shape;94;g1efd1bf967a_0_0"/>
          <p:cNvSpPr txBox="1"/>
          <p:nvPr/>
        </p:nvSpPr>
        <p:spPr>
          <a:xfrm>
            <a:off x="4889675" y="3253200"/>
            <a:ext cx="351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Plasmid 2: GehA Lipase Production for Testing</a:t>
            </a:r>
            <a:endParaRPr/>
          </a:p>
        </p:txBody>
      </p:sp>
      <p:sp>
        <p:nvSpPr>
          <p:cNvPr id="95" name="Google Shape;95;g1efd1bf967a_0_0"/>
          <p:cNvSpPr/>
          <p:nvPr/>
        </p:nvSpPr>
        <p:spPr>
          <a:xfrm>
            <a:off x="7525812" y="4060250"/>
            <a:ext cx="211200" cy="239400"/>
          </a:xfrm>
          <a:prstGeom prst="rect">
            <a:avLst/>
          </a:prstGeom>
          <a:solidFill>
            <a:srgbClr val="A4C2F4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grpSp>
        <p:nvGrpSpPr>
          <p:cNvPr id="96" name="Google Shape;96;g1efd1bf967a_0_0"/>
          <p:cNvGrpSpPr/>
          <p:nvPr/>
        </p:nvGrpSpPr>
        <p:grpSpPr>
          <a:xfrm>
            <a:off x="369531" y="3621800"/>
            <a:ext cx="3828759" cy="786345"/>
            <a:chOff x="369531" y="3621800"/>
            <a:chExt cx="3828759" cy="786345"/>
          </a:xfrm>
        </p:grpSpPr>
        <p:grpSp>
          <p:nvGrpSpPr>
            <p:cNvPr id="97" name="Google Shape;97;g1efd1bf967a_0_0"/>
            <p:cNvGrpSpPr/>
            <p:nvPr/>
          </p:nvGrpSpPr>
          <p:grpSpPr>
            <a:xfrm>
              <a:off x="369531" y="3621800"/>
              <a:ext cx="3828759" cy="786345"/>
              <a:chOff x="12647850" y="10296221"/>
              <a:chExt cx="5978700" cy="1134860"/>
            </a:xfrm>
          </p:grpSpPr>
          <p:pic>
            <p:nvPicPr>
              <p:cNvPr id="98" name="Google Shape;98;g1efd1bf967a_0_0"/>
              <p:cNvPicPr preferRelativeResize="0"/>
              <p:nvPr/>
            </p:nvPicPr>
            <p:blipFill rotWithShape="1">
              <a:blip r:embed="rId10">
                <a:alphaModFix/>
              </a:blip>
              <a:srcRect b="75778" l="0" r="82580" t="6705"/>
              <a:stretch/>
            </p:blipFill>
            <p:spPr>
              <a:xfrm>
                <a:off x="12939503" y="10525825"/>
                <a:ext cx="656776" cy="7905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g1efd1bf967a_0_0"/>
              <p:cNvPicPr preferRelativeResize="0"/>
              <p:nvPr/>
            </p:nvPicPr>
            <p:blipFill rotWithShape="1">
              <a:blip r:embed="rId10">
                <a:alphaModFix/>
              </a:blip>
              <a:srcRect b="74421" l="80628" r="0" t="8933"/>
              <a:stretch/>
            </p:blipFill>
            <p:spPr>
              <a:xfrm>
                <a:off x="17604832" y="10755565"/>
                <a:ext cx="656785" cy="6755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" name="Google Shape;100;g1efd1bf967a_0_0"/>
              <p:cNvSpPr/>
              <p:nvPr/>
            </p:nvSpPr>
            <p:spPr>
              <a:xfrm>
                <a:off x="15141736" y="10920527"/>
                <a:ext cx="656700" cy="345600"/>
              </a:xfrm>
              <a:prstGeom prst="rect">
                <a:avLst/>
              </a:prstGeom>
              <a:solidFill>
                <a:srgbClr val="EA9999"/>
              </a:solidFill>
              <a:ln cap="flat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000000"/>
                  </a:solidFill>
                  <a:highlight>
                    <a:srgbClr val="000000"/>
                  </a:highlight>
                </a:endParaRPr>
              </a:p>
            </p:txBody>
          </p:sp>
          <p:sp>
            <p:nvSpPr>
              <p:cNvPr id="101" name="Google Shape;101;g1efd1bf967a_0_0"/>
              <p:cNvSpPr/>
              <p:nvPr/>
            </p:nvSpPr>
            <p:spPr>
              <a:xfrm>
                <a:off x="16373285" y="10920527"/>
                <a:ext cx="656700" cy="345600"/>
              </a:xfrm>
              <a:prstGeom prst="rect">
                <a:avLst/>
              </a:prstGeom>
              <a:solidFill>
                <a:srgbClr val="B6D7A8"/>
              </a:solidFill>
              <a:ln cap="flat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000000"/>
                  </a:solidFill>
                  <a:highlight>
                    <a:srgbClr val="000000"/>
                  </a:highlight>
                </a:endParaRPr>
              </a:p>
            </p:txBody>
          </p:sp>
          <p:cxnSp>
            <p:nvCxnSpPr>
              <p:cNvPr id="102" name="Google Shape;102;g1efd1bf967a_0_0"/>
              <p:cNvCxnSpPr/>
              <p:nvPr/>
            </p:nvCxnSpPr>
            <p:spPr>
              <a:xfrm flipH="1" rot="10800000">
                <a:off x="12647850" y="11275627"/>
                <a:ext cx="5978700" cy="57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3" name="Google Shape;103;g1efd1bf967a_0_0"/>
              <p:cNvSpPr txBox="1"/>
              <p:nvPr/>
            </p:nvSpPr>
            <p:spPr>
              <a:xfrm>
                <a:off x="12649266" y="10373468"/>
                <a:ext cx="12726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i="1" lang="en-US" sz="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extLst>
                      <a:ext uri="http://customooxmlschemas.google.com/">
                        <go:slidesCustomData xmlns:go="http://customooxmlschemas.google.com/" textRoundtripDataId="0"/>
                      </a:ext>
                    </a:extLst>
                  </a:rPr>
                  <a:t>Promoter (T7)</a:t>
                </a:r>
                <a:endParaRPr sz="800">
                  <a:solidFill>
                    <a:srgbClr val="595959"/>
                  </a:solidFill>
                </a:endParaRPr>
              </a:p>
            </p:txBody>
          </p:sp>
          <p:sp>
            <p:nvSpPr>
              <p:cNvPr id="104" name="Google Shape;104;g1efd1bf967a_0_0"/>
              <p:cNvSpPr txBox="1"/>
              <p:nvPr/>
            </p:nvSpPr>
            <p:spPr>
              <a:xfrm>
                <a:off x="13915213" y="10373467"/>
                <a:ext cx="6429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i="1" lang="en-US" sz="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extLst>
                      <a:ext uri="http://customooxmlschemas.google.com/">
                        <go:slidesCustomData xmlns:go="http://customooxmlschemas.google.com/" textRoundtripDataId="1"/>
                      </a:ext>
                    </a:extLst>
                  </a:rPr>
                  <a:t>RBS</a:t>
                </a:r>
                <a:endParaRPr i="1"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g1efd1bf967a_0_0"/>
              <p:cNvSpPr txBox="1"/>
              <p:nvPr/>
            </p:nvSpPr>
            <p:spPr>
              <a:xfrm>
                <a:off x="14851489" y="10373468"/>
                <a:ext cx="12726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i="1" lang="en-US" sz="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PelB Secretion Signal</a:t>
                </a:r>
                <a:endParaRPr i="1"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g1efd1bf967a_0_0"/>
              <p:cNvSpPr txBox="1"/>
              <p:nvPr/>
            </p:nvSpPr>
            <p:spPr>
              <a:xfrm>
                <a:off x="16083019" y="10296221"/>
                <a:ext cx="1272600" cy="5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Lipase Inhibitor Peptide</a:t>
                </a:r>
                <a:endParaRPr i="1"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g1efd1bf967a_0_0"/>
              <p:cNvSpPr txBox="1"/>
              <p:nvPr/>
            </p:nvSpPr>
            <p:spPr>
              <a:xfrm>
                <a:off x="17276628" y="10373468"/>
                <a:ext cx="13485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Terminator (T1)</a:t>
                </a:r>
                <a:endParaRPr i="1"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" name="Google Shape;108;g1efd1bf967a_0_0"/>
            <p:cNvSpPr/>
            <p:nvPr/>
          </p:nvSpPr>
          <p:spPr>
            <a:xfrm rot="-5400000">
              <a:off x="1225450" y="4029350"/>
              <a:ext cx="240300" cy="300300"/>
            </a:xfrm>
            <a:prstGeom prst="flowChartDelay">
              <a:avLst/>
            </a:prstGeom>
            <a:solidFill>
              <a:srgbClr val="FFF2CC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g1efd1bf967a_0_0"/>
          <p:cNvGrpSpPr/>
          <p:nvPr/>
        </p:nvGrpSpPr>
        <p:grpSpPr>
          <a:xfrm>
            <a:off x="4596925" y="3621100"/>
            <a:ext cx="4100592" cy="792882"/>
            <a:chOff x="4596925" y="3621100"/>
            <a:chExt cx="4100592" cy="792882"/>
          </a:xfrm>
        </p:grpSpPr>
        <p:grpSp>
          <p:nvGrpSpPr>
            <p:cNvPr id="110" name="Google Shape;110;g1efd1bf967a_0_0"/>
            <p:cNvGrpSpPr/>
            <p:nvPr/>
          </p:nvGrpSpPr>
          <p:grpSpPr>
            <a:xfrm>
              <a:off x="4596925" y="3621100"/>
              <a:ext cx="4100592" cy="792882"/>
              <a:chOff x="12608374" y="10295210"/>
              <a:chExt cx="6403173" cy="1144295"/>
            </a:xfrm>
          </p:grpSpPr>
          <p:pic>
            <p:nvPicPr>
              <p:cNvPr id="111" name="Google Shape;111;g1efd1bf967a_0_0"/>
              <p:cNvPicPr preferRelativeResize="0"/>
              <p:nvPr/>
            </p:nvPicPr>
            <p:blipFill rotWithShape="1">
              <a:blip r:embed="rId10">
                <a:alphaModFix/>
              </a:blip>
              <a:srcRect b="75778" l="0" r="82580" t="6705"/>
              <a:stretch/>
            </p:blipFill>
            <p:spPr>
              <a:xfrm>
                <a:off x="12939503" y="10525825"/>
                <a:ext cx="656776" cy="7905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g1efd1bf967a_0_0"/>
              <p:cNvPicPr preferRelativeResize="0"/>
              <p:nvPr/>
            </p:nvPicPr>
            <p:blipFill rotWithShape="1">
              <a:blip r:embed="rId10">
                <a:alphaModFix/>
              </a:blip>
              <a:srcRect b="74421" l="80628" r="0" t="8933"/>
              <a:stretch/>
            </p:blipFill>
            <p:spPr>
              <a:xfrm>
                <a:off x="17798578" y="10763990"/>
                <a:ext cx="656785" cy="6755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" name="Google Shape;113;g1efd1bf967a_0_0"/>
              <p:cNvSpPr/>
              <p:nvPr/>
            </p:nvSpPr>
            <p:spPr>
              <a:xfrm>
                <a:off x="14841703" y="10935707"/>
                <a:ext cx="596100" cy="345600"/>
              </a:xfrm>
              <a:prstGeom prst="rect">
                <a:avLst/>
              </a:prstGeom>
              <a:solidFill>
                <a:srgbClr val="EA9999"/>
              </a:solidFill>
              <a:ln cap="flat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000000"/>
                  </a:solidFill>
                  <a:highlight>
                    <a:srgbClr val="000000"/>
                  </a:highlight>
                </a:endParaRPr>
              </a:p>
            </p:txBody>
          </p:sp>
          <p:sp>
            <p:nvSpPr>
              <p:cNvPr id="114" name="Google Shape;114;g1efd1bf967a_0_0"/>
              <p:cNvSpPr/>
              <p:nvPr/>
            </p:nvSpPr>
            <p:spPr>
              <a:xfrm>
                <a:off x="15808250" y="10935707"/>
                <a:ext cx="1003200" cy="345600"/>
              </a:xfrm>
              <a:prstGeom prst="rect">
                <a:avLst/>
              </a:prstGeom>
              <a:solidFill>
                <a:srgbClr val="D9D2E9"/>
              </a:solidFill>
              <a:ln cap="flat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000000"/>
                  </a:solidFill>
                  <a:highlight>
                    <a:srgbClr val="000000"/>
                  </a:highlight>
                </a:endParaRPr>
              </a:p>
            </p:txBody>
          </p:sp>
          <p:cxnSp>
            <p:nvCxnSpPr>
              <p:cNvPr id="115" name="Google Shape;115;g1efd1bf967a_0_0"/>
              <p:cNvCxnSpPr/>
              <p:nvPr/>
            </p:nvCxnSpPr>
            <p:spPr>
              <a:xfrm flipH="1" rot="10800000">
                <a:off x="12647850" y="11275627"/>
                <a:ext cx="5978700" cy="57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6" name="Google Shape;116;g1efd1bf967a_0_0"/>
              <p:cNvSpPr txBox="1"/>
              <p:nvPr/>
            </p:nvSpPr>
            <p:spPr>
              <a:xfrm>
                <a:off x="12608374" y="10341826"/>
                <a:ext cx="12726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i="1" lang="en-US" sz="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extLst>
                      <a:ext uri="http://customooxmlschemas.google.com/">
                        <go:slidesCustomData xmlns:go="http://customooxmlschemas.google.com/" textRoundtripDataId="2"/>
                      </a:ext>
                    </a:extLst>
                  </a:rPr>
                  <a:t>Promoter (T7)</a:t>
                </a:r>
                <a:endParaRPr sz="800">
                  <a:solidFill>
                    <a:srgbClr val="595959"/>
                  </a:solidFill>
                </a:endParaRPr>
              </a:p>
            </p:txBody>
          </p:sp>
          <p:sp>
            <p:nvSpPr>
              <p:cNvPr id="117" name="Google Shape;117;g1efd1bf967a_0_0"/>
              <p:cNvSpPr txBox="1"/>
              <p:nvPr/>
            </p:nvSpPr>
            <p:spPr>
              <a:xfrm>
                <a:off x="13927354" y="10341825"/>
                <a:ext cx="6429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i="1" lang="en-US" sz="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extLst>
                      <a:ext uri="http://customooxmlschemas.google.com/">
                        <go:slidesCustomData xmlns:go="http://customooxmlschemas.google.com/" textRoundtripDataId="3"/>
                      </a:ext>
                    </a:extLst>
                  </a:rPr>
                  <a:t>RBS</a:t>
                </a:r>
                <a:endParaRPr i="1"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g1efd1bf967a_0_0"/>
              <p:cNvSpPr txBox="1"/>
              <p:nvPr/>
            </p:nvSpPr>
            <p:spPr>
              <a:xfrm>
                <a:off x="14503444" y="10341826"/>
                <a:ext cx="12726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i="1" lang="en-US" sz="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PelB Secretion Signal</a:t>
                </a:r>
                <a:endParaRPr i="1"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g1efd1bf967a_0_0"/>
              <p:cNvSpPr txBox="1"/>
              <p:nvPr/>
            </p:nvSpPr>
            <p:spPr>
              <a:xfrm>
                <a:off x="15673567" y="10341826"/>
                <a:ext cx="12726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800">
                    <a:latin typeface="Calibri"/>
                    <a:ea typeface="Calibri"/>
                    <a:cs typeface="Calibri"/>
                    <a:sym typeface="Calibri"/>
                  </a:rPr>
                  <a:t>GehA Lipase</a:t>
                </a:r>
                <a:endParaRPr i="1" sz="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g1efd1bf967a_0_0"/>
              <p:cNvSpPr txBox="1"/>
              <p:nvPr/>
            </p:nvSpPr>
            <p:spPr>
              <a:xfrm>
                <a:off x="17663047" y="10295210"/>
                <a:ext cx="13485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Terminator (T1)</a:t>
                </a:r>
                <a:endParaRPr i="1"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" name="Google Shape;121;g1efd1bf967a_0_0"/>
            <p:cNvSpPr txBox="1"/>
            <p:nvPr/>
          </p:nvSpPr>
          <p:spPr>
            <a:xfrm>
              <a:off x="7352075" y="3621100"/>
              <a:ext cx="494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His-Tag</a:t>
              </a:r>
              <a:endParaRPr i="1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1efd1bf967a_0_0"/>
            <p:cNvSpPr/>
            <p:nvPr/>
          </p:nvSpPr>
          <p:spPr>
            <a:xfrm rot="-5400000">
              <a:off x="5471600" y="4029350"/>
              <a:ext cx="240300" cy="300300"/>
            </a:xfrm>
            <a:prstGeom prst="flowChartDelay">
              <a:avLst/>
            </a:prstGeom>
            <a:solidFill>
              <a:srgbClr val="FFF2CC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g1efd1bf967a_0_0"/>
          <p:cNvSpPr txBox="1"/>
          <p:nvPr/>
        </p:nvSpPr>
        <p:spPr>
          <a:xfrm>
            <a:off x="6395425" y="2763800"/>
            <a:ext cx="18894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Propionibacterium acnes</a:t>
            </a:r>
            <a:endParaRPr sz="1200">
              <a:solidFill>
                <a:srgbClr val="595959"/>
              </a:solidFill>
            </a:endParaRPr>
          </a:p>
        </p:txBody>
      </p:sp>
      <p:pic>
        <p:nvPicPr>
          <p:cNvPr id="124" name="Google Shape;124;g1efd1bf967a_0_0"/>
          <p:cNvPicPr preferRelativeResize="0"/>
          <p:nvPr/>
        </p:nvPicPr>
        <p:blipFill rotWithShape="1">
          <a:blip r:embed="rId11">
            <a:alphaModFix/>
          </a:blip>
          <a:srcRect b="21966" l="0" r="0" t="0"/>
          <a:stretch/>
        </p:blipFill>
        <p:spPr>
          <a:xfrm>
            <a:off x="5992350" y="1149200"/>
            <a:ext cx="2695550" cy="157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