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6Um3tGEO12H5bTs/vkCNLSjE7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62B1C6-CD6F-4F2F-A90D-21C7D4D82490}">
  <a:tblStyle styleId="{0362B1C6-CD6F-4F2F-A90D-21C7D4D824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12.jpg"/><Relationship Id="rId13" Type="http://schemas.openxmlformats.org/officeDocument/2006/relationships/image" Target="../media/image14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5" Type="http://schemas.openxmlformats.org/officeDocument/2006/relationships/image" Target="../media/image11.png"/><Relationship Id="rId14" Type="http://schemas.openxmlformats.org/officeDocument/2006/relationships/image" Target="../media/image9.png"/><Relationship Id="rId17" Type="http://schemas.openxmlformats.org/officeDocument/2006/relationships/image" Target="../media/image1.png"/><Relationship Id="rId16" Type="http://schemas.openxmlformats.org/officeDocument/2006/relationships/hyperlink" Target="http://drive.google.com/file/d/17S5V4MItEa8zgmdADP63BShkyNgZdqd5/view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/>
          <p:nvPr/>
        </p:nvSpPr>
        <p:spPr>
          <a:xfrm>
            <a:off x="4239875" y="932425"/>
            <a:ext cx="4777500" cy="1312200"/>
          </a:xfrm>
          <a:prstGeom prst="roundRect">
            <a:avLst>
              <a:gd fmla="val 11117" name="adj"/>
            </a:avLst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efd1bf967a_0_0"/>
          <p:cNvSpPr/>
          <p:nvPr/>
        </p:nvSpPr>
        <p:spPr>
          <a:xfrm>
            <a:off x="312000" y="2371975"/>
            <a:ext cx="6779700" cy="2072100"/>
          </a:xfrm>
          <a:prstGeom prst="roundRect">
            <a:avLst>
              <a:gd fmla="val 11117" name="adj"/>
            </a:avLst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efd1bf967a_0_0"/>
          <p:cNvSpPr txBox="1"/>
          <p:nvPr/>
        </p:nvSpPr>
        <p:spPr>
          <a:xfrm>
            <a:off x="1508700" y="50125"/>
            <a:ext cx="61266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Fightin’ with Chitin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Mia Chen, Isabelle Lee, Audrey Loh, Megan Su, Caden Tan, Florence Wu, Dr. Hsu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Mentor: Ben French (Toledo)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Taipei American School, Taipei, Taiwan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87" name="Google Shape;87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0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17061" y="1171565"/>
            <a:ext cx="939687" cy="6535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efd1bf967a_0_0"/>
          <p:cNvSpPr txBox="1"/>
          <p:nvPr/>
        </p:nvSpPr>
        <p:spPr>
          <a:xfrm>
            <a:off x="4417050" y="1759525"/>
            <a:ext cx="11898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Figure 1. </a:t>
            </a:r>
            <a:r>
              <a:rPr lang="en-US" sz="900"/>
              <a:t>Dried Chitosan Sheet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96" name="Google Shape;96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58850" y="1171726"/>
            <a:ext cx="1257851" cy="6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efd1bf967a_0_0"/>
          <p:cNvSpPr txBox="1"/>
          <p:nvPr/>
        </p:nvSpPr>
        <p:spPr>
          <a:xfrm>
            <a:off x="5464775" y="1759525"/>
            <a:ext cx="1505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Figure 2.</a:t>
            </a:r>
            <a:r>
              <a:rPr lang="en-US" sz="900"/>
              <a:t> Dried Chitosan Sheet (SEM)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98" name="Google Shape;98;g1efd1bf967a_0_0"/>
          <p:cNvPicPr preferRelativeResize="0"/>
          <p:nvPr/>
        </p:nvPicPr>
        <p:blipFill rotWithShape="1">
          <a:blip r:embed="rId12">
            <a:alphaModFix/>
          </a:blip>
          <a:srcRect b="34351" l="42368" r="46087" t="49410"/>
          <a:stretch/>
        </p:blipFill>
        <p:spPr>
          <a:xfrm>
            <a:off x="6970013" y="1179725"/>
            <a:ext cx="665277" cy="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efd1bf967a_0_0"/>
          <p:cNvSpPr txBox="1"/>
          <p:nvPr/>
        </p:nvSpPr>
        <p:spPr>
          <a:xfrm>
            <a:off x="6816700" y="1759525"/>
            <a:ext cx="1057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Figure 3.</a:t>
            </a:r>
            <a:r>
              <a:rPr lang="en-US" sz="900"/>
              <a:t> Tensile strength testing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00" name="Google Shape;100;g1efd1bf967a_0_0"/>
          <p:cNvPicPr preferRelativeResize="0"/>
          <p:nvPr/>
        </p:nvPicPr>
        <p:blipFill rotWithShape="1">
          <a:blip r:embed="rId13">
            <a:alphaModFix/>
          </a:blip>
          <a:srcRect b="6068" l="0" r="0" t="0"/>
          <a:stretch/>
        </p:blipFill>
        <p:spPr>
          <a:xfrm>
            <a:off x="7841800" y="1177625"/>
            <a:ext cx="988474" cy="6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efd1bf967a_0_0"/>
          <p:cNvSpPr txBox="1"/>
          <p:nvPr/>
        </p:nvSpPr>
        <p:spPr>
          <a:xfrm>
            <a:off x="7737000" y="1766875"/>
            <a:ext cx="135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Figure 4.</a:t>
            </a:r>
            <a:r>
              <a:rPr lang="en-US" sz="900"/>
              <a:t> Electrospun chitosan fibers (SEM)</a:t>
            </a:r>
            <a:endParaRPr sz="900">
              <a:solidFill>
                <a:srgbClr val="000000"/>
              </a:solidFill>
            </a:endParaRPr>
          </a:p>
        </p:txBody>
      </p:sp>
      <p:cxnSp>
        <p:nvCxnSpPr>
          <p:cNvPr id="102" name="Google Shape;102;g1efd1bf967a_0_0"/>
          <p:cNvCxnSpPr/>
          <p:nvPr/>
        </p:nvCxnSpPr>
        <p:spPr>
          <a:xfrm>
            <a:off x="3524425" y="3792325"/>
            <a:ext cx="4782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g1efd1bf967a_0_0"/>
          <p:cNvSpPr/>
          <p:nvPr/>
        </p:nvSpPr>
        <p:spPr>
          <a:xfrm>
            <a:off x="311988" y="929700"/>
            <a:ext cx="3685200" cy="1312200"/>
          </a:xfrm>
          <a:prstGeom prst="roundRect">
            <a:avLst>
              <a:gd fmla="val 11117" name="adj"/>
            </a:avLst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Problem: Kevlar in bulletproof vests is heavy and unbreathable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Solution: Create biosynthetic chitin from bacteria to replace Kevlar</a:t>
            </a:r>
            <a:endParaRPr/>
          </a:p>
        </p:txBody>
      </p:sp>
      <p:sp>
        <p:nvSpPr>
          <p:cNvPr id="104" name="Google Shape;104;g1efd1bf967a_0_0"/>
          <p:cNvSpPr txBox="1"/>
          <p:nvPr/>
        </p:nvSpPr>
        <p:spPr>
          <a:xfrm>
            <a:off x="6816700" y="2943638"/>
            <a:ext cx="2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g1efd1bf967a_0_0"/>
          <p:cNvGraphicFramePr/>
          <p:nvPr/>
        </p:nvGraphicFramePr>
        <p:xfrm>
          <a:off x="7520475" y="265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{0362B1C6-CD6F-4F2F-A90D-21C7D4D82490}</a:tableStyleId>
              </a:tblPr>
              <a:tblGrid>
                <a:gridCol w="610850"/>
                <a:gridCol w="610850"/>
              </a:tblGrid>
              <a:tr h="32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Trial #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Force (N)</a:t>
                      </a:r>
                      <a:endParaRPr sz="700"/>
                    </a:p>
                  </a:txBody>
                  <a:tcPr marT="91425" marB="91425" marR="91425" marL="91425"/>
                </a:tc>
              </a:tr>
              <a:tr h="2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1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24.30</a:t>
                      </a:r>
                      <a:endParaRPr sz="700"/>
                    </a:p>
                  </a:txBody>
                  <a:tcPr marT="91425" marB="91425" marR="91425" marL="91425"/>
                </a:tc>
              </a:tr>
              <a:tr h="2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2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47.16</a:t>
                      </a:r>
                      <a:endParaRPr sz="700"/>
                    </a:p>
                  </a:txBody>
                  <a:tcPr marT="91425" marB="91425" marR="91425" marL="91425"/>
                </a:tc>
              </a:tr>
              <a:tr h="2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3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57.89</a:t>
                      </a:r>
                      <a:endParaRPr sz="700"/>
                    </a:p>
                  </a:txBody>
                  <a:tcPr marT="91425" marB="91425" marR="91425" marL="91425"/>
                </a:tc>
              </a:tr>
              <a:tr h="2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4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48.58</a:t>
                      </a:r>
                      <a:endParaRPr sz="700"/>
                    </a:p>
                  </a:txBody>
                  <a:tcPr marT="91425" marB="91425" marR="91425" marL="91425"/>
                </a:tc>
              </a:tr>
              <a:tr h="2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5</a:t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/>
                        <a:t>40.68</a:t>
                      </a:r>
                      <a:endParaRPr sz="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6" name="Google Shape;106;g1efd1bf967a_0_0"/>
          <p:cNvSpPr txBox="1"/>
          <p:nvPr/>
        </p:nvSpPr>
        <p:spPr>
          <a:xfrm>
            <a:off x="7520475" y="2263788"/>
            <a:ext cx="133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Table 1. Tensile strength test data of a chitin strip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efd1bf967a_0_0"/>
          <p:cNvSpPr txBox="1"/>
          <p:nvPr/>
        </p:nvSpPr>
        <p:spPr>
          <a:xfrm>
            <a:off x="2405975" y="2299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EXPERIMENTAL PROCESS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67450" y="2642000"/>
            <a:ext cx="3155200" cy="17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efd1bf967a_0_0"/>
          <p:cNvPicPr preferRelativeResize="0"/>
          <p:nvPr/>
        </p:nvPicPr>
        <p:blipFill rotWithShape="1">
          <a:blip r:embed="rId15">
            <a:alphaModFix/>
          </a:blip>
          <a:srcRect b="0" l="0" r="0" t="6076"/>
          <a:stretch/>
        </p:blipFill>
        <p:spPr>
          <a:xfrm>
            <a:off x="477925" y="2464150"/>
            <a:ext cx="3000001" cy="18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efd1bf967a_0_0"/>
          <p:cNvSpPr txBox="1"/>
          <p:nvPr/>
        </p:nvSpPr>
        <p:spPr>
          <a:xfrm>
            <a:off x="839288" y="2605425"/>
            <a:ext cx="8496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1"/>
                </a:solidFill>
              </a:rPr>
              <a:t>CHS3 </a:t>
            </a:r>
            <a:r>
              <a:rPr lang="en-US" sz="900">
                <a:solidFill>
                  <a:schemeClr val="dk1"/>
                </a:solidFill>
              </a:rPr>
              <a:t>gene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11" name="Google Shape;111;g1efd1bf967a_0_0"/>
          <p:cNvSpPr txBox="1"/>
          <p:nvPr/>
        </p:nvSpPr>
        <p:spPr>
          <a:xfrm>
            <a:off x="5128625" y="83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PRELIMINARY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g1efd1bf967a_0_0"/>
          <p:cNvSpPr txBox="1"/>
          <p:nvPr/>
        </p:nvSpPr>
        <p:spPr>
          <a:xfrm>
            <a:off x="565800" y="854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OUR PROJECT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g1efd1bf967a_0_0" title="BBC_LT_Audio_TAS Taipei B5_TAS_2025.mp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460250" y="196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