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gqP2kIFpSsxB9mND2UByTyfKYs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efd1bf967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3" Type="http://schemas.openxmlformats.org/officeDocument/2006/relationships/hyperlink" Target="https://drive.google.com/file/d/14dpdJfxISshdFqRjWbKKmcvcADfWfQku/view?usp=sharing" TargetMode="External"/><Relationship Id="rId1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5" Type="http://schemas.openxmlformats.org/officeDocument/2006/relationships/hyperlink" Target="http://drive.google.com/file/d/1Ea-cD6Uh4g-VJTYunrHVOZF-FexFpvgh/view" TargetMode="External"/><Relationship Id="rId14" Type="http://schemas.openxmlformats.org/officeDocument/2006/relationships/image" Target="../media/image8.png"/><Relationship Id="rId16" Type="http://schemas.openxmlformats.org/officeDocument/2006/relationships/image" Target="../media/image1.png"/><Relationship Id="rId5" Type="http://schemas.openxmlformats.org/officeDocument/2006/relationships/image" Target="../media/image9.jp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2E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fd1bf967a_0_0"/>
          <p:cNvSpPr/>
          <p:nvPr/>
        </p:nvSpPr>
        <p:spPr>
          <a:xfrm>
            <a:off x="182225" y="1000600"/>
            <a:ext cx="4523100" cy="101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85" name="Google Shape;85;g1efd1bf967a_0_0"/>
          <p:cNvSpPr txBox="1"/>
          <p:nvPr/>
        </p:nvSpPr>
        <p:spPr>
          <a:xfrm>
            <a:off x="182225" y="991688"/>
            <a:ext cx="464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Bone grafts have a risk of rejection, carrying diseases, and poor integration in the body.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Combine synthetic biology and material engineering to develop a sustainable and effective silk-based bone graft to enhance bone regeneration.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1efd1bf967a_0_0"/>
          <p:cNvSpPr txBox="1"/>
          <p:nvPr/>
        </p:nvSpPr>
        <p:spPr>
          <a:xfrm>
            <a:off x="2072950" y="-53575"/>
            <a:ext cx="5778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FibroGraft: Synthetic Silk </a:t>
            </a:r>
            <a:r>
              <a:rPr b="1" lang="en-US" sz="1800">
                <a:solidFill>
                  <a:schemeClr val="dk1"/>
                </a:solidFill>
              </a:rPr>
              <a:t>Fibroin</a:t>
            </a:r>
            <a:r>
              <a:rPr b="1" lang="en-US" sz="1800">
                <a:solidFill>
                  <a:schemeClr val="dk1"/>
                </a:solidFill>
              </a:rPr>
              <a:t> for Bone Graft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</a:rPr>
              <a:t>Angelina Kuo, Annie Chang, Cate Huang, Harriet Chi, Iris Yu, Jocelyn Weng, John Young, Lindsey Liaw, Ryan Chen, Sophie Yang, Dr. Hsu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Taipei American School,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>
                <a:solidFill>
                  <a:schemeClr val="dk1"/>
                </a:solidFill>
              </a:rPr>
              <a:t>Taipei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solidFill>
                  <a:schemeClr val="dk1"/>
                </a:solidFill>
              </a:rPr>
              <a:t>Taiwan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Mentors: Dr. William Chen (University of South Dakota) &amp; Amanda Ferrante (Northeastern)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87" name="Google Shape;87;g1efd1bf967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225" y="98825"/>
            <a:ext cx="1889469" cy="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efd1bf967a_0_0"/>
          <p:cNvPicPr preferRelativeResize="0"/>
          <p:nvPr/>
        </p:nvPicPr>
        <p:blipFill rotWithShape="1">
          <a:blip r:embed="rId4">
            <a:alphaModFix/>
          </a:blip>
          <a:srcRect b="5634" l="0" r="0" t="12351"/>
          <a:stretch/>
        </p:blipFill>
        <p:spPr>
          <a:xfrm>
            <a:off x="4067803" y="4646046"/>
            <a:ext cx="1338175" cy="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fd1bf967a_0_0"/>
          <p:cNvPicPr preferRelativeResize="0"/>
          <p:nvPr/>
        </p:nvPicPr>
        <p:blipFill rotWithShape="1">
          <a:blip r:embed="rId5">
            <a:alphaModFix/>
          </a:blip>
          <a:srcRect b="22358" l="9561" r="11287" t="25825"/>
          <a:stretch/>
        </p:blipFill>
        <p:spPr>
          <a:xfrm>
            <a:off x="2668248" y="4571170"/>
            <a:ext cx="1221698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fd1bf967a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36992" y="4571148"/>
            <a:ext cx="1057473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fd1bf967a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76714" y="4557103"/>
            <a:ext cx="410122" cy="42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efd1bf967a_0_0"/>
          <p:cNvPicPr preferRelativeResize="0"/>
          <p:nvPr/>
        </p:nvPicPr>
        <p:blipFill rotWithShape="1">
          <a:blip r:embed="rId8">
            <a:alphaModFix/>
          </a:blip>
          <a:srcRect b="0" l="-2051" r="0" t="0"/>
          <a:stretch/>
        </p:blipFill>
        <p:spPr>
          <a:xfrm>
            <a:off x="513116" y="4571170"/>
            <a:ext cx="1307868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efd1bf967a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83835" y="4608608"/>
            <a:ext cx="1901251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efd1bf967a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34246" y="2089275"/>
            <a:ext cx="4869348" cy="242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efd1bf967a_0_0"/>
          <p:cNvSpPr txBox="1"/>
          <p:nvPr/>
        </p:nvSpPr>
        <p:spPr>
          <a:xfrm>
            <a:off x="0" y="3774263"/>
            <a:ext cx="143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1.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Flowchart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1efd1bf967a_0_0"/>
          <p:cNvSpPr txBox="1"/>
          <p:nvPr/>
        </p:nvSpPr>
        <p:spPr>
          <a:xfrm>
            <a:off x="5101292" y="4438981"/>
            <a:ext cx="455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</p:txBody>
      </p:sp>
      <p:pic>
        <p:nvPicPr>
          <p:cNvPr id="97" name="Google Shape;97;g1efd1bf967a_0_0"/>
          <p:cNvPicPr preferRelativeResize="0"/>
          <p:nvPr/>
        </p:nvPicPr>
        <p:blipFill rotWithShape="1">
          <a:blip r:embed="rId11">
            <a:alphaModFix/>
          </a:blip>
          <a:srcRect b="32423" l="30222" r="54685" t="48719"/>
          <a:stretch/>
        </p:blipFill>
        <p:spPr>
          <a:xfrm>
            <a:off x="4856545" y="2916655"/>
            <a:ext cx="1180406" cy="131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efd1bf967a_0_0"/>
          <p:cNvPicPr preferRelativeResize="0"/>
          <p:nvPr/>
        </p:nvPicPr>
        <p:blipFill rotWithShape="1">
          <a:blip r:embed="rId11">
            <a:alphaModFix/>
          </a:blip>
          <a:srcRect b="34531" l="44689" r="40219" t="46611"/>
          <a:stretch/>
        </p:blipFill>
        <p:spPr>
          <a:xfrm>
            <a:off x="6071346" y="2916655"/>
            <a:ext cx="1180406" cy="131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efd1bf967a_0_0"/>
          <p:cNvPicPr preferRelativeResize="0"/>
          <p:nvPr/>
        </p:nvPicPr>
        <p:blipFill rotWithShape="1">
          <a:blip r:embed="rId11">
            <a:alphaModFix/>
          </a:blip>
          <a:srcRect b="37062" l="60404" r="24504" t="44080"/>
          <a:stretch/>
        </p:blipFill>
        <p:spPr>
          <a:xfrm>
            <a:off x="7286147" y="2916655"/>
            <a:ext cx="1180406" cy="131933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1efd1bf967a_0_0"/>
          <p:cNvSpPr txBox="1"/>
          <p:nvPr/>
        </p:nvSpPr>
        <p:spPr>
          <a:xfrm>
            <a:off x="4652650" y="4119029"/>
            <a:ext cx="148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</a:rPr>
              <a:t>No LAP</a:t>
            </a:r>
            <a:endParaRPr b="1" sz="1600">
              <a:solidFill>
                <a:srgbClr val="000000"/>
              </a:solidFill>
            </a:endParaRPr>
          </a:p>
        </p:txBody>
      </p:sp>
      <p:sp>
        <p:nvSpPr>
          <p:cNvPr id="101" name="Google Shape;101;g1efd1bf967a_0_0"/>
          <p:cNvSpPr txBox="1"/>
          <p:nvPr/>
        </p:nvSpPr>
        <p:spPr>
          <a:xfrm>
            <a:off x="5829275" y="4119031"/>
            <a:ext cx="14859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</a:rPr>
              <a:t>~1-5 mgs</a:t>
            </a:r>
            <a:endParaRPr b="1" sz="1600">
              <a:solidFill>
                <a:srgbClr val="000000"/>
              </a:solidFill>
            </a:endParaRPr>
          </a:p>
        </p:txBody>
      </p:sp>
      <p:pic>
        <p:nvPicPr>
          <p:cNvPr id="102" name="Google Shape;102;g1efd1bf967a_0_0" title="IMG_6222 2.HEIC"/>
          <p:cNvPicPr preferRelativeResize="0"/>
          <p:nvPr/>
        </p:nvPicPr>
        <p:blipFill rotWithShape="1">
          <a:blip r:embed="rId12">
            <a:alphaModFix/>
          </a:blip>
          <a:srcRect b="9996" l="2368" r="3646" t="45732"/>
          <a:stretch/>
        </p:blipFill>
        <p:spPr>
          <a:xfrm>
            <a:off x="4846600" y="1248575"/>
            <a:ext cx="3619948" cy="127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1efd1bf967a_0_0"/>
          <p:cNvSpPr txBox="1"/>
          <p:nvPr/>
        </p:nvSpPr>
        <p:spPr>
          <a:xfrm>
            <a:off x="4825624" y="929675"/>
            <a:ext cx="36201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2.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Degummed and dissolved silk in LiBr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1efd1bf967a_0_0"/>
          <p:cNvSpPr txBox="1"/>
          <p:nvPr/>
        </p:nvSpPr>
        <p:spPr>
          <a:xfrm>
            <a:off x="7015125" y="4119051"/>
            <a:ext cx="17583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</a:rPr>
              <a:t>~6-10 mgs</a:t>
            </a:r>
            <a:endParaRPr b="1" sz="1600">
              <a:solidFill>
                <a:srgbClr val="000000"/>
              </a:solidFill>
            </a:endParaRPr>
          </a:p>
        </p:txBody>
      </p:sp>
      <p:sp>
        <p:nvSpPr>
          <p:cNvPr id="105" name="Google Shape;105;g1efd1bf967a_0_0"/>
          <p:cNvSpPr txBox="1"/>
          <p:nvPr/>
        </p:nvSpPr>
        <p:spPr>
          <a:xfrm>
            <a:off x="4825625" y="2608950"/>
            <a:ext cx="37638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3.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Successful UV photo-crosslinked silk fibroin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1efd1bf967a_0_0">
            <a:hlinkClick r:id="rId13"/>
          </p:cNvPr>
          <p:cNvSpPr txBox="1"/>
          <p:nvPr/>
        </p:nvSpPr>
        <p:spPr>
          <a:xfrm>
            <a:off x="7889263" y="446500"/>
            <a:ext cx="118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Click here for audio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g1efd1bf967a_0_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577" y="2509934"/>
            <a:ext cx="1307850" cy="403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g1efd1bf967a_0_0"/>
          <p:cNvCxnSpPr/>
          <p:nvPr/>
        </p:nvCxnSpPr>
        <p:spPr>
          <a:xfrm>
            <a:off x="107050" y="2912450"/>
            <a:ext cx="17040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g1efd1bf967a_0_0"/>
          <p:cNvCxnSpPr/>
          <p:nvPr/>
        </p:nvCxnSpPr>
        <p:spPr>
          <a:xfrm flipH="1">
            <a:off x="433050" y="2916650"/>
            <a:ext cx="902700" cy="28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0" name="Google Shape;110;g1efd1bf967a_0_0" title="BBC_LT_TAS Taipei A5_TAS_2025.mp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4475" y="98825"/>
            <a:ext cx="410100" cy="4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