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hBMYdx8Gb5wpKz2FqYWfQs8kNX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1" Type="http://schemas.openxmlformats.org/officeDocument/2006/relationships/image" Target="../media/image9.png"/><Relationship Id="rId10" Type="http://schemas.openxmlformats.org/officeDocument/2006/relationships/image" Target="../media/image4.png"/><Relationship Id="rId12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210900" y="808110"/>
            <a:ext cx="4853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Decrease the time it takes for patients with depression to see an improvement in their mood while taking antidepressants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plan to engineer patients’ mesenchymal stem cells (MSCs) with BDNF to improve neuroplasticity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Limitation of access to real patients and testing treatment</a:t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expect varied results in patients because of the diverse ways that depression manifests</a:t>
            </a:r>
            <a:endParaRPr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7247875" y="3065650"/>
            <a:ext cx="1735500" cy="12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Simpl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ified </a:t>
            </a:r>
            <a:r>
              <a:rPr b="1"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BDNF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serotonin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interaction. </a:t>
            </a:r>
            <a:r>
              <a:rPr b="1"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BDNF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interacts with 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TrkB</a:t>
            </a: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receptor.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efd1bf967a_0_0"/>
          <p:cNvSpPr txBox="1"/>
          <p:nvPr/>
        </p:nvSpPr>
        <p:spPr>
          <a:xfrm>
            <a:off x="1863188" y="38722"/>
            <a:ext cx="574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Accelerating Neuroplasticity in Antidepressants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Miley Arora, Serena Ma, Dr. Lindsey L’Ecuyer, Madi Garton (UCB)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Andover High School, Andover, MA, United States</a:t>
            </a:r>
            <a:endParaRPr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25" y="14307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69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2" y="4571148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2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35" y="4608608"/>
            <a:ext cx="1901251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5250" y="2796050"/>
            <a:ext cx="3057288" cy="17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efd1bf967a_0_0" title="Screenshot 2025-03-10 at 4.54.54 PM.png"/>
          <p:cNvPicPr preferRelativeResize="0"/>
          <p:nvPr/>
        </p:nvPicPr>
        <p:blipFill rotWithShape="1">
          <a:blip r:embed="rId11">
            <a:alphaModFix/>
          </a:blip>
          <a:srcRect b="0" l="2789" r="0" t="3512"/>
          <a:stretch/>
        </p:blipFill>
        <p:spPr>
          <a:xfrm>
            <a:off x="6697500" y="848275"/>
            <a:ext cx="2352950" cy="1921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g1efd1bf967a_0_0"/>
          <p:cNvGrpSpPr/>
          <p:nvPr/>
        </p:nvGrpSpPr>
        <p:grpSpPr>
          <a:xfrm>
            <a:off x="844196" y="3082069"/>
            <a:ext cx="2650472" cy="1344050"/>
            <a:chOff x="5973899" y="3315663"/>
            <a:chExt cx="2449152" cy="1246800"/>
          </a:xfrm>
        </p:grpSpPr>
        <p:pic>
          <p:nvPicPr>
            <p:cNvPr id="97" name="Google Shape;97;g1efd1bf967a_0_0" title="Screenshot 2025-03-10 at 4.30.32 PM.png"/>
            <p:cNvPicPr preferRelativeResize="0"/>
            <p:nvPr/>
          </p:nvPicPr>
          <p:blipFill rotWithShape="1">
            <a:blip r:embed="rId12">
              <a:alphaModFix/>
            </a:blip>
            <a:srcRect b="39217" l="0" r="0" t="0"/>
            <a:stretch/>
          </p:blipFill>
          <p:spPr>
            <a:xfrm>
              <a:off x="5973899" y="3315663"/>
              <a:ext cx="1121114" cy="124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g1efd1bf967a_0_0" title="Screenshot 2025-03-10 at 4.30.32 PM.png"/>
            <p:cNvPicPr preferRelativeResize="0"/>
            <p:nvPr/>
          </p:nvPicPr>
          <p:blipFill rotWithShape="1">
            <a:blip r:embed="rId12">
              <a:alphaModFix/>
            </a:blip>
            <a:srcRect b="0" l="0" r="0" t="59618"/>
            <a:stretch/>
          </p:blipFill>
          <p:spPr>
            <a:xfrm>
              <a:off x="6975000" y="3487238"/>
              <a:ext cx="1448051" cy="1069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g1efd1bf967a_0_0"/>
          <p:cNvSpPr txBox="1"/>
          <p:nvPr/>
        </p:nvSpPr>
        <p:spPr>
          <a:xfrm>
            <a:off x="5285400" y="1256950"/>
            <a:ext cx="1412100" cy="101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US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BDNF-TrkB Pathway supporting neuroplasticity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