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</p:sldIdLst>
  <p:sldSz cy="5143500" cx="9144000"/>
  <p:notesSz cx="6858000" cy="9144000"/>
  <p:embeddedFontLst>
    <p:embeddedFont>
      <p:font typeface="Playfair Display Medium"/>
      <p:regular r:id="rId8"/>
      <p:bold r:id="rId9"/>
      <p:italic r:id="rId10"/>
      <p:boldItalic r:id="rId11"/>
    </p:embeddedFont>
    <p:embeddedFont>
      <p:font typeface="Playfair Display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6" roundtripDataSignature="AMtx7mgYZvhdc7QN0+Mv5r7oX49XWOBKi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Hyunwoo Pae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layfairDisplayMedium-boldItalic.fntdata"/><Relationship Id="rId10" Type="http://schemas.openxmlformats.org/officeDocument/2006/relationships/font" Target="fonts/PlayfairDisplayMedium-italic.fntdata"/><Relationship Id="rId13" Type="http://schemas.openxmlformats.org/officeDocument/2006/relationships/font" Target="fonts/PlayfairDisplay-bold.fntdata"/><Relationship Id="rId12" Type="http://schemas.openxmlformats.org/officeDocument/2006/relationships/font" Target="fonts/PlayfairDisplay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font" Target="fonts/PlayfairDisplayMedium-bold.fntdata"/><Relationship Id="rId15" Type="http://schemas.openxmlformats.org/officeDocument/2006/relationships/font" Target="fonts/PlayfairDisplay-boldItalic.fntdata"/><Relationship Id="rId14" Type="http://schemas.openxmlformats.org/officeDocument/2006/relationships/font" Target="fonts/PlayfairDisplay-italic.fntdata"/><Relationship Id="rId16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font" Target="fonts/PlayfairDisplayMedium-regular.fntdata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5-03-04T16:04:16.147">
    <p:pos x="4454" y="368"/>
    <p:text>Chl? Cm?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fWu8nX0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efd1bf96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g1efd1bf967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2874749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5463749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12.png"/><Relationship Id="rId13" Type="http://schemas.openxmlformats.org/officeDocument/2006/relationships/image" Target="../media/image3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5" Type="http://schemas.openxmlformats.org/officeDocument/2006/relationships/image" Target="../media/image8.png"/><Relationship Id="rId14" Type="http://schemas.openxmlformats.org/officeDocument/2006/relationships/image" Target="../media/image10.png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7" Type="http://schemas.openxmlformats.org/officeDocument/2006/relationships/image" Target="../media/image6.jp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efd1bf967a_0_0"/>
          <p:cNvSpPr txBox="1"/>
          <p:nvPr/>
        </p:nvSpPr>
        <p:spPr>
          <a:xfrm>
            <a:off x="0" y="584325"/>
            <a:ext cx="5043300" cy="16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Objective</a:t>
            </a:r>
            <a:endParaRPr b="1" sz="16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17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This project seeks to address the environmental and infrastructural challenges posed by road salts through the creating of antifreeze proteins (AFPs).</a:t>
            </a:r>
            <a:endParaRPr sz="1117">
              <a:solidFill>
                <a:schemeClr val="dk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17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Our design involves the transformation of </a:t>
            </a:r>
            <a:r>
              <a:rPr i="1" lang="en-US" sz="1117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Escherichia coli </a:t>
            </a:r>
            <a:r>
              <a:rPr lang="en-US" sz="1117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with two separate plasmids, each carrying a gene sequence for AFPs derived from mealworms and winter ryegrass. These AFPs operate by attaching to the surface of forming ice crystals, effectively preventing ice formation at sub-zero temperatures.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g1efd1bf967a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4700" y="2"/>
            <a:ext cx="1828931" cy="584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1efd1bf967a_0_0"/>
          <p:cNvPicPr preferRelativeResize="0"/>
          <p:nvPr/>
        </p:nvPicPr>
        <p:blipFill rotWithShape="1">
          <a:blip r:embed="rId5">
            <a:alphaModFix/>
          </a:blip>
          <a:srcRect b="5634" l="0" r="0" t="12351"/>
          <a:stretch/>
        </p:blipFill>
        <p:spPr>
          <a:xfrm>
            <a:off x="3060275" y="4746963"/>
            <a:ext cx="1338175" cy="3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1efd1bf967a_0_0"/>
          <p:cNvPicPr preferRelativeResize="0"/>
          <p:nvPr/>
        </p:nvPicPr>
        <p:blipFill rotWithShape="1">
          <a:blip r:embed="rId6">
            <a:alphaModFix/>
          </a:blip>
          <a:srcRect b="20019" l="77129" r="4300" t="22019"/>
          <a:stretch/>
        </p:blipFill>
        <p:spPr>
          <a:xfrm>
            <a:off x="134700" y="4746975"/>
            <a:ext cx="1338199" cy="34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1efd1bf967a_0_0"/>
          <p:cNvPicPr preferRelativeResize="0"/>
          <p:nvPr/>
        </p:nvPicPr>
        <p:blipFill rotWithShape="1">
          <a:blip r:embed="rId7">
            <a:alphaModFix/>
          </a:blip>
          <a:srcRect b="22358" l="9561" r="11287" t="25825"/>
          <a:stretch/>
        </p:blipFill>
        <p:spPr>
          <a:xfrm>
            <a:off x="2077958" y="4746975"/>
            <a:ext cx="966719" cy="34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1efd1bf967a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559513" y="4709525"/>
            <a:ext cx="1057473" cy="42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1efd1bf967a_0_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564675" y="4709525"/>
            <a:ext cx="421482" cy="421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1efd1bf967a_0_0"/>
          <p:cNvPicPr preferRelativeResize="0"/>
          <p:nvPr/>
        </p:nvPicPr>
        <p:blipFill rotWithShape="1">
          <a:blip r:embed="rId10">
            <a:alphaModFix/>
          </a:blip>
          <a:srcRect b="0" l="-2051" r="0" t="0"/>
          <a:stretch/>
        </p:blipFill>
        <p:spPr>
          <a:xfrm>
            <a:off x="7744750" y="4709525"/>
            <a:ext cx="1284127" cy="42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1efd1bf967a_0_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490262" y="4709525"/>
            <a:ext cx="1901251" cy="4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g1efd1bf967a_0_0"/>
          <p:cNvSpPr txBox="1"/>
          <p:nvPr/>
        </p:nvSpPr>
        <p:spPr>
          <a:xfrm>
            <a:off x="1032925" y="-37800"/>
            <a:ext cx="79197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113650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1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Road</a:t>
            </a:r>
            <a:r>
              <a:rPr b="1" lang="en-US" sz="21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Salt Alternative Using AFPs</a:t>
            </a:r>
            <a:endParaRPr b="1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Arsh Goyal, Hyunwoo (Nicole) Pae, James Vacca, Lingzhen (Loretta) Wang</a:t>
            </a:r>
            <a:r>
              <a:rPr i="0" lang="en-US" sz="9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, Dr. Beth Pethel, Dr. Becky Meyer </a:t>
            </a:r>
            <a:r>
              <a:rPr lang="en-US" sz="9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(MIT</a:t>
            </a:r>
            <a:r>
              <a:rPr i="0" lang="en-US" sz="9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)</a:t>
            </a:r>
            <a:endParaRPr i="0" sz="900" u="none" cap="none" strike="noStrike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9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Western Reserve Academy, Hudson, Ohio</a:t>
            </a:r>
            <a:endParaRPr i="0" sz="900" u="none" cap="none" strike="noStrike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4" name="Google Shape;94;g1efd1bf967a_0_0"/>
          <p:cNvSpPr txBox="1"/>
          <p:nvPr/>
        </p:nvSpPr>
        <p:spPr>
          <a:xfrm>
            <a:off x="975100" y="4402600"/>
            <a:ext cx="2562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Figure 3. Transformation of plasmids</a:t>
            </a:r>
            <a:endParaRPr sz="1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5" name="Google Shape;95;g1efd1bf967a_0_0"/>
          <p:cNvSpPr txBox="1"/>
          <p:nvPr/>
        </p:nvSpPr>
        <p:spPr>
          <a:xfrm>
            <a:off x="4617075" y="2216784"/>
            <a:ext cx="2278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Figure 1. LP-AFP -</a:t>
            </a:r>
            <a:r>
              <a:rPr lang="en-US" sz="1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pBAD18</a:t>
            </a:r>
            <a:r>
              <a:rPr lang="en-US" sz="1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plasmid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6" name="Google Shape;96;g1efd1bf967a_0_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549525" y="2535725"/>
            <a:ext cx="4284325" cy="18668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1efd1bf967a_0_0"/>
          <p:cNvSpPr txBox="1"/>
          <p:nvPr/>
        </p:nvSpPr>
        <p:spPr>
          <a:xfrm>
            <a:off x="6895568" y="2216780"/>
            <a:ext cx="2278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Figure 2. TM-AFP-pUS212 plasmid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g1efd1bf967a_0_0"/>
          <p:cNvSpPr txBox="1"/>
          <p:nvPr/>
        </p:nvSpPr>
        <p:spPr>
          <a:xfrm>
            <a:off x="5043300" y="4371500"/>
            <a:ext cx="3524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Figure 4. </a:t>
            </a:r>
            <a:r>
              <a:rPr lang="en-US" sz="1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Protein harvesting procedure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99" name="Google Shape;99;g1efd1bf967a_0_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792827" y="664900"/>
            <a:ext cx="1926998" cy="155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1efd1bf967a_0_0"/>
          <p:cNvPicPr preferRelativeResize="0"/>
          <p:nvPr/>
        </p:nvPicPr>
        <p:blipFill rotWithShape="1">
          <a:blip r:embed="rId14">
            <a:alphaModFix/>
          </a:blip>
          <a:srcRect b="-4777" l="0" r="0" t="0"/>
          <a:stretch/>
        </p:blipFill>
        <p:spPr>
          <a:xfrm>
            <a:off x="7071000" y="584325"/>
            <a:ext cx="2019675" cy="155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1efd1bf967a_0_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10900" y="2154925"/>
            <a:ext cx="3733599" cy="229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2012-12-18T02:56:35Z</dcterms:created>
  <dc:creator>Christopher Voigt</dc:creator>
</cp:coreProperties>
</file>