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oIKFCElxzOF2xlUz1XCF0u4rE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12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58500" y="498525"/>
            <a:ext cx="42912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</a:t>
            </a:r>
            <a:endParaRPr b="1" i="0" sz="16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engineer </a:t>
            </a:r>
            <a:r>
              <a:rPr i="1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Deinococcus radiodurans</a:t>
            </a:r>
            <a:r>
              <a:rPr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a versatile, cost-effective, and sustainable uranium remediation system by enhancing its ability to reduce, accumulate, and mineralize uranium in contaminated wastewater.</a:t>
            </a:r>
            <a:endParaRPr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introduce a fusion protein combining the S-layer protein with PhoN (acid phosphatase) for uranium precipitation, a multiheme </a:t>
            </a:r>
            <a:r>
              <a:rPr i="1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-type cytochromes to reduce U(VI) to U(IV), and uranium binding complex (UBC) from </a:t>
            </a:r>
            <a:r>
              <a:rPr i="1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Pelosinus sp.</a:t>
            </a:r>
            <a:r>
              <a:rPr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strain UFO1 to immobilize uranium. </a:t>
            </a:r>
            <a:endParaRPr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00" y="209050"/>
            <a:ext cx="1889469" cy="6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efd1bf967a_0_0"/>
          <p:cNvSpPr txBox="1"/>
          <p:nvPr/>
        </p:nvSpPr>
        <p:spPr>
          <a:xfrm>
            <a:off x="402575" y="31750"/>
            <a:ext cx="8424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8"/>
              <a:buFont typeface="Arial"/>
              <a:buNone/>
            </a:pPr>
            <a:r>
              <a:rPr b="1" i="0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Remediation of Uranium via a Novel </a:t>
            </a:r>
            <a:r>
              <a:rPr b="1" i="1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Deinococcus </a:t>
            </a:r>
            <a:r>
              <a:rPr b="1" i="1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radiodurans</a:t>
            </a:r>
            <a:r>
              <a:rPr b="1" i="1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</a:t>
            </a:r>
            <a:endParaRPr b="1" i="0" sz="18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"/>
              <a:buFont typeface="Arial"/>
              <a:buNone/>
            </a:pPr>
            <a:r>
              <a:rPr b="0" i="0" lang="en-US" sz="8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Isabella Haslinger Johnson, Sofia Kovačević, Aparajita Shimpi, Lingzhen Wang, Wen Xiao, Dr. Beth Pethel, </a:t>
            </a:r>
            <a:r>
              <a:rPr lang="en-US" sz="812"/>
              <a:t>Dr.</a:t>
            </a:r>
            <a:r>
              <a:rPr b="0" i="0" lang="en-US" sz="8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Jason Boock (Miami University)</a:t>
            </a:r>
            <a:endParaRPr b="0" i="0" sz="8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2"/>
              <a:buFont typeface="Arial"/>
              <a:buNone/>
            </a:pPr>
            <a:r>
              <a:rPr b="0" i="0" lang="en-US" sz="8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Western Reserve Academy, Hudson, OH, USA</a:t>
            </a:r>
            <a:endParaRPr b="0" i="0" sz="81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3334" l="2581" r="0" t="4294"/>
          <a:stretch/>
        </p:blipFill>
        <p:spPr>
          <a:xfrm>
            <a:off x="4398450" y="563400"/>
            <a:ext cx="4611375" cy="189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0" l="0" r="0" t="3138"/>
          <a:stretch/>
        </p:blipFill>
        <p:spPr>
          <a:xfrm>
            <a:off x="4684838" y="2508075"/>
            <a:ext cx="4038606" cy="2073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0" l="0" r="0" t="3072"/>
          <a:stretch/>
        </p:blipFill>
        <p:spPr>
          <a:xfrm>
            <a:off x="375150" y="2508087"/>
            <a:ext cx="4099502" cy="207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5634" l="0" r="0" t="12351"/>
          <a:stretch/>
        </p:blipFill>
        <p:spPr>
          <a:xfrm>
            <a:off x="3991603" y="47222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22358" l="9561" r="11287" t="25825"/>
          <a:stretch/>
        </p:blipFill>
        <p:spPr>
          <a:xfrm>
            <a:off x="2592048" y="4647370"/>
            <a:ext cx="1221700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60792" y="46473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00514" y="4633303"/>
            <a:ext cx="410121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1">
            <a:alphaModFix/>
          </a:blip>
          <a:srcRect b="0" l="-2051" r="0" t="0"/>
          <a:stretch/>
        </p:blipFill>
        <p:spPr>
          <a:xfrm>
            <a:off x="436916" y="46473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07635" y="4684808"/>
            <a:ext cx="1901251" cy="4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