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5143500" cx="9144000"/>
  <p:notesSz cx="6858000" cy="9144000"/>
  <p:embeddedFontLst>
    <p:embeddedFont>
      <p:font typeface="Playfair Display Medium"/>
      <p:regular r:id="rId7"/>
      <p:bold r:id="rId8"/>
      <p:italic r:id="rId9"/>
      <p:boldItalic r:id="rId10"/>
    </p:embeddedFont>
    <p:embeddedFont>
      <p:font typeface="Playfair Display"/>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fairDisplay-regular.fntdata"/><Relationship Id="rId10" Type="http://schemas.openxmlformats.org/officeDocument/2006/relationships/font" Target="fonts/PlayfairDisplayMedium-boldItalic.fntdata"/><Relationship Id="rId13" Type="http://schemas.openxmlformats.org/officeDocument/2006/relationships/font" Target="fonts/PlayfairDisplay-italic.fntdata"/><Relationship Id="rId12"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fairDisplayMedium-italic.fntdata"/><Relationship Id="rId14"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layfairDisplayMedium-regular.fntdata"/><Relationship Id="rId8" Type="http://schemas.openxmlformats.org/officeDocument/2006/relationships/font" Target="fonts/PlayfairDisplay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Bold words on </a:t>
            </a:r>
            <a:r>
              <a:rPr lang="en-GB"/>
              <a:t>eye</a:t>
            </a:r>
            <a:r>
              <a:rPr lang="en-GB"/>
              <a:t> image, make bigger</a:t>
            </a:r>
            <a:endParaRPr/>
          </a:p>
          <a:p>
            <a:pPr indent="0" lvl="0" marL="0" rtl="0" algn="l">
              <a:spcBef>
                <a:spcPts val="0"/>
              </a:spcBef>
              <a:spcAft>
                <a:spcPts val="0"/>
              </a:spcAft>
              <a:buNone/>
            </a:pPr>
            <a:r>
              <a:rPr lang="en-GB"/>
              <a:t>Add genetic design to the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5.png"/><Relationship Id="rId13" Type="http://schemas.openxmlformats.org/officeDocument/2006/relationships/image" Target="../media/image9.png"/><Relationship Id="rId12"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 Id="rId15" Type="http://schemas.openxmlformats.org/officeDocument/2006/relationships/image" Target="../media/image1.png"/><Relationship Id="rId14" Type="http://schemas.openxmlformats.org/officeDocument/2006/relationships/hyperlink" Target="http://drive.google.com/file/d/1P9UPKgTudgL0qz7NA20AoWAIfZamCSTB/view" TargetMode="External"/><Relationship Id="rId5" Type="http://schemas.openxmlformats.org/officeDocument/2006/relationships/image" Target="../media/image11.png"/><Relationship Id="rId6" Type="http://schemas.openxmlformats.org/officeDocument/2006/relationships/image" Target="../media/image7.jpg"/><Relationship Id="rId7" Type="http://schemas.openxmlformats.org/officeDocument/2006/relationships/image" Target="../media/image4.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CF5"/>
        </a:solidFill>
      </p:bgPr>
    </p:bg>
    <p:spTree>
      <p:nvGrpSpPr>
        <p:cNvPr id="53" name="Shape 53"/>
        <p:cNvGrpSpPr/>
        <p:nvPr/>
      </p:nvGrpSpPr>
      <p:grpSpPr>
        <a:xfrm>
          <a:off x="0" y="0"/>
          <a:ext cx="0" cy="0"/>
          <a:chOff x="0" y="0"/>
          <a:chExt cx="0" cy="0"/>
        </a:xfrm>
      </p:grpSpPr>
      <p:sp>
        <p:nvSpPr>
          <p:cNvPr id="54" name="Google Shape;54;p13"/>
          <p:cNvSpPr/>
          <p:nvPr/>
        </p:nvSpPr>
        <p:spPr>
          <a:xfrm>
            <a:off x="-5850" y="4681650"/>
            <a:ext cx="9155700" cy="461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FFFF"/>
              </a:highlight>
            </a:endParaRPr>
          </a:p>
        </p:txBody>
      </p:sp>
      <p:sp>
        <p:nvSpPr>
          <p:cNvPr id="55" name="Google Shape;55;p13"/>
          <p:cNvSpPr txBox="1"/>
          <p:nvPr/>
        </p:nvSpPr>
        <p:spPr>
          <a:xfrm>
            <a:off x="857250" y="471500"/>
            <a:ext cx="6172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56" name="Google Shape;56;p13"/>
          <p:cNvPicPr preferRelativeResize="0"/>
          <p:nvPr/>
        </p:nvPicPr>
        <p:blipFill rotWithShape="1">
          <a:blip r:embed="rId3">
            <a:alphaModFix/>
          </a:blip>
          <a:srcRect b="0" l="0" r="0" t="0"/>
          <a:stretch/>
        </p:blipFill>
        <p:spPr>
          <a:xfrm>
            <a:off x="53225" y="52730"/>
            <a:ext cx="1648138" cy="604968"/>
          </a:xfrm>
          <a:prstGeom prst="rect">
            <a:avLst/>
          </a:prstGeom>
          <a:noFill/>
          <a:ln>
            <a:noFill/>
          </a:ln>
        </p:spPr>
      </p:pic>
      <p:sp>
        <p:nvSpPr>
          <p:cNvPr id="57" name="Google Shape;57;p13"/>
          <p:cNvSpPr txBox="1"/>
          <p:nvPr/>
        </p:nvSpPr>
        <p:spPr>
          <a:xfrm>
            <a:off x="1561200" y="118100"/>
            <a:ext cx="6021600" cy="738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b="1" lang="en-GB" sz="1800">
                <a:solidFill>
                  <a:schemeClr val="dk1"/>
                </a:solidFill>
                <a:latin typeface="Playfair Display"/>
                <a:ea typeface="Playfair Display"/>
                <a:cs typeface="Playfair Display"/>
                <a:sym typeface="Playfair Display"/>
              </a:rPr>
              <a:t>Innovative Enzyme-Based Yeast Therapy for Lifelong Cataract Prevention in Canines</a:t>
            </a:r>
            <a:endParaRPr b="1">
              <a:solidFill>
                <a:schemeClr val="dk1"/>
              </a:solidFill>
            </a:endParaRPr>
          </a:p>
        </p:txBody>
      </p:sp>
      <p:sp>
        <p:nvSpPr>
          <p:cNvPr id="58" name="Google Shape;58;p13"/>
          <p:cNvSpPr txBox="1"/>
          <p:nvPr/>
        </p:nvSpPr>
        <p:spPr>
          <a:xfrm>
            <a:off x="342475" y="675025"/>
            <a:ext cx="8396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000">
                <a:solidFill>
                  <a:schemeClr val="dk1"/>
                </a:solidFill>
                <a:latin typeface="Playfair Display Medium"/>
                <a:ea typeface="Playfair Display Medium"/>
                <a:cs typeface="Playfair Display Medium"/>
                <a:sym typeface="Playfair Display Medium"/>
              </a:rPr>
              <a:t>Daryn Amos, Yunwoo Choi, Phalak Dhingra, Suzanna Gebhart, Dongyeon Kim, Xochi Nandi, Dr. Beth Pethel, Dr. Kissaou Tchedre (Austin Community College), Western Reserve Academy, Hudson, Ohio, United States</a:t>
            </a:r>
            <a:endParaRPr sz="1000">
              <a:solidFill>
                <a:schemeClr val="dk1"/>
              </a:solidFill>
              <a:latin typeface="Playfair Display Medium"/>
              <a:ea typeface="Playfair Display Medium"/>
              <a:cs typeface="Playfair Display Medium"/>
              <a:sym typeface="Playfair Display Medium"/>
            </a:endParaRPr>
          </a:p>
        </p:txBody>
      </p:sp>
      <p:sp>
        <p:nvSpPr>
          <p:cNvPr id="59" name="Google Shape;59;p13"/>
          <p:cNvSpPr txBox="1"/>
          <p:nvPr/>
        </p:nvSpPr>
        <p:spPr>
          <a:xfrm>
            <a:off x="292825" y="1295863"/>
            <a:ext cx="5559900" cy="12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u="sng">
                <a:solidFill>
                  <a:schemeClr val="dk1"/>
                </a:solidFill>
                <a:latin typeface="Playfair Display"/>
                <a:ea typeface="Playfair Display"/>
                <a:cs typeface="Playfair Display"/>
                <a:sym typeface="Playfair Display"/>
              </a:rPr>
              <a:t>Problem:</a:t>
            </a:r>
            <a:r>
              <a:rPr b="1" lang="en-GB" sz="1200">
                <a:solidFill>
                  <a:schemeClr val="dk1"/>
                </a:solidFill>
                <a:latin typeface="Playfair Display"/>
                <a:ea typeface="Playfair Display"/>
                <a:cs typeface="Playfair Display"/>
                <a:sym typeface="Playfair Display"/>
              </a:rPr>
              <a:t> </a:t>
            </a:r>
            <a:r>
              <a:rPr lang="en-GB" sz="1200">
                <a:solidFill>
                  <a:schemeClr val="dk1"/>
                </a:solidFill>
                <a:latin typeface="Playfair Display"/>
                <a:ea typeface="Playfair Display"/>
                <a:cs typeface="Playfair Display"/>
                <a:sym typeface="Playfair Display"/>
              </a:rPr>
              <a:t>Cataracts are a common disease in dogs, causing vision impairment, extreme pain, and discomfort. Treatments including surgery – are effective but costly – $2,700 to $4,000 – making them inaccessible to most pet owners.</a:t>
            </a:r>
            <a:endParaRPr sz="12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a:solidFill>
                <a:srgbClr val="274E13"/>
              </a:solidFill>
              <a:latin typeface="Playfair Display"/>
              <a:ea typeface="Playfair Display"/>
              <a:cs typeface="Playfair Display"/>
              <a:sym typeface="Playfair Display"/>
            </a:endParaRPr>
          </a:p>
          <a:p>
            <a:pPr indent="0" lvl="0" marL="0" rtl="0" algn="l">
              <a:spcBef>
                <a:spcPts val="0"/>
              </a:spcBef>
              <a:spcAft>
                <a:spcPts val="0"/>
              </a:spcAft>
              <a:buNone/>
            </a:pPr>
            <a:r>
              <a:t/>
            </a:r>
            <a:endParaRPr>
              <a:solidFill>
                <a:schemeClr val="dk1"/>
              </a:solidFill>
              <a:latin typeface="Playfair Display"/>
              <a:ea typeface="Playfair Display"/>
              <a:cs typeface="Playfair Display"/>
              <a:sym typeface="Playfair Display"/>
            </a:endParaRPr>
          </a:p>
        </p:txBody>
      </p:sp>
      <p:pic>
        <p:nvPicPr>
          <p:cNvPr id="60" name="Google Shape;60;p13"/>
          <p:cNvPicPr preferRelativeResize="0"/>
          <p:nvPr/>
        </p:nvPicPr>
        <p:blipFill rotWithShape="1">
          <a:blip r:embed="rId4">
            <a:alphaModFix/>
          </a:blip>
          <a:srcRect b="5634" l="0" r="0" t="12351"/>
          <a:stretch/>
        </p:blipFill>
        <p:spPr>
          <a:xfrm>
            <a:off x="3054800" y="4800638"/>
            <a:ext cx="1338175" cy="346600"/>
          </a:xfrm>
          <a:prstGeom prst="rect">
            <a:avLst/>
          </a:prstGeom>
          <a:noFill/>
          <a:ln>
            <a:noFill/>
          </a:ln>
        </p:spPr>
      </p:pic>
      <p:pic>
        <p:nvPicPr>
          <p:cNvPr id="61" name="Google Shape;61;p13"/>
          <p:cNvPicPr preferRelativeResize="0"/>
          <p:nvPr/>
        </p:nvPicPr>
        <p:blipFill rotWithShape="1">
          <a:blip r:embed="rId5">
            <a:alphaModFix/>
          </a:blip>
          <a:srcRect b="20019" l="77129" r="4300" t="22019"/>
          <a:stretch/>
        </p:blipFill>
        <p:spPr>
          <a:xfrm>
            <a:off x="-5850" y="4800650"/>
            <a:ext cx="1338199" cy="346575"/>
          </a:xfrm>
          <a:prstGeom prst="rect">
            <a:avLst/>
          </a:prstGeom>
          <a:noFill/>
          <a:ln>
            <a:noFill/>
          </a:ln>
        </p:spPr>
      </p:pic>
      <p:pic>
        <p:nvPicPr>
          <p:cNvPr id="62" name="Google Shape;62;p13"/>
          <p:cNvPicPr preferRelativeResize="0"/>
          <p:nvPr/>
        </p:nvPicPr>
        <p:blipFill rotWithShape="1">
          <a:blip r:embed="rId6">
            <a:alphaModFix/>
          </a:blip>
          <a:srcRect b="22358" l="9561" r="11287" t="25825"/>
          <a:stretch/>
        </p:blipFill>
        <p:spPr>
          <a:xfrm>
            <a:off x="2011783" y="4800650"/>
            <a:ext cx="966719" cy="346574"/>
          </a:xfrm>
          <a:prstGeom prst="rect">
            <a:avLst/>
          </a:prstGeom>
          <a:noFill/>
          <a:ln>
            <a:noFill/>
          </a:ln>
        </p:spPr>
      </p:pic>
      <p:pic>
        <p:nvPicPr>
          <p:cNvPr id="63" name="Google Shape;63;p13"/>
          <p:cNvPicPr preferRelativeResize="0"/>
          <p:nvPr/>
        </p:nvPicPr>
        <p:blipFill rotWithShape="1">
          <a:blip r:embed="rId7">
            <a:alphaModFix/>
          </a:blip>
          <a:srcRect b="0" l="0" r="0" t="0"/>
          <a:stretch/>
        </p:blipFill>
        <p:spPr>
          <a:xfrm>
            <a:off x="6579988" y="4722025"/>
            <a:ext cx="1057473" cy="421475"/>
          </a:xfrm>
          <a:prstGeom prst="rect">
            <a:avLst/>
          </a:prstGeom>
          <a:noFill/>
          <a:ln>
            <a:noFill/>
          </a:ln>
        </p:spPr>
      </p:pic>
      <p:pic>
        <p:nvPicPr>
          <p:cNvPr id="64" name="Google Shape;64;p13"/>
          <p:cNvPicPr preferRelativeResize="0"/>
          <p:nvPr/>
        </p:nvPicPr>
        <p:blipFill rotWithShape="1">
          <a:blip r:embed="rId8">
            <a:alphaModFix/>
          </a:blip>
          <a:srcRect b="0" l="0" r="0" t="0"/>
          <a:stretch/>
        </p:blipFill>
        <p:spPr>
          <a:xfrm>
            <a:off x="1461325" y="4722025"/>
            <a:ext cx="421482" cy="421482"/>
          </a:xfrm>
          <a:prstGeom prst="rect">
            <a:avLst/>
          </a:prstGeom>
          <a:noFill/>
          <a:ln>
            <a:noFill/>
          </a:ln>
        </p:spPr>
      </p:pic>
      <p:pic>
        <p:nvPicPr>
          <p:cNvPr id="65" name="Google Shape;65;p13"/>
          <p:cNvPicPr preferRelativeResize="0"/>
          <p:nvPr/>
        </p:nvPicPr>
        <p:blipFill rotWithShape="1">
          <a:blip r:embed="rId9">
            <a:alphaModFix/>
          </a:blip>
          <a:srcRect b="0" l="-2051" r="0" t="0"/>
          <a:stretch/>
        </p:blipFill>
        <p:spPr>
          <a:xfrm>
            <a:off x="7865725" y="4722025"/>
            <a:ext cx="1284127" cy="421475"/>
          </a:xfrm>
          <a:prstGeom prst="rect">
            <a:avLst/>
          </a:prstGeom>
          <a:noFill/>
          <a:ln>
            <a:noFill/>
          </a:ln>
        </p:spPr>
      </p:pic>
      <p:pic>
        <p:nvPicPr>
          <p:cNvPr id="66" name="Google Shape;66;p13"/>
          <p:cNvPicPr preferRelativeResize="0"/>
          <p:nvPr/>
        </p:nvPicPr>
        <p:blipFill>
          <a:blip r:embed="rId10">
            <a:alphaModFix/>
          </a:blip>
          <a:stretch>
            <a:fillRect/>
          </a:stretch>
        </p:blipFill>
        <p:spPr>
          <a:xfrm>
            <a:off x="4469287" y="4722025"/>
            <a:ext cx="1901251" cy="421475"/>
          </a:xfrm>
          <a:prstGeom prst="rect">
            <a:avLst/>
          </a:prstGeom>
          <a:noFill/>
          <a:ln>
            <a:noFill/>
          </a:ln>
        </p:spPr>
      </p:pic>
      <p:sp>
        <p:nvSpPr>
          <p:cNvPr id="67" name="Google Shape;67;p13"/>
          <p:cNvSpPr txBox="1"/>
          <p:nvPr/>
        </p:nvSpPr>
        <p:spPr>
          <a:xfrm>
            <a:off x="3771900" y="3102150"/>
            <a:ext cx="5310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1200" u="sng">
                <a:solidFill>
                  <a:schemeClr val="dk1"/>
                </a:solidFill>
                <a:latin typeface="Playfair Display"/>
                <a:ea typeface="Playfair Display"/>
                <a:cs typeface="Playfair Display"/>
                <a:sym typeface="Playfair Display"/>
              </a:rPr>
              <a:t>Solution</a:t>
            </a:r>
            <a:r>
              <a:rPr b="1" lang="en-GB" sz="1200">
                <a:solidFill>
                  <a:schemeClr val="dk1"/>
                </a:solidFill>
                <a:latin typeface="Playfair Display"/>
                <a:ea typeface="Playfair Display"/>
                <a:cs typeface="Playfair Display"/>
                <a:sym typeface="Playfair Display"/>
              </a:rPr>
              <a:t>: </a:t>
            </a:r>
            <a:r>
              <a:rPr lang="en-GB" sz="1200">
                <a:solidFill>
                  <a:schemeClr val="dk1"/>
                </a:solidFill>
                <a:latin typeface="Playfair Display"/>
                <a:ea typeface="Playfair Display"/>
                <a:cs typeface="Playfair Display"/>
                <a:sym typeface="Playfair Display"/>
              </a:rPr>
              <a:t>A preventative treatment utilizing a genetically modified yeast system that continuously aids lanosterol production throughout the animal's eyes after birth. </a:t>
            </a:r>
            <a:r>
              <a:rPr b="1" lang="en-GB" sz="1200">
                <a:solidFill>
                  <a:schemeClr val="dk1"/>
                </a:solidFill>
                <a:latin typeface="Playfair Display"/>
                <a:ea typeface="Playfair Display"/>
                <a:cs typeface="Playfair Display"/>
                <a:sym typeface="Playfair Display"/>
              </a:rPr>
              <a:t>Lanosterol</a:t>
            </a:r>
            <a:r>
              <a:rPr lang="en-GB" sz="1200">
                <a:solidFill>
                  <a:schemeClr val="dk1"/>
                </a:solidFill>
                <a:latin typeface="Playfair Display"/>
                <a:ea typeface="Playfair Display"/>
                <a:cs typeface="Playfair Display"/>
                <a:sym typeface="Playfair Display"/>
              </a:rPr>
              <a:t>, a naturally occurring tetracyclic triterpenoid in the eye, has shown great potential in reversing the aggregation of proteins within the eye and thus restoring lens transparency. We intend for this treatment to be administered at birth and </a:t>
            </a:r>
            <a:r>
              <a:rPr lang="en-GB" sz="1200">
                <a:solidFill>
                  <a:schemeClr val="dk1"/>
                </a:solidFill>
                <a:latin typeface="Playfair Display"/>
                <a:ea typeface="Playfair Display"/>
                <a:cs typeface="Playfair Display"/>
                <a:sym typeface="Playfair Display"/>
              </a:rPr>
              <a:t>would live in the eye to be able to produce lanosterol constantly.</a:t>
            </a:r>
            <a:endParaRPr sz="1200">
              <a:solidFill>
                <a:schemeClr val="dk1"/>
              </a:solidFill>
              <a:latin typeface="Playfair Display"/>
              <a:ea typeface="Playfair Display"/>
              <a:cs typeface="Playfair Display"/>
              <a:sym typeface="Playfair Display"/>
            </a:endParaRPr>
          </a:p>
        </p:txBody>
      </p:sp>
      <p:pic>
        <p:nvPicPr>
          <p:cNvPr id="68" name="Google Shape;68;p13"/>
          <p:cNvPicPr preferRelativeResize="0"/>
          <p:nvPr/>
        </p:nvPicPr>
        <p:blipFill rotWithShape="1">
          <a:blip r:embed="rId11">
            <a:alphaModFix/>
          </a:blip>
          <a:srcRect b="2280" l="0" r="0" t="2290"/>
          <a:stretch/>
        </p:blipFill>
        <p:spPr>
          <a:xfrm>
            <a:off x="161950" y="2060325"/>
            <a:ext cx="3538200" cy="2442600"/>
          </a:xfrm>
          <a:prstGeom prst="roundRect">
            <a:avLst>
              <a:gd fmla="val 6474" name="adj"/>
            </a:avLst>
          </a:prstGeom>
          <a:noFill/>
          <a:ln cap="flat" cmpd="sng" w="28575">
            <a:solidFill>
              <a:schemeClr val="dk1"/>
            </a:solidFill>
            <a:prstDash val="solid"/>
            <a:round/>
            <a:headEnd len="sm" w="sm" type="none"/>
            <a:tailEnd len="sm" w="sm" type="none"/>
          </a:ln>
        </p:spPr>
      </p:pic>
      <p:pic>
        <p:nvPicPr>
          <p:cNvPr id="69" name="Google Shape;69;p13"/>
          <p:cNvPicPr preferRelativeResize="0"/>
          <p:nvPr/>
        </p:nvPicPr>
        <p:blipFill rotWithShape="1">
          <a:blip r:embed="rId12">
            <a:alphaModFix/>
          </a:blip>
          <a:srcRect b="42957" l="30519" r="26796" t="32933"/>
          <a:stretch/>
        </p:blipFill>
        <p:spPr>
          <a:xfrm>
            <a:off x="3966250" y="2017500"/>
            <a:ext cx="1575000" cy="1108500"/>
          </a:xfrm>
          <a:prstGeom prst="roundRect">
            <a:avLst>
              <a:gd fmla="val 16667" name="adj"/>
            </a:avLst>
          </a:prstGeom>
          <a:noFill/>
          <a:ln cap="flat" cmpd="sng" w="28575">
            <a:solidFill>
              <a:schemeClr val="dk1"/>
            </a:solidFill>
            <a:prstDash val="solid"/>
            <a:round/>
            <a:headEnd len="sm" w="sm" type="none"/>
            <a:tailEnd len="sm" w="sm" type="none"/>
          </a:ln>
        </p:spPr>
      </p:pic>
      <p:sp>
        <p:nvSpPr>
          <p:cNvPr id="70" name="Google Shape;70;p13"/>
          <p:cNvSpPr/>
          <p:nvPr/>
        </p:nvSpPr>
        <p:spPr>
          <a:xfrm>
            <a:off x="342475" y="3810000"/>
            <a:ext cx="2659200" cy="291900"/>
          </a:xfrm>
          <a:prstGeom prst="roundRect">
            <a:avLst>
              <a:gd fmla="val 35813" name="adj"/>
            </a:avLst>
          </a:prstGeom>
          <a:solidFill>
            <a:srgbClr val="F4F6F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50">
                <a:solidFill>
                  <a:schemeClr val="dk1"/>
                </a:solidFill>
                <a:latin typeface="Playfair Display"/>
                <a:ea typeface="Playfair Display"/>
                <a:cs typeface="Playfair Display"/>
                <a:sym typeface="Playfair Display"/>
              </a:rPr>
              <a:t>Chemical Structure and Biochemical Pathway of Lanosterol</a:t>
            </a:r>
            <a:endParaRPr b="1" sz="1150">
              <a:solidFill>
                <a:schemeClr val="dk1"/>
              </a:solidFill>
              <a:latin typeface="Playfair Display"/>
              <a:ea typeface="Playfair Display"/>
              <a:cs typeface="Playfair Display"/>
              <a:sym typeface="Playfair Display"/>
            </a:endParaRPr>
          </a:p>
        </p:txBody>
      </p:sp>
      <p:pic>
        <p:nvPicPr>
          <p:cNvPr id="71" name="Google Shape;71;p13"/>
          <p:cNvPicPr preferRelativeResize="0"/>
          <p:nvPr/>
        </p:nvPicPr>
        <p:blipFill>
          <a:blip r:embed="rId13">
            <a:alphaModFix/>
          </a:blip>
          <a:stretch>
            <a:fillRect/>
          </a:stretch>
        </p:blipFill>
        <p:spPr>
          <a:xfrm>
            <a:off x="5776525" y="1414950"/>
            <a:ext cx="3199200" cy="1687200"/>
          </a:xfrm>
          <a:prstGeom prst="roundRect">
            <a:avLst>
              <a:gd fmla="val 16667" name="adj"/>
            </a:avLst>
          </a:prstGeom>
          <a:noFill/>
          <a:ln cap="flat" cmpd="sng" w="28575">
            <a:solidFill>
              <a:schemeClr val="dk1"/>
            </a:solidFill>
            <a:prstDash val="solid"/>
            <a:round/>
            <a:headEnd len="sm" w="sm" type="none"/>
            <a:tailEnd len="sm" w="sm" type="none"/>
          </a:ln>
        </p:spPr>
      </p:pic>
      <p:pic>
        <p:nvPicPr>
          <p:cNvPr id="72" name="Google Shape;72;p13" title="BCC_LT_Audio_Precision Vision_Western Reserve Academy_2025.mp3">
            <a:hlinkClick r:id="rId14"/>
          </p:cNvPr>
          <p:cNvPicPr preferRelativeResize="0"/>
          <p:nvPr/>
        </p:nvPicPr>
        <p:blipFill>
          <a:blip r:embed="rId15">
            <a:alphaModFix/>
          </a:blip>
          <a:stretch>
            <a:fillRect/>
          </a:stretch>
        </p:blipFill>
        <p:spPr>
          <a:xfrm>
            <a:off x="8354925" y="52725"/>
            <a:ext cx="685675" cy="685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