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metadata" ContentType="application/binary"/>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gmNOEhCqG1EYOL58+C+hEQ662cj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349" autoAdjust="0"/>
  </p:normalViewPr>
  <p:slideViewPr>
    <p:cSldViewPr snapToGrid="0">
      <p:cViewPr>
        <p:scale>
          <a:sx n="100" d="100"/>
          <a:sy n="100" d="100"/>
        </p:scale>
        <p:origin x="-18" y="-30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efd1bf967a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g1efd1bf967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685800" y="1597819"/>
            <a:ext cx="7772400" cy="11025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371600" y="2914650"/>
            <a:ext cx="6400800" cy="1314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4" name="Google Shape;14;p3"/>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2874749" y="-1217400"/>
            <a:ext cx="3394500"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5463749" y="1371628"/>
            <a:ext cx="4388700"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272750" y="-609571"/>
            <a:ext cx="4388700"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722313" y="3305175"/>
            <a:ext cx="7772400" cy="10215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722313" y="2180035"/>
            <a:ext cx="7772400" cy="1125000"/>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26" name="Google Shape;26;p5"/>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457200" y="1200150"/>
            <a:ext cx="4038600" cy="3394500"/>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2" name="Google Shape;32;p6"/>
          <p:cNvSpPr txBox="1">
            <a:spLocks noGrp="1"/>
          </p:cNvSpPr>
          <p:nvPr>
            <p:ph type="body" idx="2"/>
          </p:nvPr>
        </p:nvSpPr>
        <p:spPr>
          <a:xfrm>
            <a:off x="4648200" y="1200150"/>
            <a:ext cx="4038600" cy="3394500"/>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3" name="Google Shape;33;p6"/>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457200" y="1151335"/>
            <a:ext cx="4040100" cy="479700"/>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457200" y="1631156"/>
            <a:ext cx="4040100" cy="2963400"/>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0" name="Google Shape;40;p7"/>
          <p:cNvSpPr txBox="1">
            <a:spLocks noGrp="1"/>
          </p:cNvSpPr>
          <p:nvPr>
            <p:ph type="body" idx="3"/>
          </p:nvPr>
        </p:nvSpPr>
        <p:spPr>
          <a:xfrm>
            <a:off x="4645025" y="1151335"/>
            <a:ext cx="4041900" cy="479700"/>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4645025" y="1631156"/>
            <a:ext cx="4041900" cy="2963400"/>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2" name="Google Shape;42;p7"/>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457200" y="204788"/>
            <a:ext cx="3008400" cy="87150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3575050" y="204788"/>
            <a:ext cx="5111700" cy="4389900"/>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457200" y="1076325"/>
            <a:ext cx="3008400" cy="351840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8" name="Google Shape;58;p10"/>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1792288" y="3600450"/>
            <a:ext cx="5486400" cy="42510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1792288" y="459581"/>
            <a:ext cx="5486400" cy="3086100"/>
          </a:xfrm>
          <a:prstGeom prst="rect">
            <a:avLst/>
          </a:prstGeom>
          <a:noFill/>
          <a:ln>
            <a:noFill/>
          </a:ln>
        </p:spPr>
      </p:sp>
      <p:sp>
        <p:nvSpPr>
          <p:cNvPr id="64" name="Google Shape;64;p11"/>
          <p:cNvSpPr txBox="1">
            <a:spLocks noGrp="1"/>
          </p:cNvSpPr>
          <p:nvPr>
            <p:ph type="body" idx="1"/>
          </p:nvPr>
        </p:nvSpPr>
        <p:spPr>
          <a:xfrm>
            <a:off x="1792288" y="4025504"/>
            <a:ext cx="5486400" cy="60360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5" name="Google Shape;65;p11"/>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92" name="Google Shape;92;g1efd1bf967a_0_0"/>
          <p:cNvSpPr txBox="1"/>
          <p:nvPr/>
        </p:nvSpPr>
        <p:spPr>
          <a:xfrm>
            <a:off x="1600198" y="19050"/>
            <a:ext cx="7696201" cy="977160"/>
          </a:xfrm>
          <a:prstGeom prst="rect">
            <a:avLst/>
          </a:prstGeom>
          <a:noFill/>
          <a:ln>
            <a:noFill/>
          </a:ln>
        </p:spPr>
        <p:txBody>
          <a:bodyPr spcFirstLastPara="1" wrap="square" lIns="91425" tIns="91425" rIns="91425" bIns="91425" anchor="t" anchorCtr="0">
            <a:spAutoFit/>
          </a:bodyPr>
          <a:lstStyle/>
          <a:p>
            <a:pPr lvl="0" algn="ctr"/>
            <a:r>
              <a:rPr lang="en-US" sz="1500" b="1" dirty="0" smtClean="0"/>
              <a:t>Next-Gen Bioremediation: </a:t>
            </a:r>
            <a:r>
              <a:rPr lang="en-US" sz="1500" b="1" dirty="0" err="1" smtClean="0"/>
              <a:t>Regenerable</a:t>
            </a:r>
            <a:r>
              <a:rPr lang="en-US" sz="1500" b="1" dirty="0" smtClean="0"/>
              <a:t> LPS Vesicles for Uranium Sequestration</a:t>
            </a:r>
            <a:r>
              <a:rPr lang="en-US" sz="1500" dirty="0" smtClean="0"/>
              <a:t> </a:t>
            </a:r>
          </a:p>
          <a:p>
            <a:pPr lvl="0" algn="ctr"/>
            <a:r>
              <a:rPr lang="en-US" sz="1200" dirty="0" err="1" smtClean="0"/>
              <a:t>Hayim</a:t>
            </a:r>
            <a:r>
              <a:rPr lang="en-US" sz="1200" dirty="0" smtClean="0"/>
              <a:t> Sims</a:t>
            </a:r>
            <a:r>
              <a:rPr lang="en-US" sz="1200" baseline="30000" dirty="0" smtClean="0"/>
              <a:t>1</a:t>
            </a:r>
            <a:r>
              <a:rPr lang="en-US" sz="1200" dirty="0" smtClean="0"/>
              <a:t>, </a:t>
            </a:r>
            <a:r>
              <a:rPr lang="en-US" sz="1200" dirty="0" err="1" smtClean="0"/>
              <a:t>Amalya</a:t>
            </a:r>
            <a:r>
              <a:rPr lang="en-US" sz="1200" dirty="0" smtClean="0"/>
              <a:t> Fischer, </a:t>
            </a:r>
            <a:r>
              <a:rPr lang="en-US" sz="1200" dirty="0" err="1" smtClean="0"/>
              <a:t>Eliana</a:t>
            </a:r>
            <a:r>
              <a:rPr lang="en-US" sz="1200" dirty="0" smtClean="0"/>
              <a:t> </a:t>
            </a:r>
            <a:r>
              <a:rPr lang="en-US" sz="1200" dirty="0" err="1" smtClean="0"/>
              <a:t>Goldenholz</a:t>
            </a:r>
            <a:r>
              <a:rPr lang="en-US" sz="1200" dirty="0" smtClean="0"/>
              <a:t>, Rebecca Gold, </a:t>
            </a:r>
            <a:r>
              <a:rPr lang="en-US" sz="1200" dirty="0" err="1" smtClean="0"/>
              <a:t>Shlomo</a:t>
            </a:r>
            <a:r>
              <a:rPr lang="en-US" sz="1200" dirty="0" smtClean="0"/>
              <a:t> </a:t>
            </a:r>
            <a:r>
              <a:rPr lang="en-US" sz="1200" dirty="0" err="1" smtClean="0"/>
              <a:t>Vedol</a:t>
            </a:r>
            <a:r>
              <a:rPr lang="en-US" sz="1200" dirty="0" smtClean="0"/>
              <a:t>, Aaron </a:t>
            </a:r>
            <a:r>
              <a:rPr lang="en-US" sz="1200" dirty="0" err="1" smtClean="0"/>
              <a:t>Missaghi</a:t>
            </a:r>
            <a:r>
              <a:rPr lang="en-US" sz="1200" dirty="0" smtClean="0"/>
              <a:t>, Leah Kaplan, </a:t>
            </a:r>
            <a:r>
              <a:rPr lang="en-US" sz="1200" dirty="0" err="1" smtClean="0"/>
              <a:t>Shaindle</a:t>
            </a:r>
            <a:r>
              <a:rPr lang="en-US" sz="1200" dirty="0" smtClean="0"/>
              <a:t> Kaplan, Maria Lazebnik</a:t>
            </a:r>
            <a:r>
              <a:rPr lang="en-US" sz="1200" baseline="30000" dirty="0" smtClean="0"/>
              <a:t>2</a:t>
            </a:r>
            <a:r>
              <a:rPr lang="en-US" sz="1200" dirty="0" smtClean="0"/>
              <a:t>, Scott Gaines</a:t>
            </a:r>
            <a:r>
              <a:rPr lang="en-US" sz="1200" baseline="30000" dirty="0" smtClean="0"/>
              <a:t>3</a:t>
            </a:r>
            <a:r>
              <a:rPr lang="en-US" sz="1200" dirty="0" smtClean="0"/>
              <a:t> (Boston University)</a:t>
            </a:r>
          </a:p>
          <a:p>
            <a:pPr lvl="0" algn="ctr"/>
            <a:r>
              <a:rPr lang="en-US" sz="1200" dirty="0" smtClean="0"/>
              <a:t>Maimonides School, Brookline, Massachusetts, United States of America </a:t>
            </a:r>
            <a:endParaRPr lang="en-US" sz="1200" b="1" dirty="0"/>
          </a:p>
        </p:txBody>
      </p:sp>
      <p:pic>
        <p:nvPicPr>
          <p:cNvPr id="93" name="Google Shape;93;g1efd1bf967a_0_0"/>
          <p:cNvPicPr preferRelativeResize="0"/>
          <p:nvPr/>
        </p:nvPicPr>
        <p:blipFill rotWithShape="1">
          <a:blip r:embed="rId3">
            <a:alphaModFix/>
          </a:blip>
          <a:srcRect/>
          <a:stretch/>
        </p:blipFill>
        <p:spPr>
          <a:xfrm>
            <a:off x="0" y="0"/>
            <a:ext cx="1889469" cy="653199"/>
          </a:xfrm>
          <a:prstGeom prst="rect">
            <a:avLst/>
          </a:prstGeom>
          <a:noFill/>
          <a:ln>
            <a:noFill/>
          </a:ln>
        </p:spPr>
      </p:pic>
      <p:pic>
        <p:nvPicPr>
          <p:cNvPr id="94" name="Google Shape;94;g1efd1bf967a_0_0"/>
          <p:cNvPicPr preferRelativeResize="0"/>
          <p:nvPr/>
        </p:nvPicPr>
        <p:blipFill rotWithShape="1">
          <a:blip r:embed="rId4">
            <a:alphaModFix/>
          </a:blip>
          <a:srcRect t="12351" b="5634"/>
          <a:stretch/>
        </p:blipFill>
        <p:spPr>
          <a:xfrm>
            <a:off x="4067803" y="4646046"/>
            <a:ext cx="1338175" cy="346600"/>
          </a:xfrm>
          <a:prstGeom prst="rect">
            <a:avLst/>
          </a:prstGeom>
          <a:noFill/>
          <a:ln>
            <a:noFill/>
          </a:ln>
        </p:spPr>
      </p:pic>
      <p:pic>
        <p:nvPicPr>
          <p:cNvPr id="96" name="Google Shape;96;g1efd1bf967a_0_0"/>
          <p:cNvPicPr preferRelativeResize="0"/>
          <p:nvPr/>
        </p:nvPicPr>
        <p:blipFill rotWithShape="1">
          <a:blip r:embed="rId5">
            <a:alphaModFix/>
          </a:blip>
          <a:srcRect l="9561" t="25825" r="11287" b="22358"/>
          <a:stretch/>
        </p:blipFill>
        <p:spPr>
          <a:xfrm>
            <a:off x="2668248" y="4571170"/>
            <a:ext cx="1221698" cy="421453"/>
          </a:xfrm>
          <a:prstGeom prst="rect">
            <a:avLst/>
          </a:prstGeom>
          <a:noFill/>
          <a:ln>
            <a:noFill/>
          </a:ln>
        </p:spPr>
      </p:pic>
      <p:pic>
        <p:nvPicPr>
          <p:cNvPr id="97" name="Google Shape;97;g1efd1bf967a_0_0"/>
          <p:cNvPicPr preferRelativeResize="0"/>
          <p:nvPr/>
        </p:nvPicPr>
        <p:blipFill rotWithShape="1">
          <a:blip r:embed="rId6">
            <a:alphaModFix/>
          </a:blip>
          <a:srcRect/>
          <a:stretch/>
        </p:blipFill>
        <p:spPr>
          <a:xfrm>
            <a:off x="7736992" y="4571148"/>
            <a:ext cx="1057473" cy="421475"/>
          </a:xfrm>
          <a:prstGeom prst="rect">
            <a:avLst/>
          </a:prstGeom>
          <a:noFill/>
          <a:ln>
            <a:noFill/>
          </a:ln>
        </p:spPr>
      </p:pic>
      <p:pic>
        <p:nvPicPr>
          <p:cNvPr id="98" name="Google Shape;98;g1efd1bf967a_0_0"/>
          <p:cNvPicPr preferRelativeResize="0"/>
          <p:nvPr/>
        </p:nvPicPr>
        <p:blipFill rotWithShape="1">
          <a:blip r:embed="rId7">
            <a:alphaModFix/>
          </a:blip>
          <a:srcRect/>
          <a:stretch/>
        </p:blipFill>
        <p:spPr>
          <a:xfrm>
            <a:off x="2076714" y="4557103"/>
            <a:ext cx="410122" cy="421497"/>
          </a:xfrm>
          <a:prstGeom prst="rect">
            <a:avLst/>
          </a:prstGeom>
          <a:noFill/>
          <a:ln>
            <a:noFill/>
          </a:ln>
        </p:spPr>
      </p:pic>
      <p:pic>
        <p:nvPicPr>
          <p:cNvPr id="99" name="Google Shape;99;g1efd1bf967a_0_0"/>
          <p:cNvPicPr preferRelativeResize="0"/>
          <p:nvPr/>
        </p:nvPicPr>
        <p:blipFill rotWithShape="1">
          <a:blip r:embed="rId8">
            <a:alphaModFix/>
          </a:blip>
          <a:srcRect l="-2051"/>
          <a:stretch/>
        </p:blipFill>
        <p:spPr>
          <a:xfrm>
            <a:off x="513116" y="4571170"/>
            <a:ext cx="1307868" cy="421453"/>
          </a:xfrm>
          <a:prstGeom prst="rect">
            <a:avLst/>
          </a:prstGeom>
          <a:noFill/>
          <a:ln>
            <a:noFill/>
          </a:ln>
        </p:spPr>
      </p:pic>
      <p:pic>
        <p:nvPicPr>
          <p:cNvPr id="100" name="Google Shape;100;g1efd1bf967a_0_0"/>
          <p:cNvPicPr preferRelativeResize="0"/>
          <p:nvPr/>
        </p:nvPicPr>
        <p:blipFill>
          <a:blip r:embed="rId9">
            <a:alphaModFix/>
          </a:blip>
          <a:stretch>
            <a:fillRect/>
          </a:stretch>
        </p:blipFill>
        <p:spPr>
          <a:xfrm>
            <a:off x="5583835" y="4608608"/>
            <a:ext cx="1901251" cy="421475"/>
          </a:xfrm>
          <a:prstGeom prst="rect">
            <a:avLst/>
          </a:prstGeom>
          <a:noFill/>
          <a:ln>
            <a:noFill/>
          </a:ln>
        </p:spPr>
      </p:pic>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Times New Roman" pitchFamily="18" charset="0"/>
              </a:rPr>
              <a:t>  </a:t>
            </a: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Times New Roman" pitchFamily="18" charset="0"/>
              </a:rPr>
              <a:t>In this genetic circuit, we are using a pBAD operon system in which the araC protein works as a transcription factor in binding to the pBAD promoter to attract RNA polymerase. The pBAD promoter is commonly found in bacteria, especially in the segment of bacterial DNA known as the plasmid. Once RNAP binds to the transcription start site (+1), transcription of the LPS Radiation Gene begins. LPS, lipopolysaccharide, is the main gene type used in building radiation-capturing filaments. Once this gene is transcribed, translation can begin building the radiation prevention protein. We are using the bacterium e. coli as a chassis for our genetic circuit, as it works with this pBAD operon system. It is also a commonly used bacterium which is useful if you are trying to harvest large amounts of a protein. </a:t>
            </a: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5600" b="0" i="0" u="none" strike="noStrike" cap="none" normalizeH="0" baseline="0" smtClean="0">
                <a:ln>
                  <a:noFill/>
                </a:ln>
                <a:solidFill>
                  <a:srgbClr val="000000"/>
                </a:solidFill>
                <a:effectLst/>
                <a:latin typeface="Times New Roman" pitchFamily="18" charset="0"/>
                <a:cs typeface="Times New Roman" pitchFamily="18" charset="0"/>
              </a:rPr>
              <a:t/>
            </a:r>
            <a:br>
              <a:rPr kumimoji="0" lang="en-US" sz="15600" b="0" i="0" u="none" strike="noStrike" cap="none" normalizeH="0" baseline="0" smtClean="0">
                <a:ln>
                  <a:noFill/>
                </a:ln>
                <a:solidFill>
                  <a:srgbClr val="000000"/>
                </a:solidFill>
                <a:effectLst/>
                <a:latin typeface="Times New Roman" pitchFamily="18" charset="0"/>
                <a:cs typeface="Times New Roman" pitchFamily="18" charset="0"/>
              </a:rPr>
            </a:br>
            <a:endParaRPr kumimoji="0" lang="en-US" sz="15600" b="0" i="0" u="none" strike="noStrike" cap="none" normalizeH="0" baseline="0" smtClean="0">
              <a:ln>
                <a:noFill/>
              </a:ln>
              <a:solidFill>
                <a:srgbClr val="000000"/>
              </a:solidFill>
              <a:effectLst/>
              <a:latin typeface="Times New Roman" pitchFamily="18" charset="0"/>
              <a:cs typeface="Times New Roman" pitchFamily="18" charset="0"/>
            </a:endParaRPr>
          </a:p>
        </p:txBody>
      </p:sp>
      <p:pic>
        <p:nvPicPr>
          <p:cNvPr id="2050" name="Picture 2" descr="https://lh7-rt.googleusercontent.com/docsz/AD_4nXfZk-e1rg5ZlC93wDm11M8B97EfGUUxwGHyNRc5B1y9WukpbBD58P02BYTVwbOXGTwVJVqavYdH__Xh4zAHqAKOqS_ftnaql7H1Xe47C324id5NB1GJ7YOzWs-xSNXQzGciNLAzJA?key=qRoAqj4yBqp0_tF4wv4XCxvI"/>
          <p:cNvPicPr>
            <a:picLocks noChangeAspect="1" noChangeArrowheads="1"/>
          </p:cNvPicPr>
          <p:nvPr/>
        </p:nvPicPr>
        <p:blipFill>
          <a:blip r:embed="rId10"/>
          <a:srcRect l="7299"/>
          <a:stretch>
            <a:fillRect/>
          </a:stretch>
        </p:blipFill>
        <p:spPr bwMode="auto">
          <a:xfrm>
            <a:off x="59816" y="2102561"/>
            <a:ext cx="4102609" cy="2412289"/>
          </a:xfrm>
          <a:prstGeom prst="rect">
            <a:avLst/>
          </a:prstGeom>
          <a:noFill/>
        </p:spPr>
      </p:pic>
      <p:pic>
        <p:nvPicPr>
          <p:cNvPr id="16" name="Picture 2" descr="https://lh7-rt.googleusercontent.com/docsz/AD_4nXebJTD-BC0-5zdXu8lUPuQBRTxanP6AMxhntTA-UIqwGgh7SsJ_-K3AyUlP0VVhXX0HM2tI8Bx5Ydgv8j003dDWHRRmY5QvrzSBT--9OGI8jUERV0myDZ1lEQA5AycdmCXUFUop?key=qRoAqj4yBqp0_tF4wv4XCxvI"/>
          <p:cNvPicPr>
            <a:picLocks noChangeAspect="1" noChangeArrowheads="1"/>
          </p:cNvPicPr>
          <p:nvPr/>
        </p:nvPicPr>
        <p:blipFill>
          <a:blip r:embed="rId11"/>
          <a:srcRect l="14502" t="18263" r="24486" b="17454"/>
          <a:stretch>
            <a:fillRect/>
          </a:stretch>
        </p:blipFill>
        <p:spPr bwMode="auto">
          <a:xfrm>
            <a:off x="5534025" y="896371"/>
            <a:ext cx="3495675" cy="2574863"/>
          </a:xfrm>
          <a:prstGeom prst="rect">
            <a:avLst/>
          </a:prstGeom>
          <a:noFill/>
        </p:spPr>
      </p:pic>
      <p:sp>
        <p:nvSpPr>
          <p:cNvPr id="17" name="Rectangle 16"/>
          <p:cNvSpPr/>
          <p:nvPr/>
        </p:nvSpPr>
        <p:spPr>
          <a:xfrm>
            <a:off x="76199" y="936963"/>
            <a:ext cx="5438775" cy="1415712"/>
          </a:xfrm>
          <a:prstGeom prst="rect">
            <a:avLst/>
          </a:prstGeom>
        </p:spPr>
        <p:txBody>
          <a:bodyPr wrap="square">
            <a:spAutoFit/>
          </a:bodyPr>
          <a:lstStyle/>
          <a:p>
            <a:pPr algn="just"/>
            <a:r>
              <a:rPr lang="en-US" sz="1200" dirty="0" smtClean="0">
                <a:latin typeface="Calibri" pitchFamily="34" charset="0"/>
                <a:ea typeface="Calibri" pitchFamily="34" charset="0"/>
                <a:cs typeface="Calibri" pitchFamily="34" charset="0"/>
              </a:rPr>
              <a:t>Our study shows a novel, scalable way to </a:t>
            </a:r>
            <a:r>
              <a:rPr lang="en-US" sz="1200" b="1" dirty="0" smtClean="0">
                <a:latin typeface="Calibri" pitchFamily="34" charset="0"/>
                <a:ea typeface="Calibri" pitchFamily="34" charset="0"/>
                <a:cs typeface="Calibri" pitchFamily="34" charset="0"/>
              </a:rPr>
              <a:t>reduce radiation </a:t>
            </a:r>
            <a:r>
              <a:rPr lang="en-US" sz="1200" b="1" dirty="0" smtClean="0">
                <a:latin typeface="Calibri" pitchFamily="34" charset="0"/>
                <a:ea typeface="Calibri" pitchFamily="34" charset="0"/>
                <a:cs typeface="Calibri" pitchFamily="34" charset="0"/>
              </a:rPr>
              <a:t>through synthetic </a:t>
            </a:r>
            <a:r>
              <a:rPr lang="en-US" sz="1200" b="1" dirty="0" smtClean="0">
                <a:latin typeface="Calibri" pitchFamily="34" charset="0"/>
                <a:ea typeface="Calibri" pitchFamily="34" charset="0"/>
                <a:cs typeface="Calibri" pitchFamily="34" charset="0"/>
              </a:rPr>
              <a:t>biology-based bioremediation</a:t>
            </a:r>
            <a:r>
              <a:rPr lang="en-US" sz="1200" dirty="0" smtClean="0">
                <a:latin typeface="Calibri" pitchFamily="34" charset="0"/>
                <a:ea typeface="Calibri" pitchFamily="34" charset="0"/>
                <a:cs typeface="Calibri" pitchFamily="34" charset="0"/>
              </a:rPr>
              <a:t>. We leverage proteins </a:t>
            </a:r>
            <a:r>
              <a:rPr lang="en-US" sz="1200" dirty="0" smtClean="0">
                <a:latin typeface="Calibri" pitchFamily="34" charset="0"/>
                <a:ea typeface="Calibri" pitchFamily="34" charset="0"/>
                <a:cs typeface="Calibri" pitchFamily="34" charset="0"/>
              </a:rPr>
              <a:t>in </a:t>
            </a:r>
            <a:r>
              <a:rPr lang="en-US" sz="1200" i="1" dirty="0" err="1" smtClean="0">
                <a:latin typeface="Calibri" pitchFamily="34" charset="0"/>
                <a:ea typeface="Calibri" pitchFamily="34" charset="0"/>
                <a:cs typeface="Calibri" pitchFamily="34" charset="0"/>
              </a:rPr>
              <a:t>Geobacter</a:t>
            </a:r>
            <a:r>
              <a:rPr lang="en-US" sz="1200" dirty="0" smtClean="0">
                <a:latin typeface="Calibri" pitchFamily="34" charset="0"/>
                <a:ea typeface="Calibri" pitchFamily="34" charset="0"/>
                <a:cs typeface="Calibri" pitchFamily="34" charset="0"/>
              </a:rPr>
              <a:t>, </a:t>
            </a:r>
            <a:r>
              <a:rPr lang="en-US" sz="1200" dirty="0" smtClean="0">
                <a:latin typeface="Calibri" pitchFamily="34" charset="0"/>
                <a:ea typeface="Calibri" pitchFamily="34" charset="0"/>
                <a:cs typeface="Calibri" pitchFamily="34" charset="0"/>
              </a:rPr>
              <a:t>which produce a </a:t>
            </a:r>
            <a:r>
              <a:rPr lang="en-US" sz="1200" dirty="0" err="1" smtClean="0">
                <a:latin typeface="Calibri" pitchFamily="34" charset="0"/>
                <a:ea typeface="Calibri" pitchFamily="34" charset="0"/>
                <a:cs typeface="Calibri" pitchFamily="34" charset="0"/>
              </a:rPr>
              <a:t>lipopolysaccharide</a:t>
            </a:r>
            <a:r>
              <a:rPr lang="en-US" sz="1200" dirty="0" smtClean="0">
                <a:latin typeface="Calibri" pitchFamily="34" charset="0"/>
                <a:ea typeface="Calibri" pitchFamily="34" charset="0"/>
                <a:cs typeface="Calibri" pitchFamily="34" charset="0"/>
              </a:rPr>
              <a:t> (LPS) vesicle that </a:t>
            </a:r>
            <a:r>
              <a:rPr lang="en-US" sz="1200" dirty="0" smtClean="0">
                <a:latin typeface="Calibri" pitchFamily="34" charset="0"/>
                <a:ea typeface="Calibri" pitchFamily="34" charset="0"/>
                <a:cs typeface="Calibri" pitchFamily="34" charset="0"/>
              </a:rPr>
              <a:t>traps and prevents uranium from damaging cells. Using </a:t>
            </a:r>
            <a:r>
              <a:rPr lang="en-US" sz="1200" i="1" dirty="0" err="1" smtClean="0">
                <a:latin typeface="Calibri" pitchFamily="34" charset="0"/>
                <a:ea typeface="Calibri" pitchFamily="34" charset="0"/>
                <a:cs typeface="Calibri" pitchFamily="34" charset="0"/>
              </a:rPr>
              <a:t>Eschericschia</a:t>
            </a:r>
            <a:r>
              <a:rPr lang="en-US" sz="1200" i="1" dirty="0" smtClean="0">
                <a:latin typeface="Calibri" pitchFamily="34" charset="0"/>
                <a:ea typeface="Calibri" pitchFamily="34" charset="0"/>
                <a:cs typeface="Calibri" pitchFamily="34" charset="0"/>
              </a:rPr>
              <a:t> coli</a:t>
            </a:r>
            <a:r>
              <a:rPr lang="en-US" sz="1200" dirty="0" smtClean="0">
                <a:latin typeface="Calibri" pitchFamily="34" charset="0"/>
                <a:ea typeface="Calibri" pitchFamily="34" charset="0"/>
                <a:cs typeface="Calibri" pitchFamily="34" charset="0"/>
              </a:rPr>
              <a:t> (</a:t>
            </a:r>
            <a:r>
              <a:rPr lang="en-US" sz="1200" i="1" dirty="0" smtClean="0">
                <a:latin typeface="Calibri" pitchFamily="34" charset="0"/>
                <a:ea typeface="Calibri" pitchFamily="34" charset="0"/>
                <a:cs typeface="Calibri" pitchFamily="34" charset="0"/>
              </a:rPr>
              <a:t>E. coli</a:t>
            </a:r>
            <a:r>
              <a:rPr lang="en-US" sz="1200" dirty="0" smtClean="0">
                <a:latin typeface="Calibri" pitchFamily="34" charset="0"/>
                <a:ea typeface="Calibri" pitchFamily="34" charset="0"/>
                <a:cs typeface="Calibri" pitchFamily="34" charset="0"/>
              </a:rPr>
              <a:t>) and a </a:t>
            </a:r>
            <a:r>
              <a:rPr lang="en-US" sz="1200" dirty="0" err="1" smtClean="0">
                <a:latin typeface="Calibri" pitchFamily="34" charset="0"/>
                <a:ea typeface="Calibri" pitchFamily="34" charset="0"/>
                <a:cs typeface="Calibri" pitchFamily="34" charset="0"/>
              </a:rPr>
              <a:t>pBAD</a:t>
            </a:r>
            <a:r>
              <a:rPr lang="en-US" sz="1200" dirty="0" smtClean="0">
                <a:latin typeface="Calibri" pitchFamily="34" charset="0"/>
                <a:ea typeface="Calibri" pitchFamily="34" charset="0"/>
                <a:cs typeface="Calibri" pitchFamily="34" charset="0"/>
              </a:rPr>
              <a:t> inducible promoter </a:t>
            </a:r>
            <a:r>
              <a:rPr lang="en-US" sz="1200" dirty="0" smtClean="0">
                <a:latin typeface="Calibri" pitchFamily="34" charset="0"/>
                <a:ea typeface="Calibri" pitchFamily="34" charset="0"/>
                <a:cs typeface="Calibri" pitchFamily="34" charset="0"/>
              </a:rPr>
              <a:t>system, we </a:t>
            </a:r>
            <a:r>
              <a:rPr lang="en-US" sz="1200" b="1" dirty="0" smtClean="0">
                <a:latin typeface="Calibri" pitchFamily="34" charset="0"/>
                <a:ea typeface="Calibri" pitchFamily="34" charset="0"/>
                <a:cs typeface="Calibri" pitchFamily="34" charset="0"/>
              </a:rPr>
              <a:t>express </a:t>
            </a:r>
            <a:r>
              <a:rPr lang="en-US" sz="1200" b="1" dirty="0" smtClean="0">
                <a:latin typeface="Calibri" pitchFamily="34" charset="0"/>
                <a:ea typeface="Calibri" pitchFamily="34" charset="0"/>
                <a:cs typeface="Calibri" pitchFamily="34" charset="0"/>
              </a:rPr>
              <a:t>genes from </a:t>
            </a:r>
            <a:r>
              <a:rPr lang="en-US" sz="1200" b="1" i="1" dirty="0" err="1" smtClean="0">
                <a:latin typeface="Calibri" pitchFamily="34" charset="0"/>
                <a:ea typeface="Calibri" pitchFamily="34" charset="0"/>
                <a:cs typeface="Calibri" pitchFamily="34" charset="0"/>
              </a:rPr>
              <a:t>Geobacter</a:t>
            </a:r>
            <a:r>
              <a:rPr lang="en-US" sz="1200" b="1" i="1" dirty="0" smtClean="0">
                <a:latin typeface="Calibri" pitchFamily="34" charset="0"/>
                <a:ea typeface="Calibri" pitchFamily="34" charset="0"/>
                <a:cs typeface="Calibri" pitchFamily="34" charset="0"/>
              </a:rPr>
              <a:t> </a:t>
            </a:r>
            <a:r>
              <a:rPr lang="en-US" sz="1200" b="1" dirty="0" smtClean="0">
                <a:latin typeface="Calibri" pitchFamily="34" charset="0"/>
                <a:ea typeface="Calibri" pitchFamily="34" charset="0"/>
                <a:cs typeface="Calibri" pitchFamily="34" charset="0"/>
              </a:rPr>
              <a:t>in </a:t>
            </a:r>
            <a:r>
              <a:rPr lang="en-US" sz="1200" b="1" dirty="0" smtClean="0">
                <a:latin typeface="Calibri" pitchFamily="34" charset="0"/>
                <a:ea typeface="Calibri" pitchFamily="34" charset="0"/>
                <a:cs typeface="Calibri" pitchFamily="34" charset="0"/>
              </a:rPr>
              <a:t>presence </a:t>
            </a:r>
            <a:r>
              <a:rPr lang="en-US" sz="1200" b="1" dirty="0" smtClean="0">
                <a:latin typeface="Calibri" pitchFamily="34" charset="0"/>
                <a:ea typeface="Calibri" pitchFamily="34" charset="0"/>
                <a:cs typeface="Calibri" pitchFamily="34" charset="0"/>
              </a:rPr>
              <a:t>of </a:t>
            </a:r>
            <a:r>
              <a:rPr lang="en-US" sz="1200" b="1" dirty="0" err="1" smtClean="0">
                <a:latin typeface="Calibri" pitchFamily="34" charset="0"/>
                <a:ea typeface="Calibri" pitchFamily="34" charset="0"/>
                <a:cs typeface="Calibri" pitchFamily="34" charset="0"/>
              </a:rPr>
              <a:t>Arabinose</a:t>
            </a:r>
            <a:r>
              <a:rPr lang="en-US" sz="1200" b="1" dirty="0" smtClean="0">
                <a:latin typeface="Calibri" pitchFamily="34" charset="0"/>
                <a:ea typeface="Calibri" pitchFamily="34" charset="0"/>
                <a:cs typeface="Calibri" pitchFamily="34" charset="0"/>
              </a:rPr>
              <a:t> sugar</a:t>
            </a:r>
            <a:r>
              <a:rPr lang="en-US" sz="1200" dirty="0" smtClean="0">
                <a:latin typeface="Calibri" pitchFamily="34" charset="0"/>
                <a:ea typeface="Calibri" pitchFamily="34" charset="0"/>
                <a:cs typeface="Calibri" pitchFamily="34" charset="0"/>
              </a:rPr>
              <a:t>,</a:t>
            </a:r>
            <a:r>
              <a:rPr lang="en-US" sz="1200" i="1" dirty="0" smtClean="0">
                <a:latin typeface="Calibri" pitchFamily="34" charset="0"/>
                <a:ea typeface="Calibri" pitchFamily="34" charset="0"/>
                <a:cs typeface="Calibri" pitchFamily="34" charset="0"/>
              </a:rPr>
              <a:t> </a:t>
            </a:r>
            <a:r>
              <a:rPr lang="en-US" sz="1200" dirty="0" smtClean="0">
                <a:latin typeface="Calibri" pitchFamily="34" charset="0"/>
                <a:ea typeface="Calibri" pitchFamily="34" charset="0"/>
                <a:cs typeface="Calibri" pitchFamily="34" charset="0"/>
              </a:rPr>
              <a:t>producing uranium-trapping </a:t>
            </a:r>
            <a:r>
              <a:rPr lang="en-US" sz="1200" dirty="0" smtClean="0">
                <a:latin typeface="Calibri" pitchFamily="34" charset="0"/>
                <a:ea typeface="Calibri" pitchFamily="34" charset="0"/>
                <a:cs typeface="Calibri" pitchFamily="34" charset="0"/>
              </a:rPr>
              <a:t>vesicles </a:t>
            </a:r>
            <a:r>
              <a:rPr lang="en-US" sz="1200" dirty="0" smtClean="0">
                <a:latin typeface="Calibri" pitchFamily="34" charset="0"/>
                <a:ea typeface="Calibri" pitchFamily="34" charset="0"/>
                <a:cs typeface="Calibri" pitchFamily="34" charset="0"/>
              </a:rPr>
              <a:t>sought. </a:t>
            </a:r>
            <a:endParaRPr lang="en-US" sz="1200" dirty="0" smtClean="0">
              <a:latin typeface="Calibri" pitchFamily="34" charset="0"/>
              <a:ea typeface="Calibri" pitchFamily="34" charset="0"/>
              <a:cs typeface="Calibri" pitchFamily="34" charset="0"/>
            </a:endParaRPr>
          </a:p>
          <a:p>
            <a:pPr algn="just"/>
            <a:r>
              <a:rPr lang="en-US" sz="1200" dirty="0" smtClean="0">
                <a:latin typeface="Times New Roman" pitchFamily="18" charset="0"/>
                <a:ea typeface="Calibri" pitchFamily="34" charset="0"/>
                <a:cs typeface="Times New Roman" pitchFamily="18" charset="0"/>
              </a:rPr>
              <a:t> </a:t>
            </a:r>
            <a:endParaRPr lang="en-US" sz="1200" dirty="0"/>
          </a:p>
        </p:txBody>
      </p:sp>
      <p:sp>
        <p:nvSpPr>
          <p:cNvPr id="18" name="Rectangle 17"/>
          <p:cNvSpPr/>
          <p:nvPr/>
        </p:nvSpPr>
        <p:spPr>
          <a:xfrm>
            <a:off x="4124325" y="3530025"/>
            <a:ext cx="4895850" cy="646331"/>
          </a:xfrm>
          <a:prstGeom prst="rect">
            <a:avLst/>
          </a:prstGeom>
        </p:spPr>
        <p:txBody>
          <a:bodyPr wrap="square">
            <a:spAutoFit/>
          </a:bodyPr>
          <a:lstStyle/>
          <a:p>
            <a:pPr algn="just"/>
            <a:r>
              <a:rPr lang="en-US" sz="1200" dirty="0" smtClean="0">
                <a:latin typeface="Calibri" pitchFamily="34" charset="0"/>
                <a:ea typeface="Calibri" pitchFamily="34" charset="0"/>
                <a:cs typeface="Calibri" pitchFamily="34" charset="0"/>
              </a:rPr>
              <a:t>Proteins will be </a:t>
            </a:r>
            <a:r>
              <a:rPr lang="en-US" sz="1200" b="1" dirty="0" smtClean="0">
                <a:latin typeface="Calibri" pitchFamily="34" charset="0"/>
                <a:ea typeface="Calibri" pitchFamily="34" charset="0"/>
                <a:cs typeface="Calibri" pitchFamily="34" charset="0"/>
              </a:rPr>
              <a:t>purified and embedded in surfaces </a:t>
            </a:r>
            <a:r>
              <a:rPr lang="en-US" sz="1200" dirty="0" smtClean="0">
                <a:latin typeface="Calibri" pitchFamily="34" charset="0"/>
                <a:ea typeface="Calibri" pitchFamily="34" charset="0"/>
                <a:cs typeface="Calibri" pitchFamily="34" charset="0"/>
              </a:rPr>
              <a:t>to test long-term stability in devices, gearing the </a:t>
            </a:r>
            <a:r>
              <a:rPr lang="en-US" sz="1200" b="1" dirty="0" smtClean="0">
                <a:latin typeface="Calibri" pitchFamily="34" charset="0"/>
                <a:ea typeface="Calibri" pitchFamily="34" charset="0"/>
                <a:cs typeface="Calibri" pitchFamily="34" charset="0"/>
              </a:rPr>
              <a:t>development of technology for large-scale pollution remediation</a:t>
            </a:r>
            <a:r>
              <a:rPr lang="en-US" sz="1200" dirty="0" smtClean="0">
                <a:latin typeface="Calibri" pitchFamily="34" charset="0"/>
                <a:ea typeface="Calibri" pitchFamily="34" charset="0"/>
                <a:cs typeface="Calibri" pitchFamily="34" charset="0"/>
              </a:rPr>
              <a:t>.</a:t>
            </a:r>
            <a:endParaRPr lang="en-US" sz="1200" dirty="0">
              <a:latin typeface="Calibri" pitchFamily="34" charset="0"/>
              <a:ea typeface="Calibri" pitchFamily="34" charset="0"/>
              <a:cs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300</Words>
  <Application>Microsoft Office PowerPoint</Application>
  <PresentationFormat>On-screen Show (16:9)</PresentationFormat>
  <Paragraphs>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Christopher Voigt</dc:creator>
  <cp:lastModifiedBy>Hayim Sims</cp:lastModifiedBy>
  <cp:revision>4</cp:revision>
  <dcterms:created xsi:type="dcterms:W3CDTF">2012-12-18T02:56:35Z</dcterms:created>
  <dcterms:modified xsi:type="dcterms:W3CDTF">2025-03-12T00:35:35Z</dcterms:modified>
</cp:coreProperties>
</file>