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Alegreya SC"/>
      <p:regular r:id="rId7"/>
      <p:bold r:id="rId8"/>
      <p:italic r:id="rId9"/>
      <p:boldItalic r:id="rId10"/>
    </p:embeddedFont>
    <p:embeddedFont>
      <p:font typeface="Alegreya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h6FBWbs7MR/l3U7AKfWWAnW+/v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legreya-regular.fntdata"/><Relationship Id="rId10" Type="http://schemas.openxmlformats.org/officeDocument/2006/relationships/font" Target="fonts/AlegreyaSC-boldItalic.fntdata"/><Relationship Id="rId13" Type="http://schemas.openxmlformats.org/officeDocument/2006/relationships/font" Target="fonts/Alegreya-italic.fntdata"/><Relationship Id="rId12" Type="http://schemas.openxmlformats.org/officeDocument/2006/relationships/font" Target="fonts/Alegrey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legreyaSC-italic.fntdata"/><Relationship Id="rId15" Type="http://customschemas.google.com/relationships/presentationmetadata" Target="metadata"/><Relationship Id="rId14" Type="http://schemas.openxmlformats.org/officeDocument/2006/relationships/font" Target="fonts/Alegrey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legreyaSC-regular.fntdata"/><Relationship Id="rId8" Type="http://schemas.openxmlformats.org/officeDocument/2006/relationships/font" Target="fonts/AlegreyaS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eec6381e3_2_163:notes"/>
          <p:cNvSpPr/>
          <p:nvPr>
            <p:ph idx="2" type="sldImg"/>
          </p:nvPr>
        </p:nvSpPr>
        <p:spPr>
          <a:xfrm>
            <a:off x="381790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33eec6381e3_2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9.png"/><Relationship Id="rId13" Type="http://schemas.openxmlformats.org/officeDocument/2006/relationships/image" Target="../media/image1.png"/><Relationship Id="rId12" Type="http://schemas.openxmlformats.org/officeDocument/2006/relationships/hyperlink" Target="http://drive.google.com/file/d/1Wits4SViq4s0u6qlhQr7uSO9qF93nZ55/view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5" Type="http://schemas.openxmlformats.org/officeDocument/2006/relationships/hyperlink" Target="http://drive.google.com/file/d/1Wits4SViq4s0u6qlhQr7uSO9qF93nZ55/view" TargetMode="External"/><Relationship Id="rId14" Type="http://schemas.openxmlformats.org/officeDocument/2006/relationships/image" Target="../media/image10.jpg"/><Relationship Id="rId16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eec6381e3_2_163"/>
          <p:cNvSpPr txBox="1"/>
          <p:nvPr/>
        </p:nvSpPr>
        <p:spPr>
          <a:xfrm>
            <a:off x="3223604" y="947335"/>
            <a:ext cx="2634900" cy="35130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22AA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4275" lIns="35700" spcFirstLastPara="1" rIns="35700" wrap="square" tIns="1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6CC065"/>
                </a:solidFill>
                <a:latin typeface="Alegreya SC"/>
                <a:ea typeface="Alegreya SC"/>
                <a:cs typeface="Alegreya SC"/>
                <a:sym typeface="Alegreya SC"/>
              </a:rPr>
              <a:t>Scientific Content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diagram shows the different phases in which the antigen moves along the test strip. As the liquid moves through the membrane—driven by </a:t>
            </a:r>
            <a:r>
              <a:rPr b="1" lang="en-US" sz="100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capillary flow</a:t>
            </a: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—it transports the antigen through each phase, where it interacts with specific components that </a:t>
            </a:r>
            <a:r>
              <a:rPr b="1" lang="en-US" sz="100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trigger reactions</a:t>
            </a: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which play a role in determining if the test detects the presence of tuberculosis, ultimately producing a visible result that indicates a </a:t>
            </a:r>
            <a:r>
              <a:rPr b="1" lang="en-US" sz="100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 outcome</a:t>
            </a: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14759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g33eec6381e3_2_163"/>
          <p:cNvSpPr/>
          <p:nvPr/>
        </p:nvSpPr>
        <p:spPr>
          <a:xfrm>
            <a:off x="79800" y="947212"/>
            <a:ext cx="3081000" cy="35130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22AA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150" lIns="54850" spcFirstLastPara="1" rIns="54850" wrap="square" tIns="111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b="1" lang="en-US" sz="1600">
                <a:solidFill>
                  <a:srgbClr val="6CC065"/>
                </a:solidFill>
                <a:latin typeface="Alegreya SC"/>
                <a:ea typeface="Alegreya SC"/>
                <a:cs typeface="Alegreya SC"/>
                <a:sym typeface="Alegreya SC"/>
              </a:rPr>
              <a:t>Questions</a:t>
            </a:r>
            <a:endParaRPr b="1" sz="1600">
              <a:solidFill>
                <a:srgbClr val="6CC065"/>
              </a:solidFill>
              <a:latin typeface="Alegreya SC"/>
              <a:ea typeface="Alegreya SC"/>
              <a:cs typeface="Alegreya SC"/>
              <a:sym typeface="Alegreya S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objective of our project is to create a </a:t>
            </a:r>
            <a:r>
              <a:rPr b="1" lang="en-US" sz="95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portable, affordable, </a:t>
            </a:r>
            <a:r>
              <a:rPr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lang="en-US" sz="95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efficient</a:t>
            </a:r>
            <a:r>
              <a:rPr b="1" lang="en-US" sz="95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test</a:t>
            </a:r>
            <a:r>
              <a:rPr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identifies </a:t>
            </a:r>
            <a:r>
              <a:rPr i="1"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Mycobacterium tuberculosis</a:t>
            </a:r>
            <a:r>
              <a:rPr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pathogen that causes a </a:t>
            </a:r>
            <a:r>
              <a:rPr b="1" lang="en-US" sz="95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devastating illness</a:t>
            </a:r>
            <a:r>
              <a:rPr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We plan on using a </a:t>
            </a:r>
            <a:r>
              <a:rPr b="1" lang="en-US" sz="95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lateral flow assay</a:t>
            </a:r>
            <a:r>
              <a:rPr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detect </a:t>
            </a:r>
            <a:r>
              <a:rPr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presence of </a:t>
            </a:r>
            <a:r>
              <a:rPr i="1"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 tuberculosis’s</a:t>
            </a:r>
            <a:r>
              <a:rPr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cell wall protein—Ag85—in sputum samples. If present, it will bind to </a:t>
            </a:r>
            <a:r>
              <a:rPr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1" lang="en-US" sz="95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gold nanoparticle and antibody complex</a:t>
            </a:r>
            <a:r>
              <a:rPr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then move across a test strip, creating a </a:t>
            </a:r>
            <a:r>
              <a:rPr b="1" lang="en-US" sz="95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visible line</a:t>
            </a:r>
            <a:r>
              <a:rPr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9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We need a -80°C Ultra Low Temperature </a:t>
            </a:r>
            <a:r>
              <a:rPr b="1" lang="en-US" sz="950">
                <a:solidFill>
                  <a:srgbClr val="14759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Freezer</a:t>
            </a:r>
            <a:r>
              <a:rPr lang="en-US" sz="9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nitrocellulose </a:t>
            </a:r>
            <a:r>
              <a:rPr b="1" lang="en-US" sz="950">
                <a:solidFill>
                  <a:srgbClr val="14759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membranes</a:t>
            </a:r>
            <a:r>
              <a:rPr lang="en-US" sz="9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-US" sz="950">
                <a:solidFill>
                  <a:srgbClr val="14759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EPR28401-54</a:t>
            </a:r>
            <a:r>
              <a:rPr lang="en-US" sz="9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antibodies, and other essential materials. Currently, we lack these supplies, which prevents us from conducting experiments and testing our design.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We expect a </a:t>
            </a:r>
            <a:r>
              <a:rPr b="1" lang="en-US" sz="95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clear positive result</a:t>
            </a:r>
            <a:r>
              <a:rPr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when M. tuberculosis is present, a functional </a:t>
            </a:r>
            <a:r>
              <a:rPr b="1" lang="en-US" sz="95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line</a:t>
            </a:r>
            <a:r>
              <a:rPr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all components working together. Our theoretical model suggests that with proper optimization, the test will be both </a:t>
            </a:r>
            <a:r>
              <a:rPr b="1" lang="en-US" sz="95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sensitive and specific</a:t>
            </a:r>
            <a:r>
              <a:rPr lang="en-US" sz="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enabling faster diagnosis and treatment, particularly in underserved regions.</a:t>
            </a:r>
            <a:endParaRPr sz="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sz="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g33eec6381e3_2_163"/>
          <p:cNvSpPr/>
          <p:nvPr/>
        </p:nvSpPr>
        <p:spPr>
          <a:xfrm>
            <a:off x="79775" y="4521079"/>
            <a:ext cx="8983200" cy="54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22AA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325" lIns="22325" spcFirstLastPara="1" rIns="22325" wrap="square" tIns="22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7" name="Google Shape;87;g33eec6381e3_2_163"/>
          <p:cNvSpPr/>
          <p:nvPr/>
        </p:nvSpPr>
        <p:spPr>
          <a:xfrm>
            <a:off x="5921300" y="2644438"/>
            <a:ext cx="3141600" cy="782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22AA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150" lIns="22325" spcFirstLastPara="1" rIns="22325" wrap="square" tIns="11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b="1" lang="en-US" sz="1600">
                <a:solidFill>
                  <a:srgbClr val="6CC065"/>
                </a:solidFill>
                <a:latin typeface="Alegreya SC"/>
                <a:ea typeface="Alegreya SC"/>
                <a:cs typeface="Alegreya SC"/>
                <a:sym typeface="Alegreya SC"/>
              </a:rPr>
              <a:t>Acknowledgements</a:t>
            </a:r>
            <a:endParaRPr b="1" sz="1600">
              <a:solidFill>
                <a:srgbClr val="6CC065"/>
              </a:solidFill>
              <a:latin typeface="Alegreya SC"/>
              <a:ea typeface="Alegreya SC"/>
              <a:cs typeface="Alegreya SC"/>
              <a:sym typeface="Alegreya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We’d like to thank </a:t>
            </a:r>
            <a:r>
              <a:rPr b="1" lang="en-US" sz="100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Peter Horanyi Ph.D.</a:t>
            </a: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the time he invested in our project. This team would also be incomplete without our ingenious mentor, </a:t>
            </a:r>
            <a:r>
              <a:rPr b="1" lang="en-US" sz="100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Mrs. Mary Cartenuto</a:t>
            </a: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sz="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g33eec6381e3_2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1883" y="4607915"/>
            <a:ext cx="939594" cy="3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33eec6381e3_2_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7325" y="4582665"/>
            <a:ext cx="432585" cy="419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33eec6381e3_2_163"/>
          <p:cNvPicPr preferRelativeResize="0"/>
          <p:nvPr/>
        </p:nvPicPr>
        <p:blipFill rotWithShape="1">
          <a:blip r:embed="rId5">
            <a:alphaModFix/>
          </a:blip>
          <a:srcRect b="0" l="0" r="7621" t="0"/>
          <a:stretch/>
        </p:blipFill>
        <p:spPr>
          <a:xfrm>
            <a:off x="421321" y="4598630"/>
            <a:ext cx="1085619" cy="3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33eec6381e3_2_1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27135" y="4607921"/>
            <a:ext cx="1639777" cy="36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33eec6381e3_2_1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42299" y="4656825"/>
            <a:ext cx="978108" cy="26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33eec6381e3_2_163"/>
          <p:cNvPicPr preferRelativeResize="0"/>
          <p:nvPr/>
        </p:nvPicPr>
        <p:blipFill rotWithShape="1">
          <a:blip r:embed="rId8">
            <a:alphaModFix/>
          </a:blip>
          <a:srcRect b="41826" l="0" r="0" t="0"/>
          <a:stretch/>
        </p:blipFill>
        <p:spPr>
          <a:xfrm>
            <a:off x="4172796" y="4658891"/>
            <a:ext cx="1101946" cy="2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33eec6381e3_2_163"/>
          <p:cNvPicPr preferRelativeResize="0"/>
          <p:nvPr/>
        </p:nvPicPr>
        <p:blipFill rotWithShape="1">
          <a:blip r:embed="rId8">
            <a:alphaModFix/>
          </a:blip>
          <a:srcRect b="37698" l="39849" r="48195" t="43750"/>
          <a:stretch/>
        </p:blipFill>
        <p:spPr>
          <a:xfrm>
            <a:off x="4611917" y="4842638"/>
            <a:ext cx="131741" cy="779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3eec6381e3_2_163"/>
          <p:cNvSpPr/>
          <p:nvPr/>
        </p:nvSpPr>
        <p:spPr>
          <a:xfrm>
            <a:off x="67350" y="79112"/>
            <a:ext cx="9009300" cy="807000"/>
          </a:xfrm>
          <a:prstGeom prst="rect">
            <a:avLst/>
          </a:prstGeom>
          <a:solidFill>
            <a:srgbClr val="14759C"/>
          </a:solidFill>
          <a:ln>
            <a:noFill/>
          </a:ln>
        </p:spPr>
        <p:txBody>
          <a:bodyPr anchorCtr="0" anchor="ctr" bIns="22325" lIns="22325" spcFirstLastPara="1" rIns="22325" wrap="square" tIns="22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14759C"/>
              </a:highlight>
            </a:endParaRPr>
          </a:p>
        </p:txBody>
      </p:sp>
      <p:sp>
        <p:nvSpPr>
          <p:cNvPr id="96" name="Google Shape;96;g33eec6381e3_2_163"/>
          <p:cNvSpPr txBox="1"/>
          <p:nvPr/>
        </p:nvSpPr>
        <p:spPr>
          <a:xfrm>
            <a:off x="1616084" y="66593"/>
            <a:ext cx="59118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4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The Detection of </a:t>
            </a:r>
            <a:r>
              <a:rPr b="1" i="1" lang="en-US" sz="14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Mycobacterium Tuberculosis</a:t>
            </a:r>
            <a:r>
              <a:rPr b="1" lang="en-US" sz="14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 Using a Modified Lateral Flow Assay</a:t>
            </a:r>
            <a:endParaRPr b="1" i="0" sz="1400" u="none" cap="none" strike="noStrike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Ismail Allauddin, Chelsea Alonzo-Francis, Aarav Arora, Riya Gupta, Madison Lewis, Disha Maheshwari, </a:t>
            </a:r>
            <a:br>
              <a:rPr i="0" lang="en-US" sz="9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0" lang="en-US" sz="9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Victoria Semanduyeva, Anika Tapshalkar, Aarya Thakkar, Srihas Tumu, Mary Cartenuto, Dr. Peter Horanyi Ph.D. (UCB)</a:t>
            </a:r>
            <a:endParaRPr i="0" sz="9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Denmark High School, Alpharetta, GA, USA</a:t>
            </a:r>
            <a:endParaRPr sz="500"/>
          </a:p>
        </p:txBody>
      </p:sp>
      <p:pic>
        <p:nvPicPr>
          <p:cNvPr id="97" name="Google Shape;97;g33eec6381e3_2_163"/>
          <p:cNvPicPr preferRelativeResize="0"/>
          <p:nvPr/>
        </p:nvPicPr>
        <p:blipFill rotWithShape="1">
          <a:blip r:embed="rId9">
            <a:alphaModFix/>
          </a:blip>
          <a:srcRect b="31285" l="6348" r="6566" t="29381"/>
          <a:stretch/>
        </p:blipFill>
        <p:spPr>
          <a:xfrm>
            <a:off x="180476" y="348649"/>
            <a:ext cx="1506844" cy="24432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33eec6381e3_2_163"/>
          <p:cNvSpPr txBox="1"/>
          <p:nvPr/>
        </p:nvSpPr>
        <p:spPr>
          <a:xfrm>
            <a:off x="5921300" y="3487300"/>
            <a:ext cx="1639800" cy="972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22AA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2325" lIns="35700" spcFirstLastPara="1" rIns="35700" wrap="square" tIns="22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b="1" lang="en-US" sz="1600">
                <a:solidFill>
                  <a:srgbClr val="6CC065"/>
                </a:solidFill>
                <a:latin typeface="Alegreya SC"/>
                <a:ea typeface="Alegreya SC"/>
                <a:cs typeface="Alegreya SC"/>
                <a:sym typeface="Alegreya SC"/>
              </a:rPr>
              <a:t>Audio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g33eec6381e3_2_163"/>
          <p:cNvSpPr txBox="1"/>
          <p:nvPr/>
        </p:nvSpPr>
        <p:spPr>
          <a:xfrm>
            <a:off x="7623900" y="3487313"/>
            <a:ext cx="1439400" cy="972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22AA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4275" lIns="14275" spcFirstLastPara="1" rIns="14275" wrap="square" tIns="1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b="1" lang="en-US" sz="1600">
                <a:solidFill>
                  <a:srgbClr val="6CC065"/>
                </a:solidFill>
                <a:latin typeface="Alegreya SC"/>
                <a:ea typeface="Alegreya SC"/>
                <a:cs typeface="Alegreya SC"/>
                <a:sym typeface="Alegreya SC"/>
              </a:rPr>
              <a:t>References</a:t>
            </a:r>
            <a:endParaRPr b="1" sz="1600">
              <a:solidFill>
                <a:srgbClr val="6CC065"/>
              </a:solidFill>
              <a:latin typeface="Alegreya SC"/>
              <a:ea typeface="Alegreya SC"/>
              <a:cs typeface="Alegreya SC"/>
              <a:sym typeface="Alegreya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1" sz="1100">
              <a:solidFill>
                <a:srgbClr val="6CC065"/>
              </a:solidFill>
              <a:latin typeface="Alegreya SC"/>
              <a:ea typeface="Alegreya SC"/>
              <a:cs typeface="Alegreya SC"/>
              <a:sym typeface="Alegreya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1" sz="1100">
              <a:solidFill>
                <a:srgbClr val="6CC065"/>
              </a:solidFill>
              <a:latin typeface="Alegreya SC"/>
              <a:ea typeface="Alegreya SC"/>
              <a:cs typeface="Alegreya SC"/>
              <a:sym typeface="Alegreya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1" sz="1100">
              <a:solidFill>
                <a:srgbClr val="6CC065"/>
              </a:solidFill>
              <a:latin typeface="Alegreya SC"/>
              <a:ea typeface="Alegreya SC"/>
              <a:cs typeface="Alegreya SC"/>
              <a:sym typeface="Alegreya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1" sz="1100">
              <a:solidFill>
                <a:srgbClr val="6CC065"/>
              </a:solidFill>
              <a:latin typeface="Alegreya SC"/>
              <a:ea typeface="Alegreya SC"/>
              <a:cs typeface="Alegreya SC"/>
              <a:sym typeface="Alegreya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1" sz="1100">
              <a:solidFill>
                <a:srgbClr val="6CC065"/>
              </a:solidFill>
              <a:latin typeface="Alegreya SC"/>
              <a:ea typeface="Alegreya SC"/>
              <a:cs typeface="Alegreya SC"/>
              <a:sym typeface="Alegreya S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sz="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g33eec6381e3_2_163"/>
          <p:cNvPicPr preferRelativeResize="0"/>
          <p:nvPr/>
        </p:nvPicPr>
        <p:blipFill rotWithShape="1">
          <a:blip r:embed="rId10">
            <a:alphaModFix/>
          </a:blip>
          <a:srcRect b="8428" l="8364" r="8322" t="8528"/>
          <a:stretch/>
        </p:blipFill>
        <p:spPr>
          <a:xfrm>
            <a:off x="7992450" y="3726683"/>
            <a:ext cx="702300" cy="70020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33eec6381e3_2_163"/>
          <p:cNvSpPr txBox="1"/>
          <p:nvPr/>
        </p:nvSpPr>
        <p:spPr>
          <a:xfrm>
            <a:off x="5144300" y="3054085"/>
            <a:ext cx="702300" cy="13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325" lIns="22325" spcFirstLastPara="1" rIns="22325" wrap="square" tIns="223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g33eec6381e3_2_163"/>
          <p:cNvPicPr preferRelativeResize="0"/>
          <p:nvPr/>
        </p:nvPicPr>
        <p:blipFill rotWithShape="1">
          <a:blip r:embed="rId11">
            <a:alphaModFix/>
          </a:blip>
          <a:srcRect b="0" l="0" r="15497" t="80694"/>
          <a:stretch/>
        </p:blipFill>
        <p:spPr>
          <a:xfrm>
            <a:off x="8231811" y="424525"/>
            <a:ext cx="730514" cy="22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33eec6381e3_2_163"/>
          <p:cNvPicPr preferRelativeResize="0"/>
          <p:nvPr/>
        </p:nvPicPr>
        <p:blipFill rotWithShape="1">
          <a:blip r:embed="rId11">
            <a:alphaModFix/>
          </a:blip>
          <a:srcRect b="19374" l="0" r="0" t="0"/>
          <a:stretch/>
        </p:blipFill>
        <p:spPr>
          <a:xfrm>
            <a:off x="7719356" y="156415"/>
            <a:ext cx="603093" cy="65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33eec6381e3_2_163" title="BioBuilders Lightning Talk Audio 1.mp3">
            <a:hlinkClick r:id="rId12"/>
          </p:cNvPr>
          <p:cNvPicPr preferRelativeResize="0"/>
          <p:nvPr/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6254775" y="3501474"/>
            <a:ext cx="939600" cy="93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5" name="Google Shape;105;g33eec6381e3_2_163"/>
          <p:cNvPicPr preferRelativeResize="0"/>
          <p:nvPr/>
        </p:nvPicPr>
        <p:blipFill rotWithShape="1">
          <a:blip r:embed="rId14">
            <a:alphaModFix/>
          </a:blip>
          <a:srcRect b="0" l="0" r="0" t="7089"/>
          <a:stretch/>
        </p:blipFill>
        <p:spPr>
          <a:xfrm>
            <a:off x="3288950" y="2592538"/>
            <a:ext cx="2504202" cy="1803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33eec6381e3_2_163"/>
          <p:cNvSpPr/>
          <p:nvPr/>
        </p:nvSpPr>
        <p:spPr>
          <a:xfrm>
            <a:off x="5921300" y="947350"/>
            <a:ext cx="3141600" cy="16452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22AA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325" lIns="54850" spcFirstLastPara="1" rIns="54850" wrap="square" tIns="22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6CC065"/>
                </a:solidFill>
                <a:latin typeface="Alegreya SC"/>
                <a:ea typeface="Alegreya SC"/>
                <a:cs typeface="Alegreya SC"/>
                <a:sym typeface="Alegreya SC"/>
              </a:rPr>
              <a:t>Next Steps</a:t>
            </a:r>
            <a:endParaRPr b="1" sz="1600">
              <a:solidFill>
                <a:srgbClr val="14759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Using </a:t>
            </a:r>
            <a:r>
              <a:rPr b="1" lang="en-US" sz="100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ELISA</a:t>
            </a: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test the compatibility of the antibodies </a:t>
            </a:r>
            <a:b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with the Ag85 (antigen 85)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Assembling the components of the test together as a </a:t>
            </a:r>
            <a:b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lang="en-US" sz="100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prototype</a:t>
            </a:r>
            <a:endParaRPr b="1" sz="1000">
              <a:solidFill>
                <a:srgbClr val="14759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Making </a:t>
            </a:r>
            <a:r>
              <a:rPr b="1" lang="en-US" sz="100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negative</a:t>
            </a: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lang="en-US" sz="100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</a:t>
            </a: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controls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1" lang="en-US" sz="100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Running</a:t>
            </a: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prototype by for each control to test </a:t>
            </a:r>
            <a:b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presence or lack of Ag85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Recording and </a:t>
            </a:r>
            <a:r>
              <a:rPr b="1" lang="en-US" sz="1000">
                <a:solidFill>
                  <a:srgbClr val="1475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analyzing</a:t>
            </a: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results through data sets and </a:t>
            </a:r>
            <a:b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visual representations</a:t>
            </a:r>
            <a:endParaRPr b="1"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g33eec6381e3_2_163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9" r="0" t="0"/>
          <a:stretch/>
        </p:blipFill>
        <p:spPr>
          <a:xfrm>
            <a:off x="6317525" y="3678113"/>
            <a:ext cx="782021" cy="7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