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iW+NtxkN8DIbw20Tbxl5rAD5HAQ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efd1bf967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g1efd1bf967a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874749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5463749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272750" y="-609571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57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4648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57200" y="1151335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4645025" y="1151335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04788"/>
            <a:ext cx="5111700" cy="43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4025504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11" Type="http://schemas.openxmlformats.org/officeDocument/2006/relationships/image" Target="../media/image8.png"/><Relationship Id="rId10" Type="http://schemas.openxmlformats.org/officeDocument/2006/relationships/image" Target="../media/image9.jpg"/><Relationship Id="rId9" Type="http://schemas.openxmlformats.org/officeDocument/2006/relationships/image" Target="../media/image3.png"/><Relationship Id="rId5" Type="http://schemas.openxmlformats.org/officeDocument/2006/relationships/image" Target="../media/image7.jpg"/><Relationship Id="rId6" Type="http://schemas.openxmlformats.org/officeDocument/2006/relationships/image" Target="../media/image4.png"/><Relationship Id="rId7" Type="http://schemas.openxmlformats.org/officeDocument/2006/relationships/image" Target="../media/image1.pn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0E0E3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efd1bf967a_0_0"/>
          <p:cNvSpPr txBox="1"/>
          <p:nvPr/>
        </p:nvSpPr>
        <p:spPr>
          <a:xfrm>
            <a:off x="0" y="1086950"/>
            <a:ext cx="3843300" cy="3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921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 the model plant </a:t>
            </a:r>
            <a:r>
              <a:rPr i="1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Nicotiana benthamiana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we aim to increase the stability of beta-carotene in the cytosol of the plant in order to improve the availability of vitamin A and combat the global deficiency.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 project aims to introduce lipid droplets into the cytosol, while also expressing the key genes involved in carotenoid synthesis.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hope that this will improve the stability of beta-carotene in the cytosol, leading to greater availability in the plant and thus more efficient conversion into vitamin A upon consumption. </a:t>
            </a:r>
            <a:endParaRPr b="0" i="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g1efd1bf967a_0_0"/>
          <p:cNvSpPr txBox="1"/>
          <p:nvPr/>
        </p:nvSpPr>
        <p:spPr>
          <a:xfrm>
            <a:off x="929550" y="60300"/>
            <a:ext cx="7284900" cy="9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</a:rPr>
              <a:t>Combating Vitamin A Deficiency: Biofortification of Tobacco Leaves</a:t>
            </a:r>
            <a:endParaRPr b="1" sz="16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100">
                <a:solidFill>
                  <a:schemeClr val="dk1"/>
                </a:solidFill>
              </a:rPr>
              <a:t>Tanya Jay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Annabel Volpe, Frances Dunn, Charvi Talupuru, Esther Kim, Tee Jarukulvanich, Tasheen Kashem, Aarav Phadnis</a:t>
            </a:r>
            <a:r>
              <a:rPr lang="en-US" sz="1100">
                <a:solidFill>
                  <a:schemeClr val="dk1"/>
                </a:solidFill>
              </a:rPr>
              <a:t>, Mr. Reginald Hobbs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100">
                <a:solidFill>
                  <a:schemeClr val="dk1"/>
                </a:solidFill>
              </a:rPr>
              <a:t>Dr. Tianhu Sun (East Tennessee State University)</a:t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100">
                <a:solidFill>
                  <a:schemeClr val="dk1"/>
                </a:solidFill>
              </a:rPr>
              <a:t>Lexington High School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100">
                <a:solidFill>
                  <a:schemeClr val="dk1"/>
                </a:solidFill>
              </a:rPr>
              <a:t>Lexington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100">
                <a:solidFill>
                  <a:schemeClr val="dk1"/>
                </a:solidFill>
              </a:rPr>
              <a:t>MA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100">
                <a:solidFill>
                  <a:schemeClr val="dk1"/>
                </a:solidFill>
              </a:rPr>
              <a:t>USA</a:t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g1efd1bf967a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2" y="433750"/>
            <a:ext cx="1889469" cy="653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g1efd1bf967a_0_0"/>
          <p:cNvPicPr preferRelativeResize="0"/>
          <p:nvPr/>
        </p:nvPicPr>
        <p:blipFill rotWithShape="1">
          <a:blip r:embed="rId4">
            <a:alphaModFix/>
          </a:blip>
          <a:srcRect b="5634" l="0" r="0" t="12351"/>
          <a:stretch/>
        </p:blipFill>
        <p:spPr>
          <a:xfrm>
            <a:off x="2912925" y="4728831"/>
            <a:ext cx="1221700" cy="3164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g1efd1bf967a_0_0"/>
          <p:cNvPicPr preferRelativeResize="0"/>
          <p:nvPr/>
        </p:nvPicPr>
        <p:blipFill rotWithShape="1">
          <a:blip r:embed="rId5">
            <a:alphaModFix/>
          </a:blip>
          <a:srcRect b="22358" l="9561" r="11287" t="25825"/>
          <a:stretch/>
        </p:blipFill>
        <p:spPr>
          <a:xfrm>
            <a:off x="1675673" y="4676320"/>
            <a:ext cx="1221700" cy="421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g1efd1bf967a_0_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031892" y="4676298"/>
            <a:ext cx="1057473" cy="42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g1efd1bf967a_0_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216014" y="4676303"/>
            <a:ext cx="410121" cy="421497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g1efd1bf967a_0_0"/>
          <p:cNvPicPr preferRelativeResize="0"/>
          <p:nvPr/>
        </p:nvPicPr>
        <p:blipFill rotWithShape="1">
          <a:blip r:embed="rId8">
            <a:alphaModFix/>
          </a:blip>
          <a:srcRect b="0" l="-2051" r="0" t="0"/>
          <a:stretch/>
        </p:blipFill>
        <p:spPr>
          <a:xfrm>
            <a:off x="43200" y="4698063"/>
            <a:ext cx="1172823" cy="377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g1efd1bf967a_0_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4142425" y="4677609"/>
            <a:ext cx="1889475" cy="418867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g1efd1bf967a_0_0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97150" y="4279541"/>
            <a:ext cx="1986076" cy="779709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94" name="Google Shape;94;g1efd1bf967a_0_0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4072150" y="1389962"/>
            <a:ext cx="4839075" cy="2413550"/>
          </a:xfrm>
          <a:prstGeom prst="rect">
            <a:avLst/>
          </a:prstGeom>
          <a:noFill/>
          <a:ln cap="flat" cmpd="sng" w="76200">
            <a:solidFill>
              <a:srgbClr val="0B5394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2012-12-18T02:56:35Z</dcterms:created>
  <dc:creator>Christopher Voigt</dc:creator>
</cp:coreProperties>
</file>