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hwosqXaHa3K9GVNVgP399oW1Di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d1bf9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efd1bf967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2.png"/><Relationship Id="rId13" Type="http://schemas.openxmlformats.org/officeDocument/2006/relationships/image" Target="../media/image8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5" Type="http://schemas.openxmlformats.org/officeDocument/2006/relationships/image" Target="../media/image7.jp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1efd1bf967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225" y="98825"/>
            <a:ext cx="1889469" cy="6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1efd1bf967a_0_0"/>
          <p:cNvPicPr preferRelativeResize="0"/>
          <p:nvPr/>
        </p:nvPicPr>
        <p:blipFill rotWithShape="1">
          <a:blip r:embed="rId4">
            <a:alphaModFix/>
          </a:blip>
          <a:srcRect b="5634" l="0" r="0" t="12351"/>
          <a:stretch/>
        </p:blipFill>
        <p:spPr>
          <a:xfrm>
            <a:off x="2872966" y="4676059"/>
            <a:ext cx="1338175" cy="3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efd1bf967a_0_0"/>
          <p:cNvPicPr preferRelativeResize="0"/>
          <p:nvPr/>
        </p:nvPicPr>
        <p:blipFill rotWithShape="1">
          <a:blip r:embed="rId5">
            <a:alphaModFix/>
          </a:blip>
          <a:srcRect b="22358" l="9561" r="11287" t="25825"/>
          <a:stretch/>
        </p:blipFill>
        <p:spPr>
          <a:xfrm>
            <a:off x="1668225" y="4638625"/>
            <a:ext cx="1221775" cy="42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efd1bf967a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61842" y="4670736"/>
            <a:ext cx="1057473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efd1bf967a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03725" y="4647375"/>
            <a:ext cx="410076" cy="42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efd1bf967a_0_0"/>
          <p:cNvPicPr preferRelativeResize="0"/>
          <p:nvPr/>
        </p:nvPicPr>
        <p:blipFill rotWithShape="1">
          <a:blip r:embed="rId8">
            <a:alphaModFix/>
          </a:blip>
          <a:srcRect b="0" l="-2051" r="0" t="0"/>
          <a:stretch/>
        </p:blipFill>
        <p:spPr>
          <a:xfrm>
            <a:off x="73724" y="4708175"/>
            <a:ext cx="1075574" cy="3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efd1bf967a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64748" y="4687646"/>
            <a:ext cx="1901251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fd1bf967a_0_0" title="Screenshot 2025-03-10 at 10.39.15 PM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0608" y="2973398"/>
            <a:ext cx="2582995" cy="1435658"/>
          </a:xfrm>
          <a:prstGeom prst="rect">
            <a:avLst/>
          </a:prstGeom>
          <a:noFill/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" name="Google Shape;92;g1efd1bf967a_0_0"/>
          <p:cNvSpPr txBox="1"/>
          <p:nvPr/>
        </p:nvSpPr>
        <p:spPr>
          <a:xfrm>
            <a:off x="3016306" y="2848446"/>
            <a:ext cx="1051500" cy="32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Schematic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g1efd1bf967a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71550" y="1533927"/>
            <a:ext cx="3004103" cy="1314525"/>
          </a:xfrm>
          <a:prstGeom prst="rect">
            <a:avLst/>
          </a:prstGeom>
          <a:noFill/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" name="Google Shape;94;g1efd1bf967a_0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74625" y="1055875"/>
            <a:ext cx="1681500" cy="1561975"/>
          </a:xfrm>
          <a:prstGeom prst="rect">
            <a:avLst/>
          </a:prstGeom>
          <a:noFill/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5" name="Google Shape;95;g1efd1bf967a_0_0"/>
          <p:cNvSpPr txBox="1"/>
          <p:nvPr/>
        </p:nvSpPr>
        <p:spPr>
          <a:xfrm>
            <a:off x="8022200" y="1301800"/>
            <a:ext cx="966300" cy="32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1efd1bf967a_0_0"/>
          <p:cNvSpPr txBox="1"/>
          <p:nvPr/>
        </p:nvSpPr>
        <p:spPr>
          <a:xfrm>
            <a:off x="2076725" y="22625"/>
            <a:ext cx="68490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</a:rPr>
              <a:t>A Novel Synthetic Biology Approach for MPRA-Optimized Protein Cloning to Stop the Progression of Tay-Sachs Disease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Abhinav Dubba, Miya Nithin, Nila Prabhu, Abhinav Yamujala, Catherine Sharer, Alyssa Morrow(Ginkgo Bioworks)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Lambert High School, Suwanee, Georgia, United States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97" name="Google Shape;97;g1efd1bf967a_0_0"/>
          <p:cNvSpPr txBox="1"/>
          <p:nvPr/>
        </p:nvSpPr>
        <p:spPr>
          <a:xfrm>
            <a:off x="0" y="778800"/>
            <a:ext cx="43368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6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bjective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our project is to 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the progression of Tay-Sachs Disease through the extraction of cloned beta hexosaminidase-A from </a:t>
            </a:r>
            <a:r>
              <a:rPr i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E.coli 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intend on replacing the lac gene from the plasmid pUC19 with HEXA in order to overproduce the alpha subunit of β-HexA.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Additionally, we plan on determining 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production by using sodium dodecyl-sulfate polyacrylamide gel electrophoresis and a Western blot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Finally, we will use MPRA arrays to optimize the amount of protein produced and evaluate the presence of off-target effects to be able to mitigate them.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of our next steps include testing our solution in mammalian cells and evaluating various  delivery techniques including a nasal spray and spinal injection.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g1efd1bf967a_0_0"/>
          <p:cNvGrpSpPr/>
          <p:nvPr/>
        </p:nvGrpSpPr>
        <p:grpSpPr>
          <a:xfrm>
            <a:off x="4607797" y="2902788"/>
            <a:ext cx="4221853" cy="1654313"/>
            <a:chOff x="4760197" y="2902788"/>
            <a:chExt cx="4221853" cy="1654313"/>
          </a:xfrm>
        </p:grpSpPr>
        <p:sp>
          <p:nvSpPr>
            <p:cNvPr id="99" name="Google Shape;99;g1efd1bf967a_0_0"/>
            <p:cNvSpPr txBox="1"/>
            <p:nvPr/>
          </p:nvSpPr>
          <p:spPr>
            <a:xfrm>
              <a:off x="6033475" y="3618775"/>
              <a:ext cx="2293200" cy="19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g1efd1bf967a_0_0"/>
            <p:cNvSpPr txBox="1"/>
            <p:nvPr/>
          </p:nvSpPr>
          <p:spPr>
            <a:xfrm>
              <a:off x="4940150" y="3173800"/>
              <a:ext cx="4041900" cy="1383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●"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1: Translate </a:t>
              </a:r>
              <a:r>
                <a:rPr i="1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HEXA </a:t>
              </a: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into an RNA-compatible sequence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●"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2: Insert it into pUC19 and clone it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●"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3: Determine protein expression using </a:t>
              </a: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SDS-page gel electrophoresis 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●"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4: Use </a:t>
              </a: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MPRA arrays to assess off-target effects.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●"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5: Mass produce proteins and insert it into a nasal spray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g1efd1bf967a_0_0"/>
            <p:cNvSpPr txBox="1"/>
            <p:nvPr/>
          </p:nvSpPr>
          <p:spPr>
            <a:xfrm>
              <a:off x="4760197" y="2902788"/>
              <a:ext cx="1147800" cy="323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i="1" lang="en-US" sz="15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Experiment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" name="Google Shape;102;g1efd1bf967a_0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415175" y="4611450"/>
            <a:ext cx="565955" cy="47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efd1bf967a_0_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167150" y="4647375"/>
            <a:ext cx="676388" cy="4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