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e3b9c2a30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g2e3b9c2a303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874749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5463749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272750" y="-609571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8.png"/><Relationship Id="rId10" Type="http://schemas.openxmlformats.org/officeDocument/2006/relationships/image" Target="../media/image11.png"/><Relationship Id="rId13" Type="http://schemas.openxmlformats.org/officeDocument/2006/relationships/image" Target="../media/image4.pn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9" Type="http://schemas.openxmlformats.org/officeDocument/2006/relationships/image" Target="../media/image2.png"/><Relationship Id="rId15" Type="http://schemas.openxmlformats.org/officeDocument/2006/relationships/image" Target="../media/image6.png"/><Relationship Id="rId14" Type="http://schemas.openxmlformats.org/officeDocument/2006/relationships/image" Target="../media/image10.png"/><Relationship Id="rId5" Type="http://schemas.openxmlformats.org/officeDocument/2006/relationships/image" Target="../media/image1.jpg"/><Relationship Id="rId6" Type="http://schemas.openxmlformats.org/officeDocument/2006/relationships/image" Target="../media/image3.png"/><Relationship Id="rId7" Type="http://schemas.openxmlformats.org/officeDocument/2006/relationships/image" Target="../media/image9.png"/><Relationship Id="rId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0" y="25225"/>
            <a:ext cx="9144000" cy="8004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600">
                <a:solidFill>
                  <a:schemeClr val="dk1"/>
                </a:solidFill>
              </a:rPr>
              <a:t>“Diagnostic GeneYeast”: A Biosensor for EDS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800">
                <a:solidFill>
                  <a:schemeClr val="dk1"/>
                </a:solidFill>
              </a:rPr>
              <a:t>Katherine Dalphin, Cecilia Geyer, Vasiliki Gioldasis, and Ariana Ortega, 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800">
                <a:solidFill>
                  <a:schemeClr val="dk1"/>
                </a:solidFill>
              </a:rPr>
              <a:t>Team Leader: Mary Johnston, Mentors:  Michael Sheets, Susana Donkor 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800">
                <a:solidFill>
                  <a:schemeClr val="dk1"/>
                </a:solidFill>
              </a:rPr>
              <a:t>Haverhill High School, Haverhill, Massachusetts, USA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8225" y="98825"/>
            <a:ext cx="1889469" cy="65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 rotWithShape="1">
          <a:blip r:embed="rId4">
            <a:alphaModFix/>
          </a:blip>
          <a:srcRect b="5634" l="0" r="0" t="12351"/>
          <a:stretch/>
        </p:blipFill>
        <p:spPr>
          <a:xfrm>
            <a:off x="4067803" y="4646046"/>
            <a:ext cx="1338175" cy="34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 rotWithShape="1">
          <a:blip r:embed="rId5">
            <a:alphaModFix/>
          </a:blip>
          <a:srcRect b="22358" l="9561" r="11287" t="25825"/>
          <a:stretch/>
        </p:blipFill>
        <p:spPr>
          <a:xfrm>
            <a:off x="2668248" y="4571170"/>
            <a:ext cx="1221700" cy="421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36998" y="4683474"/>
            <a:ext cx="775653" cy="30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76714" y="4557103"/>
            <a:ext cx="410121" cy="421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 rotWithShape="1">
          <a:blip r:embed="rId8">
            <a:alphaModFix/>
          </a:blip>
          <a:srcRect b="0" l="-2051" r="0" t="0"/>
          <a:stretch/>
        </p:blipFill>
        <p:spPr>
          <a:xfrm>
            <a:off x="513116" y="4571170"/>
            <a:ext cx="1307868" cy="421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583827" y="4683476"/>
            <a:ext cx="1563494" cy="34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880375" y="870875"/>
            <a:ext cx="2992174" cy="166052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3" name="Google Shape;93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0" y="825625"/>
            <a:ext cx="2880375" cy="374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127792" y="25223"/>
            <a:ext cx="927108" cy="8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/>
          <p:nvPr/>
        </p:nvSpPr>
        <p:spPr>
          <a:xfrm>
            <a:off x="5950050" y="2496850"/>
            <a:ext cx="31938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</a:rPr>
              <a:t>Expected</a:t>
            </a:r>
            <a:r>
              <a:rPr lang="en-US" sz="1300">
                <a:solidFill>
                  <a:schemeClr val="dk1"/>
                </a:solidFill>
              </a:rPr>
              <a:t> Results: Flow </a:t>
            </a:r>
            <a:r>
              <a:rPr lang="en-US" sz="1300">
                <a:solidFill>
                  <a:schemeClr val="dk1"/>
                </a:solidFill>
              </a:rPr>
              <a:t>cytometry</a:t>
            </a:r>
            <a:r>
              <a:rPr lang="en-US" sz="1300">
                <a:solidFill>
                  <a:schemeClr val="dk1"/>
                </a:solidFill>
              </a:rPr>
              <a:t> enables quantification of </a:t>
            </a:r>
            <a:r>
              <a:rPr lang="en-US" sz="1300">
                <a:solidFill>
                  <a:schemeClr val="dk1"/>
                </a:solidFill>
              </a:rPr>
              <a:t>the</a:t>
            </a:r>
            <a:r>
              <a:rPr lang="en-US" sz="1300">
                <a:solidFill>
                  <a:schemeClr val="dk1"/>
                </a:solidFill>
              </a:rPr>
              <a:t> amount of the antibody present. We expect there will be  more ACLP in healthy patients (left) vs EDS patients (right)</a:t>
            </a:r>
            <a:endParaRPr/>
          </a:p>
        </p:txBody>
      </p:sp>
      <p:pic>
        <p:nvPicPr>
          <p:cNvPr id="96" name="Google Shape;96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923500" y="3682150"/>
            <a:ext cx="3220500" cy="96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742575" y="2553100"/>
            <a:ext cx="3099550" cy="20180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8" name="Google Shape;98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950050" y="836325"/>
            <a:ext cx="3193800" cy="166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