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Arial Narrow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1" roundtripDataSignature="AMtx7miTuAWVal2sAIqANie1EjdHIaZE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font" Target="fonts/ArialNarrow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ArialNarrow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rialNarrow-regular.fntdata"/><Relationship Id="rId8" Type="http://schemas.openxmlformats.org/officeDocument/2006/relationships/font" Target="fonts/ArialNarrow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6" name="Google Shape;7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7" name="Google Shape;27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4" name="Google Shape;34;p6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6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1" name="Google Shape;51;p9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2" name="Google Shape;52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9" name="Google Shape;59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11.png"/><Relationship Id="rId13" Type="http://schemas.openxmlformats.org/officeDocument/2006/relationships/image" Target="../media/image6.png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10.png"/><Relationship Id="rId9" Type="http://schemas.openxmlformats.org/officeDocument/2006/relationships/image" Target="../media/image2.png"/><Relationship Id="rId15" Type="http://schemas.openxmlformats.org/officeDocument/2006/relationships/image" Target="../media/image14.png"/><Relationship Id="rId14" Type="http://schemas.openxmlformats.org/officeDocument/2006/relationships/image" Target="../media/image13.jpg"/><Relationship Id="rId16" Type="http://schemas.openxmlformats.org/officeDocument/2006/relationships/image" Target="../media/image12.png"/><Relationship Id="rId5" Type="http://schemas.openxmlformats.org/officeDocument/2006/relationships/image" Target="../media/image1.png"/><Relationship Id="rId6" Type="http://schemas.openxmlformats.org/officeDocument/2006/relationships/image" Target="../media/image9.jp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 txBox="1"/>
          <p:nvPr/>
        </p:nvSpPr>
        <p:spPr>
          <a:xfrm>
            <a:off x="80129" y="907903"/>
            <a:ext cx="5188229" cy="18158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Our objective is to express a natural banana flavor in yogurt using synthetic biology techniques.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We will insert our target genes, </a:t>
            </a:r>
            <a:r>
              <a:rPr b="0" i="1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ATF1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(banana smell) and </a:t>
            </a:r>
            <a:r>
              <a:rPr b="0" i="1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tspurple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(selective marker) into a shuttle vector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Vector will be transformed and amplified in </a:t>
            </a:r>
            <a:r>
              <a:rPr b="0" i="1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E.coli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before transformed in </a:t>
            </a:r>
            <a:r>
              <a:rPr b="0" i="1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Lactobacillus paracasei. </a:t>
            </a:r>
            <a:endParaRPr b="0" i="1" sz="16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Our expected result is smooth yogurt that produces it's our flavors.</a:t>
            </a:r>
            <a:endParaRPr b="0" i="0" sz="16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57177" y="13353"/>
            <a:ext cx="7671101" cy="79505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Enriched Flavoured Yogurt</a:t>
            </a:r>
            <a:endParaRPr/>
          </a:p>
          <a:p>
            <a:pPr indent="0" lvl="0" marL="114300" marR="0" rtl="0" algn="ctr">
              <a:lnSpc>
                <a:spcPct val="106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Mahabubul Hasan Sowrav, Yamileth Manzano-Ortiz, Margarita Mendiola-Santoyo, Warren Oliver, Lisbet Ortiz Arreaga, ​Ana M White Teacher Leader, Mary Lerner Mentor (UCB)​,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Cross Keys HS, Atlanta, GA, USA</a:t>
            </a:r>
            <a:endParaRPr/>
          </a:p>
        </p:txBody>
      </p:sp>
      <p:pic>
        <p:nvPicPr>
          <p:cNvPr id="80" name="Google Shape;80;p1"/>
          <p:cNvPicPr preferRelativeResize="0"/>
          <p:nvPr/>
        </p:nvPicPr>
        <p:blipFill rotWithShape="1">
          <a:blip r:embed="rId4">
            <a:alphaModFix/>
          </a:blip>
          <a:srcRect b="0" l="0" r="0" t="25028"/>
          <a:stretch/>
        </p:blipFill>
        <p:spPr>
          <a:xfrm>
            <a:off x="7139771" y="17859"/>
            <a:ext cx="1889469" cy="4897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1" name="Google Shape;81;p1"/>
          <p:cNvGrpSpPr/>
          <p:nvPr/>
        </p:nvGrpSpPr>
        <p:grpSpPr>
          <a:xfrm>
            <a:off x="1096546" y="4668439"/>
            <a:ext cx="6950919" cy="463175"/>
            <a:chOff x="1096546" y="4668439"/>
            <a:chExt cx="6950919" cy="463175"/>
          </a:xfrm>
        </p:grpSpPr>
        <p:pic>
          <p:nvPicPr>
            <p:cNvPr id="82" name="Google Shape;82;p1"/>
            <p:cNvPicPr preferRelativeResize="0"/>
            <p:nvPr/>
          </p:nvPicPr>
          <p:blipFill rotWithShape="1">
            <a:blip r:embed="rId5">
              <a:alphaModFix/>
            </a:blip>
            <a:srcRect b="5634" l="0" r="0" t="12351"/>
            <a:stretch/>
          </p:blipFill>
          <p:spPr>
            <a:xfrm>
              <a:off x="2118617" y="4747577"/>
              <a:ext cx="1338175" cy="346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1"/>
            <p:cNvPicPr preferRelativeResize="0"/>
            <p:nvPr/>
          </p:nvPicPr>
          <p:blipFill rotWithShape="1">
            <a:blip r:embed="rId6">
              <a:alphaModFix/>
            </a:blip>
            <a:srcRect b="22358" l="9561" r="11287" t="25825"/>
            <a:stretch/>
          </p:blipFill>
          <p:spPr>
            <a:xfrm>
              <a:off x="1096545" y="4747589"/>
              <a:ext cx="966719" cy="346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84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578100" y="4710139"/>
              <a:ext cx="1057473" cy="42147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</p:pic>
        <p:pic>
          <p:nvPicPr>
            <p:cNvPr id="85" name="Google Shape;85;p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1564675" y="4668439"/>
              <a:ext cx="421482" cy="421482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</p:pic>
        <p:pic>
          <p:nvPicPr>
            <p:cNvPr id="86" name="Google Shape;86;p1"/>
            <p:cNvPicPr preferRelativeResize="0"/>
            <p:nvPr/>
          </p:nvPicPr>
          <p:blipFill rotWithShape="1">
            <a:blip r:embed="rId9">
              <a:alphaModFix/>
            </a:blip>
            <a:srcRect b="0" l="-2051" r="0" t="0"/>
            <a:stretch/>
          </p:blipFill>
          <p:spPr>
            <a:xfrm>
              <a:off x="6763338" y="4710139"/>
              <a:ext cx="1284127" cy="42147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</p:pic>
        <p:pic>
          <p:nvPicPr>
            <p:cNvPr id="87" name="Google Shape;87;p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508850" y="4710139"/>
              <a:ext cx="1901251" cy="42147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</p:pic>
      </p:grpSp>
      <p:grpSp>
        <p:nvGrpSpPr>
          <p:cNvPr id="88" name="Google Shape;88;p1"/>
          <p:cNvGrpSpPr/>
          <p:nvPr/>
        </p:nvGrpSpPr>
        <p:grpSpPr>
          <a:xfrm>
            <a:off x="5054628" y="2847813"/>
            <a:ext cx="4016781" cy="1738211"/>
            <a:chOff x="5259975" y="1060839"/>
            <a:chExt cx="4291239" cy="2571362"/>
          </a:xfrm>
        </p:grpSpPr>
        <p:pic>
          <p:nvPicPr>
            <p:cNvPr descr="A diagram of a dna sequence  AI-generated content may be incorrect." id="89" name="Google Shape;89;p1"/>
            <p:cNvPicPr preferRelativeResize="0"/>
            <p:nvPr/>
          </p:nvPicPr>
          <p:blipFill rotWithShape="1">
            <a:blip r:embed="rId11">
              <a:alphaModFix/>
            </a:blip>
            <a:srcRect b="13976" l="1627" r="5579" t="16224"/>
            <a:stretch/>
          </p:blipFill>
          <p:spPr>
            <a:xfrm>
              <a:off x="5259976" y="1060839"/>
              <a:ext cx="4291238" cy="1280160"/>
            </a:xfrm>
            <a:prstGeom prst="rect">
              <a:avLst/>
            </a:prstGeom>
            <a:noFill/>
            <a:ln cap="flat" cmpd="sng" w="9525">
              <a:solidFill>
                <a:srgbClr val="7030A0"/>
              </a:solidFill>
              <a:prstDash val="solid"/>
              <a:round/>
              <a:headEnd len="sm" w="sm" type="none"/>
              <a:tailEnd len="sm" w="sm" type="none"/>
            </a:ln>
          </p:spPr>
        </p:pic>
        <p:pic>
          <p:nvPicPr>
            <p:cNvPr id="90" name="Google Shape;90;p1"/>
            <p:cNvPicPr preferRelativeResize="0"/>
            <p:nvPr/>
          </p:nvPicPr>
          <p:blipFill rotWithShape="1">
            <a:blip r:embed="rId12">
              <a:alphaModFix/>
            </a:blip>
            <a:srcRect b="9827" l="6346" r="3097" t="23506"/>
            <a:stretch/>
          </p:blipFill>
          <p:spPr>
            <a:xfrm>
              <a:off x="5259975" y="2432051"/>
              <a:ext cx="4291239" cy="1200150"/>
            </a:xfrm>
            <a:prstGeom prst="rect">
              <a:avLst/>
            </a:prstGeom>
            <a:noFill/>
            <a:ln cap="flat" cmpd="sng" w="9525">
              <a:solidFill>
                <a:srgbClr val="7030A0"/>
              </a:solidFill>
              <a:prstDash val="solid"/>
              <a:round/>
              <a:headEnd len="sm" w="sm" type="none"/>
              <a:tailEnd len="sm" w="sm" type="none"/>
            </a:ln>
          </p:spPr>
        </p:pic>
      </p:grpSp>
      <p:grpSp>
        <p:nvGrpSpPr>
          <p:cNvPr id="91" name="Google Shape;91;p1"/>
          <p:cNvGrpSpPr/>
          <p:nvPr/>
        </p:nvGrpSpPr>
        <p:grpSpPr>
          <a:xfrm>
            <a:off x="64513" y="2797758"/>
            <a:ext cx="4922874" cy="1815841"/>
            <a:chOff x="-462133" y="3559901"/>
            <a:chExt cx="4124556" cy="1555299"/>
          </a:xfrm>
        </p:grpSpPr>
        <p:pic>
          <p:nvPicPr>
            <p:cNvPr descr="A diagram of a dna extraction  AI-generated content may be incorrect." id="92" name="Google Shape;92;p1"/>
            <p:cNvPicPr preferRelativeResize="0"/>
            <p:nvPr/>
          </p:nvPicPr>
          <p:blipFill rotWithShape="1">
            <a:blip r:embed="rId13">
              <a:alphaModFix/>
            </a:blip>
            <a:srcRect b="3844" l="0" r="3612" t="0"/>
            <a:stretch/>
          </p:blipFill>
          <p:spPr>
            <a:xfrm>
              <a:off x="-462133" y="3559901"/>
              <a:ext cx="4124556" cy="1555299"/>
            </a:xfrm>
            <a:prstGeom prst="rect">
              <a:avLst/>
            </a:prstGeom>
            <a:noFill/>
            <a:ln cap="flat" cmpd="sng" w="9525">
              <a:solidFill>
                <a:srgbClr val="7030A0"/>
              </a:solidFill>
              <a:prstDash val="solid"/>
              <a:round/>
              <a:headEnd len="sm" w="sm" type="none"/>
              <a:tailEnd len="sm" w="sm" type="none"/>
            </a:ln>
          </p:spPr>
        </p:pic>
        <p:sp>
          <p:nvSpPr>
            <p:cNvPr id="93" name="Google Shape;93;p1"/>
            <p:cNvSpPr txBox="1"/>
            <p:nvPr/>
          </p:nvSpPr>
          <p:spPr>
            <a:xfrm>
              <a:off x="2577046" y="3625750"/>
              <a:ext cx="901085" cy="23722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1" lang="en-US" sz="12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Project Design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4" name="Google Shape;94;p1"/>
          <p:cNvGrpSpPr/>
          <p:nvPr/>
        </p:nvGrpSpPr>
        <p:grpSpPr>
          <a:xfrm>
            <a:off x="5311246" y="977808"/>
            <a:ext cx="3974504" cy="1734145"/>
            <a:chOff x="5311246" y="903377"/>
            <a:chExt cx="3974504" cy="1734145"/>
          </a:xfrm>
        </p:grpSpPr>
        <p:sp>
          <p:nvSpPr>
            <p:cNvPr id="95" name="Google Shape;95;p1"/>
            <p:cNvSpPr/>
            <p:nvPr/>
          </p:nvSpPr>
          <p:spPr>
            <a:xfrm>
              <a:off x="5311246" y="903377"/>
              <a:ext cx="3798639" cy="173414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rgbClr val="21364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6" name="Google Shape;96;p1"/>
            <p:cNvGrpSpPr/>
            <p:nvPr/>
          </p:nvGrpSpPr>
          <p:grpSpPr>
            <a:xfrm>
              <a:off x="5390710" y="914629"/>
              <a:ext cx="3895040" cy="1681742"/>
              <a:chOff x="1788680" y="1258898"/>
              <a:chExt cx="8744286" cy="3956125"/>
            </a:xfrm>
          </p:grpSpPr>
          <p:grpSp>
            <p:nvGrpSpPr>
              <p:cNvPr id="97" name="Google Shape;97;p1"/>
              <p:cNvGrpSpPr/>
              <p:nvPr/>
            </p:nvGrpSpPr>
            <p:grpSpPr>
              <a:xfrm>
                <a:off x="4579801" y="3727415"/>
                <a:ext cx="1996485" cy="1487608"/>
                <a:chOff x="4345930" y="3777295"/>
                <a:chExt cx="1996485" cy="1487608"/>
              </a:xfrm>
            </p:grpSpPr>
            <p:sp>
              <p:nvSpPr>
                <p:cNvPr id="98" name="Google Shape;98;p1"/>
                <p:cNvSpPr/>
                <p:nvPr/>
              </p:nvSpPr>
              <p:spPr>
                <a:xfrm>
                  <a:off x="4345930" y="3777295"/>
                  <a:ext cx="1756499" cy="1304208"/>
                </a:xfrm>
                <a:prstGeom prst="pie">
                  <a:avLst>
                    <a:gd fmla="val 0" name="adj1"/>
                    <a:gd fmla="val 16200000" name="adj2"/>
                  </a:avLst>
                </a:prstGeom>
                <a:solidFill>
                  <a:srgbClr val="00B0F0"/>
                </a:solidFill>
                <a:ln cap="flat" cmpd="sng" w="25400">
                  <a:solidFill>
                    <a:srgbClr val="00B0F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000" u="none" cap="none" strike="noStrik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9" name="Google Shape;99;p1"/>
                <p:cNvSpPr txBox="1"/>
                <p:nvPr/>
              </p:nvSpPr>
              <p:spPr>
                <a:xfrm>
                  <a:off x="4513902" y="4323686"/>
                  <a:ext cx="1828513" cy="94121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en-US" sz="10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AATase</a:t>
                  </a:r>
                  <a:endParaRPr b="1" i="0" sz="10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100" name="Google Shape;100;p1"/>
              <p:cNvSpPr txBox="1"/>
              <p:nvPr/>
            </p:nvSpPr>
            <p:spPr>
              <a:xfrm>
                <a:off x="7606357" y="3568771"/>
                <a:ext cx="2926609" cy="9412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10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Isoamyl acetate</a:t>
                </a:r>
                <a:endParaRPr/>
              </a:p>
            </p:txBody>
          </p:sp>
          <p:sp>
            <p:nvSpPr>
              <p:cNvPr id="101" name="Google Shape;101;p1"/>
              <p:cNvSpPr txBox="1"/>
              <p:nvPr/>
            </p:nvSpPr>
            <p:spPr>
              <a:xfrm>
                <a:off x="1788680" y="3453852"/>
                <a:ext cx="2304408" cy="9412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10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Isoamyl alcohol</a:t>
                </a:r>
                <a:endParaRPr/>
              </a:p>
            </p:txBody>
          </p:sp>
          <p:sp>
            <p:nvSpPr>
              <p:cNvPr id="102" name="Google Shape;102;p1"/>
              <p:cNvSpPr/>
              <p:nvPr/>
            </p:nvSpPr>
            <p:spPr>
              <a:xfrm>
                <a:off x="6543163" y="4280601"/>
                <a:ext cx="640080" cy="274320"/>
              </a:xfrm>
              <a:prstGeom prst="rightArrow">
                <a:avLst>
                  <a:gd fmla="val 50000" name="adj1"/>
                  <a:gd fmla="val 50000" name="adj2"/>
                </a:avLst>
              </a:prstGeom>
              <a:solidFill>
                <a:srgbClr val="92CCDC"/>
              </a:solidFill>
              <a:ln cap="flat" cmpd="sng" w="25400">
                <a:solidFill>
                  <a:srgbClr val="21364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103;p1"/>
              <p:cNvSpPr/>
              <p:nvPr/>
            </p:nvSpPr>
            <p:spPr>
              <a:xfrm>
                <a:off x="5255483" y="2928691"/>
                <a:ext cx="274320" cy="640080"/>
              </a:xfrm>
              <a:prstGeom prst="downArrow">
                <a:avLst>
                  <a:gd fmla="val 50000" name="adj1"/>
                  <a:gd fmla="val 50000" name="adj2"/>
                </a:avLst>
              </a:prstGeom>
              <a:solidFill>
                <a:srgbClr val="92CCDC"/>
              </a:solidFill>
              <a:ln cap="flat" cmpd="sng" w="25400">
                <a:solidFill>
                  <a:srgbClr val="21364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104;p1"/>
              <p:cNvSpPr txBox="1"/>
              <p:nvPr/>
            </p:nvSpPr>
            <p:spPr>
              <a:xfrm>
                <a:off x="4339502" y="1258898"/>
                <a:ext cx="1831965" cy="9412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-US" sz="10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ATF1 Gene</a:t>
                </a:r>
                <a:endParaRPr/>
              </a:p>
            </p:txBody>
          </p:sp>
          <p:pic>
            <p:nvPicPr>
              <p:cNvPr descr="CAS Number 123-92-2 | Isoamyl Acetate" id="105" name="Google Shape;105;p1"/>
              <p:cNvPicPr preferRelativeResize="0"/>
              <p:nvPr/>
            </p:nvPicPr>
            <p:blipFill rotWithShape="1">
              <a:blip r:embed="rId14">
                <a:alphaModFix/>
              </a:blip>
              <a:srcRect b="33848" l="-656" r="-2057" t="32962"/>
              <a:stretch/>
            </p:blipFill>
            <p:spPr>
              <a:xfrm>
                <a:off x="7307235" y="3977765"/>
                <a:ext cx="2729614" cy="88200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6" name="Google Shape;106;p1"/>
              <p:cNvSpPr txBox="1"/>
              <p:nvPr/>
            </p:nvSpPr>
            <p:spPr>
              <a:xfrm>
                <a:off x="3756208" y="3838165"/>
                <a:ext cx="695324" cy="5792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-US" sz="1000" u="none" cap="none" strike="noStrike">
                    <a:solidFill>
                      <a:srgbClr val="92CCDC"/>
                    </a:solidFill>
                    <a:latin typeface="Arial"/>
                    <a:ea typeface="Arial"/>
                    <a:cs typeface="Arial"/>
                    <a:sym typeface="Arial"/>
                  </a:rPr>
                  <a:t>+</a:t>
                </a:r>
                <a:endParaRPr/>
              </a:p>
            </p:txBody>
          </p:sp>
          <p:pic>
            <p:nvPicPr>
              <p:cNvPr descr="ISOAMYL ALCOHOL NATURAL" id="107" name="Google Shape;107;p1"/>
              <p:cNvPicPr preferRelativeResize="0"/>
              <p:nvPr/>
            </p:nvPicPr>
            <p:blipFill rotWithShape="1">
              <a:blip r:embed="rId15">
                <a:alphaModFix/>
              </a:blip>
              <a:srcRect b="23893" l="0" r="369" t="28746"/>
              <a:stretch/>
            </p:blipFill>
            <p:spPr>
              <a:xfrm>
                <a:off x="1804964" y="3915753"/>
                <a:ext cx="1951245" cy="927531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108" name="Google Shape;108;p1"/>
              <p:cNvGrpSpPr/>
              <p:nvPr/>
            </p:nvGrpSpPr>
            <p:grpSpPr>
              <a:xfrm>
                <a:off x="2302523" y="1429018"/>
                <a:ext cx="6387441" cy="1613343"/>
                <a:chOff x="-407835" y="250089"/>
                <a:chExt cx="6387441" cy="1613343"/>
              </a:xfrm>
            </p:grpSpPr>
            <p:cxnSp>
              <p:nvCxnSpPr>
                <p:cNvPr id="109" name="Google Shape;109;p1"/>
                <p:cNvCxnSpPr/>
                <p:nvPr/>
              </p:nvCxnSpPr>
              <p:spPr>
                <a:xfrm>
                  <a:off x="466721" y="1240344"/>
                  <a:ext cx="5303520" cy="11455"/>
                </a:xfrm>
                <a:prstGeom prst="straightConnector1">
                  <a:avLst/>
                </a:prstGeom>
                <a:noFill/>
                <a:ln cap="flat" cmpd="sng" w="762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sp>
              <p:nvSpPr>
                <p:cNvPr id="110" name="Google Shape;110;p1"/>
                <p:cNvSpPr txBox="1"/>
                <p:nvPr/>
              </p:nvSpPr>
              <p:spPr>
                <a:xfrm>
                  <a:off x="-407835" y="1284222"/>
                  <a:ext cx="2665895" cy="5792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en-US" sz="10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Promoter</a:t>
                  </a:r>
                  <a:endParaRPr/>
                </a:p>
              </p:txBody>
            </p:sp>
            <p:grpSp>
              <p:nvGrpSpPr>
                <p:cNvPr id="111" name="Google Shape;111;p1"/>
                <p:cNvGrpSpPr/>
                <p:nvPr/>
              </p:nvGrpSpPr>
              <p:grpSpPr>
                <a:xfrm>
                  <a:off x="1194313" y="250089"/>
                  <a:ext cx="4785293" cy="1255487"/>
                  <a:chOff x="1194313" y="250089"/>
                  <a:chExt cx="4785293" cy="1255487"/>
                </a:xfrm>
              </p:grpSpPr>
              <p:sp>
                <p:nvSpPr>
                  <p:cNvPr id="112" name="Google Shape;112;p1"/>
                  <p:cNvSpPr/>
                  <p:nvPr/>
                </p:nvSpPr>
                <p:spPr>
                  <a:xfrm rot="-5400000">
                    <a:off x="1966008" y="728356"/>
                    <a:ext cx="356577" cy="654142"/>
                  </a:xfrm>
                  <a:prstGeom prst="flowChartDelay">
                    <a:avLst/>
                  </a:prstGeom>
                  <a:solidFill>
                    <a:srgbClr val="5F497A"/>
                  </a:solidFill>
                  <a:ln cap="flat" cmpd="sng" w="25400">
                    <a:solidFill>
                      <a:srgbClr val="C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000" u="none" cap="none" strike="noStrike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3" name="Google Shape;113;p1"/>
                  <p:cNvSpPr/>
                  <p:nvPr/>
                </p:nvSpPr>
                <p:spPr>
                  <a:xfrm rot="-5400000">
                    <a:off x="3950703" y="-255594"/>
                    <a:ext cx="404283" cy="2929660"/>
                  </a:xfrm>
                  <a:prstGeom prst="flowChartOffpageConnector">
                    <a:avLst/>
                  </a:prstGeom>
                  <a:solidFill>
                    <a:srgbClr val="FFFF00"/>
                  </a:solidFill>
                  <a:ln cap="flat" cmpd="sng" w="25400">
                    <a:solidFill>
                      <a:srgbClr val="1F485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000" u="none" cap="none" strike="noStrike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4" name="Google Shape;114;p1"/>
                  <p:cNvSpPr/>
                  <p:nvPr/>
                </p:nvSpPr>
                <p:spPr>
                  <a:xfrm>
                    <a:off x="1194313" y="250089"/>
                    <a:ext cx="843101" cy="996707"/>
                  </a:xfrm>
                  <a:prstGeom prst="bentArrow">
                    <a:avLst>
                      <a:gd fmla="val 25000" name="adj1"/>
                      <a:gd fmla="val 25000" name="adj2"/>
                      <a:gd fmla="val 25000" name="adj3"/>
                      <a:gd fmla="val 43750" name="adj4"/>
                    </a:avLst>
                  </a:prstGeom>
                  <a:solidFill>
                    <a:srgbClr val="00B050"/>
                  </a:solidFill>
                  <a:ln cap="flat" cmpd="sng" w="25400">
                    <a:solidFill>
                      <a:srgbClr val="21364F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000" u="none" cap="none" strike="noStrik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5" name="Google Shape;115;p1"/>
                  <p:cNvSpPr txBox="1"/>
                  <p:nvPr/>
                </p:nvSpPr>
                <p:spPr>
                  <a:xfrm>
                    <a:off x="1498426" y="803700"/>
                    <a:ext cx="1450048" cy="5792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en-US" sz="1000" u="none" cap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RBS</a:t>
                    </a:r>
                    <a:endParaRPr/>
                  </a:p>
                </p:txBody>
              </p:sp>
              <p:sp>
                <p:nvSpPr>
                  <p:cNvPr id="116" name="Google Shape;116;p1"/>
                  <p:cNvSpPr txBox="1"/>
                  <p:nvPr/>
                </p:nvSpPr>
                <p:spPr>
                  <a:xfrm>
                    <a:off x="2549024" y="926366"/>
                    <a:ext cx="3430582" cy="5792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en-US" sz="10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ATF1 Gene</a:t>
                    </a:r>
                    <a:endParaRPr/>
                  </a:p>
                </p:txBody>
              </p:sp>
            </p:grpSp>
          </p:grpSp>
        </p:grpSp>
      </p:grpSp>
      <p:sp>
        <p:nvSpPr>
          <p:cNvPr id="117" name="Google Shape;117;p1"/>
          <p:cNvSpPr txBox="1"/>
          <p:nvPr/>
        </p:nvSpPr>
        <p:spPr>
          <a:xfrm>
            <a:off x="134700" y="65114"/>
            <a:ext cx="1228902" cy="769441"/>
          </a:xfrm>
          <a:prstGeom prst="rect">
            <a:avLst/>
          </a:prstGeom>
          <a:solidFill>
            <a:srgbClr val="83036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Lightning Talk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7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9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qr code with a dinosaur  AI-generated content may be incorrect." id="118" name="Google Shape;118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454270" y="256442"/>
            <a:ext cx="550986" cy="5202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