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7" roundtripDataSignature="AMtx7mjELEedP8bs30oLqhAVmyh47xy3h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customschemas.google.com/relationships/presentationmetadata" Target="meta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efd1bf967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2" name="Google Shape;82;g1efd1bf967a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/>
          <p:nvPr>
            <p:ph type="ctrTitle"/>
          </p:nvPr>
        </p:nvSpPr>
        <p:spPr>
          <a:xfrm>
            <a:off x="685800" y="1597819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3"/>
          <p:cNvSpPr txBox="1"/>
          <p:nvPr>
            <p:ph idx="1" type="subTitle"/>
          </p:nvPr>
        </p:nvSpPr>
        <p:spPr>
          <a:xfrm>
            <a:off x="1371600" y="2914650"/>
            <a:ext cx="6400800" cy="13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4" name="Google Shape;14;p3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3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2"/>
          <p:cNvSpPr txBox="1"/>
          <p:nvPr>
            <p:ph idx="1" type="body"/>
          </p:nvPr>
        </p:nvSpPr>
        <p:spPr>
          <a:xfrm rot="5400000">
            <a:off x="2874749" y="-1217400"/>
            <a:ext cx="3394500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2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2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2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/>
          <p:nvPr>
            <p:ph type="title"/>
          </p:nvPr>
        </p:nvSpPr>
        <p:spPr>
          <a:xfrm rot="5400000">
            <a:off x="5463749" y="1371628"/>
            <a:ext cx="4388700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3"/>
          <p:cNvSpPr txBox="1"/>
          <p:nvPr>
            <p:ph idx="1" type="body"/>
          </p:nvPr>
        </p:nvSpPr>
        <p:spPr>
          <a:xfrm rot="5400000">
            <a:off x="1272750" y="-609571"/>
            <a:ext cx="4388700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3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3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3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722313" y="3305175"/>
            <a:ext cx="7772400" cy="10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722313" y="2180035"/>
            <a:ext cx="77724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5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" type="body"/>
          </p:nvPr>
        </p:nvSpPr>
        <p:spPr>
          <a:xfrm>
            <a:off x="457200" y="1200150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2" name="Google Shape;32;p6"/>
          <p:cNvSpPr txBox="1"/>
          <p:nvPr>
            <p:ph idx="2" type="body"/>
          </p:nvPr>
        </p:nvSpPr>
        <p:spPr>
          <a:xfrm>
            <a:off x="4648200" y="1200150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3" name="Google Shape;33;p6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6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1" type="body"/>
          </p:nvPr>
        </p:nvSpPr>
        <p:spPr>
          <a:xfrm>
            <a:off x="457200" y="1151335"/>
            <a:ext cx="4040100" cy="479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7"/>
          <p:cNvSpPr txBox="1"/>
          <p:nvPr>
            <p:ph idx="2" type="body"/>
          </p:nvPr>
        </p:nvSpPr>
        <p:spPr>
          <a:xfrm>
            <a:off x="457200" y="1631156"/>
            <a:ext cx="4040100" cy="29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0" name="Google Shape;40;p7"/>
          <p:cNvSpPr txBox="1"/>
          <p:nvPr>
            <p:ph idx="3" type="body"/>
          </p:nvPr>
        </p:nvSpPr>
        <p:spPr>
          <a:xfrm>
            <a:off x="4645025" y="1151335"/>
            <a:ext cx="4041900" cy="479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7"/>
          <p:cNvSpPr txBox="1"/>
          <p:nvPr>
            <p:ph idx="4" type="body"/>
          </p:nvPr>
        </p:nvSpPr>
        <p:spPr>
          <a:xfrm>
            <a:off x="4645025" y="1631156"/>
            <a:ext cx="4041900" cy="29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2" name="Google Shape;42;p7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7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7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9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9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/>
          <p:nvPr>
            <p:ph type="title"/>
          </p:nvPr>
        </p:nvSpPr>
        <p:spPr>
          <a:xfrm>
            <a:off x="457200" y="204788"/>
            <a:ext cx="3008400" cy="871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0"/>
          <p:cNvSpPr txBox="1"/>
          <p:nvPr>
            <p:ph idx="1" type="body"/>
          </p:nvPr>
        </p:nvSpPr>
        <p:spPr>
          <a:xfrm>
            <a:off x="3575050" y="204788"/>
            <a:ext cx="5111700" cy="438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0"/>
          <p:cNvSpPr txBox="1"/>
          <p:nvPr>
            <p:ph idx="2" type="body"/>
          </p:nvPr>
        </p:nvSpPr>
        <p:spPr>
          <a:xfrm>
            <a:off x="457200" y="1076325"/>
            <a:ext cx="3008400" cy="351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10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0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0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/>
          <p:nvPr>
            <p:ph type="title"/>
          </p:nvPr>
        </p:nvSpPr>
        <p:spPr>
          <a:xfrm>
            <a:off x="1792288" y="3600450"/>
            <a:ext cx="5486400" cy="425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1"/>
          <p:cNvSpPr/>
          <p:nvPr>
            <p:ph idx="2" type="pic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/>
          <p:nvPr>
            <p:ph idx="1" type="body"/>
          </p:nvPr>
        </p:nvSpPr>
        <p:spPr>
          <a:xfrm>
            <a:off x="1792288" y="4025504"/>
            <a:ext cx="5486400" cy="6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1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1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1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2"/>
          <p:cNvSpPr txBox="1"/>
          <p:nvPr>
            <p:ph idx="1" type="body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2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2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1" Type="http://schemas.openxmlformats.org/officeDocument/2006/relationships/image" Target="../media/image4.png"/><Relationship Id="rId10" Type="http://schemas.openxmlformats.org/officeDocument/2006/relationships/image" Target="../media/image9.png"/><Relationship Id="rId13" Type="http://schemas.openxmlformats.org/officeDocument/2006/relationships/image" Target="../media/image1.png"/><Relationship Id="rId12" Type="http://schemas.openxmlformats.org/officeDocument/2006/relationships/hyperlink" Target="http://drive.google.com/file/d/1h2U3NirgsqZTPWtpAnMCmNVjz6iQumRA/view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5.png"/><Relationship Id="rId15" Type="http://schemas.openxmlformats.org/officeDocument/2006/relationships/image" Target="../media/image3.png"/><Relationship Id="rId1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jpg"/><Relationship Id="rId7" Type="http://schemas.openxmlformats.org/officeDocument/2006/relationships/image" Target="../media/image2.png"/><Relationship Id="rId8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1efd1bf967a_0_0"/>
          <p:cNvSpPr txBox="1"/>
          <p:nvPr/>
        </p:nvSpPr>
        <p:spPr>
          <a:xfrm>
            <a:off x="-173550" y="1026750"/>
            <a:ext cx="4572000" cy="154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b="1" lang="en-US"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extLst>
                  <a:ext uri="http://customooxmlschemas.google.com/">
                    <go:slidesCustomData xmlns:go="http://customooxmlschemas.google.com/" textRoundtripDataId="0"/>
                  </a:ext>
                </a:extLst>
              </a:rPr>
              <a:t>Genetic Modification:</a:t>
            </a:r>
            <a:r>
              <a:rPr lang="en-US"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extLst>
                  <a:ext uri="http://customooxmlschemas.google.com/">
                    <go:slidesCustomData xmlns:go="http://customooxmlschemas.google.com/" textRoundtripDataId="1"/>
                  </a:ext>
                </a:extLst>
              </a:rPr>
              <a:t> designing </a:t>
            </a:r>
            <a:r>
              <a:rPr i="1" lang="en-US"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extLst>
                  <a:ext uri="http://customooxmlschemas.google.com/">
                    <go:slidesCustomData xmlns:go="http://customooxmlschemas.google.com/" textRoundtripDataId="2"/>
                  </a:ext>
                </a:extLst>
              </a:rPr>
              <a:t>E. coli</a:t>
            </a:r>
            <a:r>
              <a:rPr lang="en-US"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extLst>
                  <a:ext uri="http://customooxmlschemas.google.com/">
                    <go:slidesCustomData xmlns:go="http://customooxmlschemas.google.com/" textRoundtripDataId="3"/>
                  </a:ext>
                </a:extLst>
              </a:rPr>
              <a:t> with genes of pdc (pyruvate decarboxylase) and adhB (alcohol dehydrogenase) enzymes from </a:t>
            </a:r>
            <a:r>
              <a:rPr i="1" lang="en-US"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extLst>
                  <a:ext uri="http://customooxmlschemas.google.com/">
                    <go:slidesCustomData xmlns:go="http://customooxmlschemas.google.com/" textRoundtripDataId="4"/>
                  </a:ext>
                </a:extLst>
              </a:rPr>
              <a:t>Zymomonas mobilis</a:t>
            </a:r>
            <a:r>
              <a:rPr lang="en-US"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extLst>
                  <a:ext uri="http://customooxmlschemas.google.com/">
                    <go:slidesCustomData xmlns:go="http://customooxmlschemas.google.com/" textRoundtripDataId="5"/>
                  </a:ext>
                </a:extLst>
              </a:rPr>
              <a:t> to enhance ethanol yield.</a:t>
            </a:r>
            <a:r>
              <a:rPr lang="en-US"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Char char="●"/>
            </a:pPr>
            <a:r>
              <a:rPr b="1" lang="en-US"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Sustainable Fuel Production</a:t>
            </a:r>
            <a:r>
              <a:rPr lang="en-US"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ferment fruit waste using genetically modified </a:t>
            </a:r>
            <a:r>
              <a:rPr i="1" lang="en-US"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E. coli</a:t>
            </a:r>
            <a:r>
              <a:rPr lang="en-US"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to produce ethanol efficiently.</a:t>
            </a:r>
            <a:endParaRPr sz="1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b="1" lang="en-US"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Greenhouse Gas </a:t>
            </a:r>
            <a:r>
              <a:rPr b="1" lang="en-US"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extLst>
                  <a:ext uri="http://customooxmlschemas.google.com/">
                    <go:slidesCustomData xmlns:go="http://customooxmlschemas.google.com/" textRoundtripDataId="6"/>
                  </a:ext>
                </a:extLst>
              </a:rPr>
              <a:t>Reduction</a:t>
            </a:r>
            <a:r>
              <a:rPr lang="en-US"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d</a:t>
            </a:r>
            <a:r>
              <a:rPr lang="en-US"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ecrease the methane emissions released through fruit waste decomposition by repurposing the fruit waste for biofuel production.</a:t>
            </a:r>
            <a:endParaRPr sz="1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5" name="Google Shape;85;g1efd1bf967a_0_0"/>
          <p:cNvSpPr txBox="1"/>
          <p:nvPr/>
        </p:nvSpPr>
        <p:spPr>
          <a:xfrm>
            <a:off x="1893213" y="-2800"/>
            <a:ext cx="68274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Renewable Energy: Repurposing Fruit Waste to Biofuel using Engineered </a:t>
            </a:r>
            <a:r>
              <a:rPr b="1" i="1" lang="en-US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Escherichia coli</a:t>
            </a:r>
            <a:endParaRPr b="1" i="1" sz="1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12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Ajai Bubra, Brenna Pethel, Emma van Ginkel, Dr. Beth Pethel, Gitanshu Bhatia (</a:t>
            </a:r>
            <a:r>
              <a:rPr lang="en-US" sz="12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LanzaTech</a:t>
            </a: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12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Western Reserve Academy, Hudson, Ohio, USA </a:t>
            </a:r>
            <a:endParaRPr b="1"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86" name="Google Shape;86;g1efd1bf967a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8475" y="80500"/>
            <a:ext cx="1889469" cy="653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g1efd1bf967a_0_0"/>
          <p:cNvPicPr preferRelativeResize="0"/>
          <p:nvPr/>
        </p:nvPicPr>
        <p:blipFill rotWithShape="1">
          <a:blip r:embed="rId4">
            <a:alphaModFix/>
          </a:blip>
          <a:srcRect b="5634" l="0" r="0" t="12351"/>
          <a:stretch/>
        </p:blipFill>
        <p:spPr>
          <a:xfrm>
            <a:off x="3060275" y="4594563"/>
            <a:ext cx="1338175" cy="34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g1efd1bf967a_0_0"/>
          <p:cNvPicPr preferRelativeResize="0"/>
          <p:nvPr/>
        </p:nvPicPr>
        <p:blipFill rotWithShape="1">
          <a:blip r:embed="rId5">
            <a:alphaModFix/>
          </a:blip>
          <a:srcRect b="20019" l="77129" r="4300" t="22019"/>
          <a:stretch/>
        </p:blipFill>
        <p:spPr>
          <a:xfrm>
            <a:off x="134700" y="4594575"/>
            <a:ext cx="1338199" cy="346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g1efd1bf967a_0_0"/>
          <p:cNvPicPr preferRelativeResize="0"/>
          <p:nvPr/>
        </p:nvPicPr>
        <p:blipFill rotWithShape="1">
          <a:blip r:embed="rId6">
            <a:alphaModFix/>
          </a:blip>
          <a:srcRect b="22358" l="9561" r="11287" t="25825"/>
          <a:stretch/>
        </p:blipFill>
        <p:spPr>
          <a:xfrm>
            <a:off x="2077958" y="4594575"/>
            <a:ext cx="966719" cy="346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g1efd1bf967a_0_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559513" y="4557125"/>
            <a:ext cx="1057473" cy="42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g1efd1bf967a_0_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564675" y="4557125"/>
            <a:ext cx="421482" cy="421482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g1efd1bf967a_0_0"/>
          <p:cNvPicPr preferRelativeResize="0"/>
          <p:nvPr/>
        </p:nvPicPr>
        <p:blipFill rotWithShape="1">
          <a:blip r:embed="rId9">
            <a:alphaModFix/>
          </a:blip>
          <a:srcRect b="0" l="-2051" r="0" t="0"/>
          <a:stretch/>
        </p:blipFill>
        <p:spPr>
          <a:xfrm>
            <a:off x="7744750" y="4557125"/>
            <a:ext cx="1284127" cy="42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g1efd1bf967a_0_0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4490262" y="4557125"/>
            <a:ext cx="1901251" cy="421475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g1efd1bf967a_0_0"/>
          <p:cNvSpPr txBox="1"/>
          <p:nvPr/>
        </p:nvSpPr>
        <p:spPr>
          <a:xfrm>
            <a:off x="304375" y="628200"/>
            <a:ext cx="1872300" cy="2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Objective and Design</a:t>
            </a:r>
            <a:endParaRPr b="1" sz="1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95" name="Google Shape;95;g1efd1bf967a_0_0"/>
          <p:cNvPicPr preferRelativeResize="0"/>
          <p:nvPr/>
        </p:nvPicPr>
        <p:blipFill rotWithShape="1">
          <a:blip r:embed="rId11">
            <a:alphaModFix/>
          </a:blip>
          <a:srcRect b="19322" l="0" r="0" t="0"/>
          <a:stretch/>
        </p:blipFill>
        <p:spPr>
          <a:xfrm>
            <a:off x="4572000" y="943900"/>
            <a:ext cx="4298526" cy="962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g1efd1bf967a_0_0" title="BBC_LT_Audio_Eco Energy Engineers_Western Reserve Academy_2025.mp3">
            <a:hlinkClick r:id="rId12"/>
          </p:cNvPr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8491850" y="276500"/>
            <a:ext cx="457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g1efd1bf967a_0_0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188475" y="2542689"/>
            <a:ext cx="3421650" cy="1953536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g1efd1bf967a_0_0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3060275" y="1441350"/>
            <a:ext cx="6781376" cy="332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2012-12-18T02:56:35Z</dcterms:created>
  <dc:creator>Christopher Voigt</dc:creator>
</cp:coreProperties>
</file>