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myPgqO/v/9owQTkJxHQsuounE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11" Type="http://schemas.openxmlformats.org/officeDocument/2006/relationships/image" Target="../media/image9.png"/><Relationship Id="rId10" Type="http://schemas.openxmlformats.org/officeDocument/2006/relationships/image" Target="../media/image8.png"/><Relationship Id="rId12" Type="http://schemas.openxmlformats.org/officeDocument/2006/relationships/image" Target="../media/image6.png"/><Relationship Id="rId9" Type="http://schemas.openxmlformats.org/officeDocument/2006/relationships/image" Target="../media/image7.png"/><Relationship Id="rId5" Type="http://schemas.openxmlformats.org/officeDocument/2006/relationships/image" Target="../media/image4.jpg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fd1bf967a_0_0"/>
          <p:cNvSpPr txBox="1"/>
          <p:nvPr/>
        </p:nvSpPr>
        <p:spPr>
          <a:xfrm>
            <a:off x="1574011" y="82671"/>
            <a:ext cx="7482638" cy="11387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Liquid Biopsy 2.0: </a:t>
            </a:r>
            <a:r>
              <a:rPr b="1" i="1" lang="en-US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E.coli </a:t>
            </a:r>
            <a:r>
              <a:rPr b="1" i="0" lang="en-US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Bacteria Fluorescence-Based Detection of Canine Hemangiosarcoma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Abigail Sanchez-Chavez, Chloe Martin, Zion Jatta, Temitayo Fakunle, Kayony Pierre, Bria Washington, Abigail Ejoga, Andres Gonzalez, Victoria Vazquez, Dr. Tiffany Jones, Dr. Grace Vezeau (CATALOG)</a:t>
            </a:r>
            <a:endParaRPr b="0" i="0" sz="1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South Cobb High School, Austell, GA, US</a:t>
            </a:r>
            <a:endParaRPr b="0" i="0" sz="1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5" name="Google Shape;85;g1efd1bf967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688" y="15695"/>
            <a:ext cx="1889469" cy="65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g1efd1bf967a_0_0"/>
          <p:cNvPicPr preferRelativeResize="0"/>
          <p:nvPr/>
        </p:nvPicPr>
        <p:blipFill rotWithShape="1">
          <a:blip r:embed="rId4">
            <a:alphaModFix/>
          </a:blip>
          <a:srcRect b="5634" l="0" r="0" t="12351"/>
          <a:stretch/>
        </p:blipFill>
        <p:spPr>
          <a:xfrm>
            <a:off x="2337197" y="4677147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1efd1bf967a_0_0"/>
          <p:cNvPicPr preferRelativeResize="0"/>
          <p:nvPr/>
        </p:nvPicPr>
        <p:blipFill rotWithShape="1">
          <a:blip r:embed="rId5">
            <a:alphaModFix/>
          </a:blip>
          <a:srcRect b="22358" l="9561" r="11287" t="25825"/>
          <a:stretch/>
        </p:blipFill>
        <p:spPr>
          <a:xfrm>
            <a:off x="1362947" y="4662801"/>
            <a:ext cx="966719" cy="346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1efd1bf967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810675" y="4623864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49664" y="4623864"/>
            <a:ext cx="421482" cy="421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8">
            <a:alphaModFix/>
          </a:blip>
          <a:srcRect b="0" l="-2051" r="0" t="0"/>
          <a:stretch/>
        </p:blipFill>
        <p:spPr>
          <a:xfrm>
            <a:off x="7010209" y="4623871"/>
            <a:ext cx="1284127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767363" y="4675504"/>
            <a:ext cx="1901251" cy="42147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g1efd1bf967a_0_0"/>
          <p:cNvSpPr txBox="1"/>
          <p:nvPr/>
        </p:nvSpPr>
        <p:spPr>
          <a:xfrm>
            <a:off x="436625" y="1300206"/>
            <a:ext cx="5009136" cy="14465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Background &amp; Objective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78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Liquid biopsies often struggle in detecting certain cancer types and are prone to false-negatives, especially in early-stage canine cancers.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78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Genetically engineer </a:t>
            </a:r>
            <a:r>
              <a:rPr b="0" i="1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</a:t>
            </a:r>
            <a:r>
              <a:rPr b="0" i="0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coli</a:t>
            </a:r>
            <a:r>
              <a:rPr b="0" i="0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bacteria to fluoresce in the presence of MiR-214, a biomarker associated with hemangiosarcoma (HSA) - an aggressive and rapidly progressing cancer common in canines. </a:t>
            </a:r>
            <a:endParaRPr b="0" i="0" sz="11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g1efd1bf967a_0_0"/>
          <p:cNvSpPr txBox="1"/>
          <p:nvPr/>
        </p:nvSpPr>
        <p:spPr>
          <a:xfrm>
            <a:off x="436624" y="2877409"/>
            <a:ext cx="5009137" cy="161582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 &amp; Expected Results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5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Presented as a “Diagnostic Kit”</a:t>
            </a:r>
            <a:endParaRPr/>
          </a:p>
          <a:p>
            <a:pPr indent="-215900" lvl="5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5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Engineered </a:t>
            </a:r>
            <a:r>
              <a:rPr b="0" i="1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 Coli </a:t>
            </a:r>
            <a:r>
              <a:rPr b="0" i="0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bacteria are designed with a toehold switch mechanism that activates a green fluorescence (GFP) upon detection of miR-214.</a:t>
            </a:r>
            <a:endParaRPr/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5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miR-214 is present, the bacteria will produce a visible fluorescent signal (GFP) indicating early detection of HSA and possible cancer progression. </a:t>
            </a:r>
            <a:endParaRPr b="0" i="0" sz="11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A diagram of a dog's body&#10;&#10;AI-generated content may be incorrect." id="94" name="Google Shape;94;g1efd1bf967a_0_0"/>
          <p:cNvPicPr preferRelativeResize="0"/>
          <p:nvPr/>
        </p:nvPicPr>
        <p:blipFill rotWithShape="1">
          <a:blip r:embed="rId10">
            <a:alphaModFix/>
          </a:blip>
          <a:srcRect b="17663" l="0" r="0" t="0"/>
          <a:stretch/>
        </p:blipFill>
        <p:spPr>
          <a:xfrm>
            <a:off x="5633659" y="1279056"/>
            <a:ext cx="1412599" cy="13986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diagram of a biopsy&#10;&#10;AI-generated content may be incorrect." id="95" name="Google Shape;95;g1efd1bf967a_0_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679933" y="2809525"/>
            <a:ext cx="2376716" cy="161582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g1efd1bf967a_0_0"/>
          <p:cNvSpPr txBox="1"/>
          <p:nvPr/>
        </p:nvSpPr>
        <p:spPr>
          <a:xfrm>
            <a:off x="7178143" y="1725112"/>
            <a:ext cx="1640735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Fig.1 (left) : Visual aid demonstrating Hemangiosarcoma in canines and its detrimental impact on vital organs.</a:t>
            </a:r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g1efd1bf967a_0_0"/>
          <p:cNvSpPr txBox="1"/>
          <p:nvPr/>
        </p:nvSpPr>
        <p:spPr>
          <a:xfrm>
            <a:off x="5524884" y="3155773"/>
            <a:ext cx="125130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Fig.2 (right): Diagram demonstrating our mechanism; E.coli bacteria fluorescence-based detection of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miR-214 biomarker. </a:t>
            </a:r>
            <a:endParaRPr/>
          </a:p>
        </p:txBody>
      </p:sp>
      <p:pic>
        <p:nvPicPr>
          <p:cNvPr id="98" name="Google Shape;98;g1efd1bf967a_0_0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725209" y="957048"/>
            <a:ext cx="652503" cy="6525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