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hn+AOk3B1nV+BTCwRM30PWeBlg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2.png"/><Relationship Id="rId10" Type="http://schemas.openxmlformats.org/officeDocument/2006/relationships/image" Target="../media/image8.png"/><Relationship Id="rId13" Type="http://schemas.openxmlformats.org/officeDocument/2006/relationships/image" Target="../media/image10.png"/><Relationship Id="rId1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9.png"/><Relationship Id="rId15" Type="http://schemas.openxmlformats.org/officeDocument/2006/relationships/image" Target="../media/image1.png"/><Relationship Id="rId14" Type="http://schemas.openxmlformats.org/officeDocument/2006/relationships/hyperlink" Target="http://drive.google.com/file/d/1mPYb981ZlOlwGmzf23PcoEFdGh3u1YKk/view" TargetMode="External"/><Relationship Id="rId5" Type="http://schemas.openxmlformats.org/officeDocument/2006/relationships/image" Target="../media/image6.png"/><Relationship Id="rId6" Type="http://schemas.openxmlformats.org/officeDocument/2006/relationships/image" Target="../media/image7.jpg"/><Relationship Id="rId7" Type="http://schemas.openxmlformats.org/officeDocument/2006/relationships/image" Target="../media/image5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3000" y="171550"/>
            <a:ext cx="1673600" cy="57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3060275" y="4594563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g1efd1bf967a_0_0"/>
          <p:cNvPicPr preferRelativeResize="0"/>
          <p:nvPr/>
        </p:nvPicPr>
        <p:blipFill rotWithShape="1">
          <a:blip r:embed="rId5">
            <a:alphaModFix/>
          </a:blip>
          <a:srcRect b="20019" l="77129" r="4300" t="22019"/>
          <a:stretch/>
        </p:blipFill>
        <p:spPr>
          <a:xfrm>
            <a:off x="134700" y="4594575"/>
            <a:ext cx="1338199" cy="34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6">
            <a:alphaModFix/>
          </a:blip>
          <a:srcRect b="22358" l="9561" r="11287" t="25825"/>
          <a:stretch/>
        </p:blipFill>
        <p:spPr>
          <a:xfrm>
            <a:off x="2077958" y="4594575"/>
            <a:ext cx="966719" cy="34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59513" y="4557125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564675" y="4557125"/>
            <a:ext cx="421482" cy="421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9">
            <a:alphaModFix/>
          </a:blip>
          <a:srcRect b="0" l="-2051" r="0" t="0"/>
          <a:stretch/>
        </p:blipFill>
        <p:spPr>
          <a:xfrm>
            <a:off x="7744750" y="4557125"/>
            <a:ext cx="1284127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490262" y="4557125"/>
            <a:ext cx="1901251" cy="42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1efd1bf967a_0_0"/>
          <p:cNvSpPr txBox="1"/>
          <p:nvPr/>
        </p:nvSpPr>
        <p:spPr>
          <a:xfrm>
            <a:off x="-90025" y="3274388"/>
            <a:ext cx="31503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794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project aims to enhance coral heat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tolerance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heat shock proteins (HSPs) from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Arabidopsis thaliana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into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Symbiodinium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anticipate improved thermal tolerance in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Symbiodinium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reducing coral bleaching during heat stress.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g1efd1bf967a_0_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10650" y="1106525"/>
            <a:ext cx="2180687" cy="2200686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g1efd1bf967a_0_0"/>
          <p:cNvSpPr txBox="1"/>
          <p:nvPr/>
        </p:nvSpPr>
        <p:spPr>
          <a:xfrm>
            <a:off x="2931900" y="1216988"/>
            <a:ext cx="32802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incorporate HSP20 to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Symbiodinium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we are targeting its chloroplast genome using a biolistic (gene gun) transformation method.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g1efd1bf967a_0_0"/>
          <p:cNvPicPr preferRelativeResize="0"/>
          <p:nvPr/>
        </p:nvPicPr>
        <p:blipFill rotWithShape="1">
          <a:blip r:embed="rId12">
            <a:alphaModFix/>
          </a:blip>
          <a:srcRect b="15730" l="0" r="0" t="11308"/>
          <a:stretch/>
        </p:blipFill>
        <p:spPr>
          <a:xfrm>
            <a:off x="2889475" y="2216324"/>
            <a:ext cx="2827513" cy="20629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1efd1bf967a_0_0"/>
          <p:cNvSpPr txBox="1"/>
          <p:nvPr/>
        </p:nvSpPr>
        <p:spPr>
          <a:xfrm>
            <a:off x="5325600" y="3346100"/>
            <a:ext cx="3818400" cy="10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system uses the Cauliflower Mosaic Virus 35S (CaMV35S) promoter, a constitutive promoter that ensures continuous expression of HSP20.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allows for stable and high-level gene expression in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Symbiodinium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independent of temperature fluctuations.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1efd1bf967a_0_0"/>
          <p:cNvSpPr txBox="1"/>
          <p:nvPr/>
        </p:nvSpPr>
        <p:spPr>
          <a:xfrm>
            <a:off x="920700" y="19675"/>
            <a:ext cx="7302600" cy="10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500">
                <a:solidFill>
                  <a:schemeClr val="dk1"/>
                </a:solidFill>
              </a:rPr>
              <a:t>Coral Reef Resilience to Climate Change: Utilizing </a:t>
            </a:r>
            <a:r>
              <a:rPr b="1" i="1" lang="en-US" sz="1500">
                <a:solidFill>
                  <a:schemeClr val="dk1"/>
                </a:solidFill>
              </a:rPr>
              <a:t>Arabidopsis thaliana</a:t>
            </a:r>
            <a:r>
              <a:rPr b="1" lang="en-US" sz="1500">
                <a:solidFill>
                  <a:schemeClr val="dk1"/>
                </a:solidFill>
              </a:rPr>
              <a:t> HSPs to Improve </a:t>
            </a:r>
            <a:r>
              <a:rPr b="1" i="1" lang="en-US" sz="1500">
                <a:solidFill>
                  <a:schemeClr val="dk1"/>
                </a:solidFill>
              </a:rPr>
              <a:t>Symbiodinium</a:t>
            </a:r>
            <a:r>
              <a:rPr b="1" lang="en-US" sz="1500">
                <a:solidFill>
                  <a:schemeClr val="dk1"/>
                </a:solidFill>
              </a:rPr>
              <a:t> Thermal Tolerance </a:t>
            </a:r>
            <a:r>
              <a:rPr b="1" lang="en-US" sz="1568">
                <a:solidFill>
                  <a:schemeClr val="dk1"/>
                </a:solidFill>
              </a:rPr>
              <a:t>  </a:t>
            </a:r>
            <a:endParaRPr b="1" sz="1568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Regina Rubiano, Tucker Marshall, Hayden Walmsley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Dr. Beth Pethel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Dr. </a:t>
            </a:r>
            <a:r>
              <a:rPr lang="en-US" sz="1300">
                <a:solidFill>
                  <a:schemeClr val="dk1"/>
                </a:solidFill>
              </a:rPr>
              <a:t>Leah Davis (NOAA)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Western Reserve Academy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Hudson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Ohio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United States of America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g1efd1bf967a_0_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212100" y="1004513"/>
            <a:ext cx="2420001" cy="240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g1efd1bf967a_0_0" title="Lightning Talk Final.mp3">
            <a:hlinkClick r:id="rId14"/>
          </p:cNvPr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382850" y="472725"/>
            <a:ext cx="531800" cy="53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