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hOGGQifmkRQ6+IeHT6D2qHZnLz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jpg"/><Relationship Id="rId10" Type="http://schemas.openxmlformats.org/officeDocument/2006/relationships/image" Target="../media/image5.png"/><Relationship Id="rId13" Type="http://schemas.openxmlformats.org/officeDocument/2006/relationships/image" Target="../media/image8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15" Type="http://schemas.openxmlformats.org/officeDocument/2006/relationships/hyperlink" Target="http://drive.google.com/file/d/1DonZ1w4s1e9XUZUhnvahELmErdvm8_m4/view" TargetMode="External"/><Relationship Id="rId14" Type="http://schemas.openxmlformats.org/officeDocument/2006/relationships/image" Target="../media/image13.jpg"/><Relationship Id="rId16" Type="http://schemas.openxmlformats.org/officeDocument/2006/relationships/image" Target="../media/image4.jpg"/><Relationship Id="rId5" Type="http://schemas.openxmlformats.org/officeDocument/2006/relationships/image" Target="../media/image3.png"/><Relationship Id="rId6" Type="http://schemas.openxmlformats.org/officeDocument/2006/relationships/image" Target="../media/image9.jpg"/><Relationship Id="rId7" Type="http://schemas.openxmlformats.org/officeDocument/2006/relationships/image" Target="../media/image12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124895" y="752025"/>
            <a:ext cx="28848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objective of our project is to create a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cost effective, immunomodulator for Rheumatoid Arthritis.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design will release curcumin in response to NF-kB to reduce inflammation.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efd1bf967a_0_0"/>
          <p:cNvSpPr txBox="1"/>
          <p:nvPr/>
        </p:nvSpPr>
        <p:spPr>
          <a:xfrm>
            <a:off x="1917575" y="-65250"/>
            <a:ext cx="6251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1300">
                <a:solidFill>
                  <a:schemeClr val="dk1"/>
                </a:solidFill>
              </a:rPr>
              <a:t>Utilizing Engineered Curcumin for Targeted Suppression of Inflammation in Rheumatoid Arthritis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2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Gavin Gall, Ben Grant, Adrian Alfirevic, Kaden Haslinger, Abbi Bernhardt, Dr. </a:t>
            </a:r>
            <a:r>
              <a:rPr lang="en-US" sz="1200">
                <a:solidFill>
                  <a:schemeClr val="dk1"/>
                </a:solidFill>
              </a:rPr>
              <a:t>Beth Pethel, Dr. SitaRam Meena (UCB)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2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Western Reserve Academy, Hudson, Ohio, United States</a:t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86" name="Google Shape;86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438" y="98825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efd1bf967a_0_0"/>
          <p:cNvPicPr preferRelativeResize="0"/>
          <p:nvPr/>
        </p:nvPicPr>
        <p:blipFill rotWithShape="1">
          <a:blip r:embed="rId4">
            <a:alphaModFix/>
          </a:blip>
          <a:srcRect b="5634" l="0" r="0" t="12351"/>
          <a:stretch/>
        </p:blipFill>
        <p:spPr>
          <a:xfrm>
            <a:off x="3050475" y="4759463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5">
            <a:alphaModFix/>
          </a:blip>
          <a:srcRect b="20019" l="77129" r="4300" t="22019"/>
          <a:stretch/>
        </p:blipFill>
        <p:spPr>
          <a:xfrm>
            <a:off x="124900" y="4759475"/>
            <a:ext cx="1338199" cy="3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6">
            <a:alphaModFix/>
          </a:blip>
          <a:srcRect b="22358" l="9561" r="11287" t="25825"/>
          <a:stretch/>
        </p:blipFill>
        <p:spPr>
          <a:xfrm>
            <a:off x="2068158" y="4759475"/>
            <a:ext cx="966719" cy="34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49713" y="4722025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4875" y="4722025"/>
            <a:ext cx="421482" cy="42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9">
            <a:alphaModFix/>
          </a:blip>
          <a:srcRect b="0" l="-2051" r="0" t="0"/>
          <a:stretch/>
        </p:blipFill>
        <p:spPr>
          <a:xfrm>
            <a:off x="7734950" y="4722025"/>
            <a:ext cx="1284127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80462" y="4722025"/>
            <a:ext cx="1901251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 rotWithShape="1">
          <a:blip r:embed="rId11">
            <a:alphaModFix/>
          </a:blip>
          <a:srcRect b="9898" l="19813" r="22955" t="9234"/>
          <a:stretch/>
        </p:blipFill>
        <p:spPr>
          <a:xfrm>
            <a:off x="1202225" y="2984825"/>
            <a:ext cx="2105899" cy="177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g1efd1bf967a_0_0"/>
          <p:cNvCxnSpPr/>
          <p:nvPr/>
        </p:nvCxnSpPr>
        <p:spPr>
          <a:xfrm flipH="1" rot="10800000">
            <a:off x="3060575" y="4188600"/>
            <a:ext cx="918600" cy="269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g1efd1bf967a_0_0"/>
          <p:cNvCxnSpPr/>
          <p:nvPr/>
        </p:nvCxnSpPr>
        <p:spPr>
          <a:xfrm>
            <a:off x="3321313" y="3887700"/>
            <a:ext cx="653700" cy="31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7" name="Google Shape;97;g1efd1bf967a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03125" y="996900"/>
            <a:ext cx="2812624" cy="19504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g1efd1bf967a_0_0"/>
          <p:cNvPicPr preferRelativeResize="0"/>
          <p:nvPr/>
        </p:nvPicPr>
        <p:blipFill rotWithShape="1">
          <a:blip r:embed="rId13">
            <a:alphaModFix/>
          </a:blip>
          <a:srcRect b="16223" l="3247" r="36160" t="15236"/>
          <a:stretch/>
        </p:blipFill>
        <p:spPr>
          <a:xfrm>
            <a:off x="2868400" y="996900"/>
            <a:ext cx="2370925" cy="19504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g1efd1bf967a_0_0"/>
          <p:cNvPicPr preferRelativeResize="0"/>
          <p:nvPr/>
        </p:nvPicPr>
        <p:blipFill rotWithShape="1">
          <a:blip r:embed="rId14">
            <a:alphaModFix/>
          </a:blip>
          <a:srcRect b="16317" l="0" r="0" t="20238"/>
          <a:stretch/>
        </p:blipFill>
        <p:spPr>
          <a:xfrm>
            <a:off x="3946881" y="3025100"/>
            <a:ext cx="3730419" cy="16566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g1efd1bf967a_0_0"/>
          <p:cNvSpPr/>
          <p:nvPr/>
        </p:nvSpPr>
        <p:spPr>
          <a:xfrm>
            <a:off x="3964975" y="3025100"/>
            <a:ext cx="3709200" cy="199800"/>
          </a:xfrm>
          <a:prstGeom prst="rect">
            <a:avLst/>
          </a:prstGeom>
          <a:solidFill>
            <a:srgbClr val="FCE2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latin typeface="Times New Roman"/>
                <a:ea typeface="Times New Roman"/>
                <a:cs typeface="Times New Roman"/>
                <a:sym typeface="Times New Roman"/>
              </a:rPr>
              <a:t>Lactobacillus</a:t>
            </a:r>
            <a:r>
              <a:rPr b="1" lang="en-US" sz="900">
                <a:latin typeface="Times New Roman"/>
                <a:ea typeface="Times New Roman"/>
                <a:cs typeface="Times New Roman"/>
                <a:sym typeface="Times New Roman"/>
              </a:rPr>
              <a:t> Production of Curcumin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g1efd1bf967a_0_0"/>
          <p:cNvSpPr/>
          <p:nvPr/>
        </p:nvSpPr>
        <p:spPr>
          <a:xfrm>
            <a:off x="5947450" y="1059750"/>
            <a:ext cx="1659600" cy="10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Times New Roman"/>
                <a:ea typeface="Times New Roman"/>
                <a:cs typeface="Times New Roman"/>
                <a:sym typeface="Times New Roman"/>
              </a:rPr>
              <a:t>Curcumin Synthesis Pathway</a:t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g1efd1bf967a_0_0"/>
          <p:cNvSpPr/>
          <p:nvPr/>
        </p:nvSpPr>
        <p:spPr>
          <a:xfrm>
            <a:off x="3050475" y="1078025"/>
            <a:ext cx="653700" cy="2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Healthy Joint</a:t>
            </a:r>
            <a:endParaRPr b="1" sz="9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g1efd1bf967a_0_0"/>
          <p:cNvSpPr/>
          <p:nvPr/>
        </p:nvSpPr>
        <p:spPr>
          <a:xfrm>
            <a:off x="4138550" y="1078025"/>
            <a:ext cx="877200" cy="2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Rheumatoid Arthritis</a:t>
            </a:r>
            <a:endParaRPr b="1" sz="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g1efd1bf967a_0_0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-1850904">
            <a:off x="8237031" y="242583"/>
            <a:ext cx="875111" cy="365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