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mNOEhCqG1EYOL58+C+hEQ662c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8B55-9C89-DF2C-D772-5F357DA9B4FE}" v="45" dt="2025-03-11T01:07:38.111"/>
    <p1510:client id="{3A5D9756-3EFE-99A1-82FD-657926B23D00}" v="119" dt="2025-03-11T00:53:4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efd1bf9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62BF24-99A3-4940-8111-6B179222A1D8}"/>
              </a:ext>
            </a:extLst>
          </p:cNvPr>
          <p:cNvSpPr/>
          <p:nvPr/>
        </p:nvSpPr>
        <p:spPr>
          <a:xfrm>
            <a:off x="271096" y="28697"/>
            <a:ext cx="8596312" cy="858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g1efd1bf967a_0_0"/>
          <p:cNvSpPr txBox="1"/>
          <p:nvPr/>
        </p:nvSpPr>
        <p:spPr>
          <a:xfrm>
            <a:off x="-3412" y="1286035"/>
            <a:ext cx="4853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indent="-238125">
              <a:buClr>
                <a:schemeClr val="dk1"/>
              </a:buClr>
              <a:buSzPts val="1800"/>
              <a:buFont typeface="Arial,Sans-Serif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Problem:</a:t>
            </a:r>
            <a:r>
              <a:rPr lang="en-US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 PFAS also known as forever chemicals 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is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a type 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of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microplastic found in our environment and 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have</a:t>
            </a:r>
            <a:r>
              <a:rPr lang="en-US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 adverse health effects.</a:t>
            </a:r>
          </a:p>
          <a:p>
            <a:pPr marL="257175" indent="-238125">
              <a:buClr>
                <a:schemeClr val="dk1"/>
              </a:buClr>
              <a:buSzPts val="1800"/>
              <a:buFont typeface="Calibri,Sans-Serif"/>
              <a:buChar char="•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Objective: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Eliminate PFAS from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supply.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2" name="Google Shape;92;g1efd1bf967a_0_0"/>
          <p:cNvSpPr txBox="1"/>
          <p:nvPr/>
        </p:nvSpPr>
        <p:spPr>
          <a:xfrm>
            <a:off x="1996374" y="3572"/>
            <a:ext cx="6722825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dk1"/>
                </a:solidFill>
              </a:rPr>
              <a:t>Removal of PFAS in Water</a:t>
            </a:r>
            <a:endParaRPr lang="en-US"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en-US" sz="1300" dirty="0">
                <a:solidFill>
                  <a:schemeClr val="dk1"/>
                </a:solidFill>
              </a:rPr>
              <a:t>Juan Mendoza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dirty="0">
                <a:solidFill>
                  <a:schemeClr val="dk1"/>
                </a:solidFill>
              </a:rPr>
              <a:t>Ana White 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Leader,</a:t>
            </a:r>
            <a:r>
              <a:rPr lang="en-US" sz="1300" dirty="0">
                <a:solidFill>
                  <a:schemeClr val="dk1"/>
                </a:solidFill>
              </a:rPr>
              <a:t> Michale sheets 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300" dirty="0">
                <a:solidFill>
                  <a:schemeClr val="dk1"/>
                </a:solidFill>
              </a:rPr>
              <a:t>Sunflower Therapeutics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en-US" sz="1300" dirty="0">
                <a:solidFill>
                  <a:schemeClr val="dk1"/>
                </a:solidFill>
              </a:rPr>
              <a:t>Cross Keys High 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School, </a:t>
            </a:r>
            <a:r>
              <a:rPr lang="en-US" sz="1300" dirty="0">
                <a:solidFill>
                  <a:schemeClr val="dk1"/>
                </a:solidFill>
              </a:rPr>
              <a:t>Atlanta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dirty="0">
                <a:solidFill>
                  <a:schemeClr val="dk1"/>
                </a:solidFill>
              </a:rPr>
              <a:t>Georgia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00" dirty="0">
                <a:solidFill>
                  <a:schemeClr val="dk1"/>
                </a:solidFill>
              </a:rPr>
              <a:t>United States of America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3" name="Google Shape;93;g1efd1bf967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4">
            <a:alphaModFix/>
          </a:blip>
          <a:srcRect t="12351" b="5634"/>
          <a:stretch/>
        </p:blipFill>
        <p:spPr>
          <a:xfrm>
            <a:off x="3060275" y="4594563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 rotWithShape="1">
          <a:blip r:embed="rId5">
            <a:alphaModFix/>
          </a:blip>
          <a:srcRect l="77129" t="22019" r="4300" b="20019"/>
          <a:stretch/>
        </p:blipFill>
        <p:spPr>
          <a:xfrm>
            <a:off x="134700" y="4594575"/>
            <a:ext cx="1338199" cy="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 rotWithShape="1">
          <a:blip r:embed="rId6">
            <a:alphaModFix/>
          </a:blip>
          <a:srcRect l="9561" t="25825" r="11287" b="22358"/>
          <a:stretch/>
        </p:blipFill>
        <p:spPr>
          <a:xfrm>
            <a:off x="2077958" y="4594575"/>
            <a:ext cx="966719" cy="3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9513" y="4557125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4675" y="4557125"/>
            <a:ext cx="421482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/>
          <p:cNvPicPr preferRelativeResize="0"/>
          <p:nvPr/>
        </p:nvPicPr>
        <p:blipFill rotWithShape="1">
          <a:blip r:embed="rId9">
            <a:alphaModFix/>
          </a:blip>
          <a:srcRect l="-2051"/>
          <a:stretch/>
        </p:blipFill>
        <p:spPr>
          <a:xfrm>
            <a:off x="7744750" y="4557125"/>
            <a:ext cx="1284127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fd1bf967a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0262" y="4557125"/>
            <a:ext cx="1901251" cy="42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ABAEB-CAD7-BB3D-B441-CA6C4F8CE398}"/>
              </a:ext>
            </a:extLst>
          </p:cNvPr>
          <p:cNvGrpSpPr/>
          <p:nvPr/>
        </p:nvGrpSpPr>
        <p:grpSpPr>
          <a:xfrm>
            <a:off x="319664" y="2321998"/>
            <a:ext cx="3372173" cy="1726691"/>
            <a:chOff x="40139" y="4213800"/>
            <a:chExt cx="4169901" cy="18072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A8DCD5-53B5-A61D-2413-89DF228F99F9}"/>
                </a:ext>
              </a:extLst>
            </p:cNvPr>
            <p:cNvSpPr/>
            <p:nvPr/>
          </p:nvSpPr>
          <p:spPr>
            <a:xfrm>
              <a:off x="40139" y="4213800"/>
              <a:ext cx="4169901" cy="18033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lang="en-US" sz="15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0DE7D8-EE6D-E0BE-745D-9BEE431F0519}"/>
                </a:ext>
              </a:extLst>
            </p:cNvPr>
            <p:cNvGrpSpPr/>
            <p:nvPr/>
          </p:nvGrpSpPr>
          <p:grpSpPr>
            <a:xfrm>
              <a:off x="42588" y="4298368"/>
              <a:ext cx="4115155" cy="1722669"/>
              <a:chOff x="42588" y="4348895"/>
              <a:chExt cx="7856224" cy="3363294"/>
            </a:xfrm>
          </p:grpSpPr>
          <p:sp>
            <p:nvSpPr>
              <p:cNvPr id="5" name="TextBox 14">
                <a:extLst>
                  <a:ext uri="{FF2B5EF4-FFF2-40B4-BE49-F238E27FC236}">
                    <a16:creationId xmlns:a16="http://schemas.microsoft.com/office/drawing/2014/main" id="{2A752FC8-1FBF-DB74-E3B0-AABBE67D97E9}"/>
                  </a:ext>
                </a:extLst>
              </p:cNvPr>
              <p:cNvSpPr txBox="1"/>
              <p:nvPr/>
            </p:nvSpPr>
            <p:spPr>
              <a:xfrm>
                <a:off x="4010292" y="4348895"/>
                <a:ext cx="297292" cy="447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 sz="675" b="1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2AFB7C6-E6FD-F85C-8652-62E3377FA2A0}"/>
                  </a:ext>
                </a:extLst>
              </p:cNvPr>
              <p:cNvGrpSpPr/>
              <p:nvPr/>
            </p:nvGrpSpPr>
            <p:grpSpPr>
              <a:xfrm>
                <a:off x="42588" y="4349823"/>
                <a:ext cx="7856224" cy="3362366"/>
                <a:chOff x="42588" y="4337269"/>
                <a:chExt cx="6906667" cy="295849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12D0598-CBB5-D70C-90F1-A27C45D9F788}"/>
                    </a:ext>
                  </a:extLst>
                </p:cNvPr>
                <p:cNvGrpSpPr/>
                <p:nvPr/>
              </p:nvGrpSpPr>
              <p:grpSpPr>
                <a:xfrm>
                  <a:off x="42588" y="4337269"/>
                  <a:ext cx="6906667" cy="1682710"/>
                  <a:chOff x="42588" y="4338397"/>
                  <a:chExt cx="8460265" cy="1703404"/>
                </a:xfrm>
              </p:grpSpPr>
              <p:sp>
                <p:nvSpPr>
                  <p:cNvPr id="17" name="TextBox 29">
                    <a:extLst>
                      <a:ext uri="{FF2B5EF4-FFF2-40B4-BE49-F238E27FC236}">
                        <a16:creationId xmlns:a16="http://schemas.microsoft.com/office/drawing/2014/main" id="{D8218E8A-8DDD-9331-93BD-76A05C8838A7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8" y="5189538"/>
                    <a:ext cx="3329376" cy="40594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171450" indent="-171450">
                      <a:buFont typeface="+mj-lt"/>
                      <a:buAutoNum type="alphaLcPeriod"/>
                    </a:pPr>
                    <a:r>
                      <a:rPr lang="en-US" sz="750" dirty="0"/>
                      <a:t>Under </a:t>
                    </a:r>
                    <a:r>
                      <a:rPr lang="en" sz="750" dirty="0" err="1"/>
                      <a:t>prmA</a:t>
                    </a:r>
                    <a:r>
                      <a:rPr lang="en" sz="750" dirty="0"/>
                      <a:t> promoter </a:t>
                    </a:r>
                    <a:endParaRPr lang="en-US" sz="750" dirty="0"/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8487C048-C2D1-F70A-6A42-6A54B34E7F14}"/>
                      </a:ext>
                    </a:extLst>
                  </p:cNvPr>
                  <p:cNvGrpSpPr/>
                  <p:nvPr/>
                </p:nvGrpSpPr>
                <p:grpSpPr>
                  <a:xfrm>
                    <a:off x="2590824" y="5039155"/>
                    <a:ext cx="5912029" cy="1002646"/>
                    <a:chOff x="2590824" y="5039155"/>
                    <a:chExt cx="5912029" cy="1002646"/>
                  </a:xfrm>
                </p:grpSpPr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09A1BD33-55E8-B5D5-B910-92D0F5D254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90824" y="5799484"/>
                      <a:ext cx="591202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Connector: Elbow 22">
                      <a:extLst>
                        <a:ext uri="{FF2B5EF4-FFF2-40B4-BE49-F238E27FC236}">
                          <a16:creationId xmlns:a16="http://schemas.microsoft.com/office/drawing/2014/main" id="{A8EB9BC5-AF7F-866F-DB5F-CAA35B559D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63848" y="5039156"/>
                      <a:ext cx="1434097" cy="760329"/>
                    </a:xfrm>
                    <a:prstGeom prst="bentConnector3">
                      <a:avLst/>
                    </a:prstGeom>
                    <a:ln w="38100"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Arrow: Right 23">
                      <a:extLst>
                        <a:ext uri="{FF2B5EF4-FFF2-40B4-BE49-F238E27FC236}">
                          <a16:creationId xmlns:a16="http://schemas.microsoft.com/office/drawing/2014/main" id="{7E058772-0B53-BF72-32B6-E177DC6C2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1391" y="5489929"/>
                      <a:ext cx="1308228" cy="551872"/>
                    </a:xfrm>
                    <a:prstGeom prst="rightArrow">
                      <a:avLst/>
                    </a:prstGeom>
                    <a:solidFill>
                      <a:srgbClr val="45F75A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lIns="68580" tIns="34290" rIns="68580" bIns="34290" rtlCol="0" anchor="ctr"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75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GFP</a:t>
                      </a:r>
                    </a:p>
                  </p:txBody>
                </p:sp>
                <p:cxnSp>
                  <p:nvCxnSpPr>
                    <p:cNvPr id="25" name="Connector: Elbow 24">
                      <a:extLst>
                        <a:ext uri="{FF2B5EF4-FFF2-40B4-BE49-F238E27FC236}">
                          <a16:creationId xmlns:a16="http://schemas.microsoft.com/office/drawing/2014/main" id="{347BDAC4-62D4-100D-FB82-AF1D221B5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275370" y="5039155"/>
                      <a:ext cx="1434097" cy="760329"/>
                    </a:xfrm>
                    <a:prstGeom prst="bentConnector3">
                      <a:avLst/>
                    </a:prstGeom>
                    <a:ln w="38100"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Arrow: Right 25">
                      <a:extLst>
                        <a:ext uri="{FF2B5EF4-FFF2-40B4-BE49-F238E27FC236}">
                          <a16:creationId xmlns:a16="http://schemas.microsoft.com/office/drawing/2014/main" id="{C5A752F8-FC45-159F-240A-2EE3B63F8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085" y="5506738"/>
                      <a:ext cx="1932689" cy="535061"/>
                    </a:xfrm>
                    <a:prstGeom prst="rightArrow">
                      <a:avLst/>
                    </a:prstGeom>
                    <a:solidFill>
                      <a:srgbClr val="6303F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lIns="68580" tIns="34290" rIns="68580" bIns="34290" rtlCol="0" anchor="ctr"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750" b="1" dirty="0">
                          <a:latin typeface="Times New Roman"/>
                          <a:cs typeface="Times New Roman"/>
                        </a:rPr>
                        <a:t>DeHa 1 &amp; 2</a:t>
                      </a:r>
                    </a:p>
                  </p:txBody>
                </p:sp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59E619EE-593D-2142-918B-420669B32DC2}"/>
                      </a:ext>
                    </a:extLst>
                  </p:cNvPr>
                  <p:cNvGrpSpPr/>
                  <p:nvPr/>
                </p:nvGrpSpPr>
                <p:grpSpPr>
                  <a:xfrm>
                    <a:off x="306318" y="4338397"/>
                    <a:ext cx="3207554" cy="760330"/>
                    <a:chOff x="306318" y="4338397"/>
                    <a:chExt cx="3207554" cy="760330"/>
                  </a:xfrm>
                </p:grpSpPr>
                <p:sp>
                  <p:nvSpPr>
                    <p:cNvPr id="20" name="Lightning Bolt 19">
                      <a:extLst>
                        <a:ext uri="{FF2B5EF4-FFF2-40B4-BE49-F238E27FC236}">
                          <a16:creationId xmlns:a16="http://schemas.microsoft.com/office/drawing/2014/main" id="{36C54830-3B70-C360-6642-62D65C913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318" y="4338397"/>
                      <a:ext cx="1434097" cy="760330"/>
                    </a:xfrm>
                    <a:prstGeom prst="lightningBolt">
                      <a:avLst/>
                    </a:prstGeom>
                  </p:spPr>
                  <p:style>
                    <a:lnRef idx="0">
                      <a:schemeClr val="accent5"/>
                    </a:lnRef>
                    <a:fillRef idx="3">
                      <a:schemeClr val="accent5"/>
                    </a:fillRef>
                    <a:effectRef idx="3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750"/>
                    </a:p>
                  </p:txBody>
                </p:sp>
                <p:sp>
                  <p:nvSpPr>
                    <p:cNvPr id="21" name="TextBox 33">
                      <a:extLst>
                        <a:ext uri="{FF2B5EF4-FFF2-40B4-BE49-F238E27FC236}">
                          <a16:creationId xmlns:a16="http://schemas.microsoft.com/office/drawing/2014/main" id="{8FDD38B8-4CE3-4122-9911-CD3FB9FB5E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04925" y="4635973"/>
                      <a:ext cx="808947" cy="380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68580" tIns="34290" rIns="68580" bIns="34290" rtlCol="0" anchor="t">
                      <a:spAutoFit/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675" b="1" dirty="0">
                          <a:latin typeface="Times New Roman"/>
                        </a:rPr>
                        <a:t>PFAS</a:t>
                      </a:r>
                    </a:p>
                  </p:txBody>
                </p:sp>
              </p:grp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AF9AC4A-0716-A096-6917-9AE355CA048F}"/>
                    </a:ext>
                  </a:extLst>
                </p:cNvPr>
                <p:cNvGrpSpPr/>
                <p:nvPr/>
              </p:nvGrpSpPr>
              <p:grpSpPr>
                <a:xfrm>
                  <a:off x="57866" y="5860038"/>
                  <a:ext cx="5320691" cy="1435721"/>
                  <a:chOff x="57866" y="5865006"/>
                  <a:chExt cx="6547893" cy="1722314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E8DF5A49-E394-C0D5-BEB8-759A58B695FE}"/>
                      </a:ext>
                    </a:extLst>
                  </p:cNvPr>
                  <p:cNvGrpSpPr/>
                  <p:nvPr/>
                </p:nvGrpSpPr>
                <p:grpSpPr>
                  <a:xfrm>
                    <a:off x="57866" y="6584675"/>
                    <a:ext cx="6547893" cy="1002645"/>
                    <a:chOff x="57866" y="6584675"/>
                    <a:chExt cx="6547893" cy="1002645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FA5D860F-60DA-F53E-64A5-16A1A16FC5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79514" y="6584675"/>
                      <a:ext cx="4026245" cy="1002645"/>
                      <a:chOff x="2579514" y="6584675"/>
                      <a:chExt cx="4026245" cy="1002645"/>
                    </a:xfrm>
                  </p:grpSpPr>
                  <p:cxnSp>
                    <p:nvCxnSpPr>
                      <p:cNvPr id="14" name="Connector: Elbow 13">
                        <a:extLst>
                          <a:ext uri="{FF2B5EF4-FFF2-40B4-BE49-F238E27FC236}">
                            <a16:creationId xmlns:a16="http://schemas.microsoft.com/office/drawing/2014/main" id="{AF2F2BCE-244A-CD3B-AB26-EC0B6D8E4A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579514" y="6584675"/>
                        <a:ext cx="1434097" cy="760329"/>
                      </a:xfrm>
                      <a:prstGeom prst="bentConnector3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>
                        <a:extLst>
                          <a:ext uri="{FF2B5EF4-FFF2-40B4-BE49-F238E27FC236}">
                            <a16:creationId xmlns:a16="http://schemas.microsoft.com/office/drawing/2014/main" id="{118E923D-3E13-4C4D-C178-BAC7AC4F55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582399" y="7345005"/>
                        <a:ext cx="402336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" name="Arrow: Right 15">
                        <a:extLst>
                          <a:ext uri="{FF2B5EF4-FFF2-40B4-BE49-F238E27FC236}">
                            <a16:creationId xmlns:a16="http://schemas.microsoft.com/office/drawing/2014/main" id="{72A064AB-E8B4-C908-FEF6-61F74AE8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3947" y="7003084"/>
                        <a:ext cx="3113243" cy="584236"/>
                      </a:xfrm>
                      <a:prstGeom prst="rightArrow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15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lIns="68580" tIns="34290" rIns="68580" bIns="34290" rtlCol="0" anchor="ctr"/>
                      <a:lstStyle>
                        <a:defPPr marR="0" lvl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defPPr>
                        <a:lvl1pPr marR="0" lvl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  <a:lvl2pPr marR="0" lvl="1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2pPr>
                        <a:lvl3pPr marR="0" lvl="2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3pPr>
                        <a:lvl4pPr marR="0" lvl="3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4pPr>
                        <a:lvl5pPr marR="0" lvl="4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5pPr>
                        <a:lvl6pPr marR="0" lvl="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6pPr>
                        <a:lvl7pPr marR="0" lvl="6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7pPr>
                        <a:lvl8pPr marR="0" lvl="7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8pPr>
                        <a:lvl9pPr marR="0" lvl="8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05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9pPr>
                      </a:lstStyle>
                      <a:p>
                        <a:pPr algn="ctr"/>
                        <a:r>
                          <a:rPr lang="en-US" sz="750" b="1" dirty="0">
                            <a:latin typeface="Times New Roman"/>
                            <a:cs typeface="Times New Roman"/>
                          </a:rPr>
                          <a:t>Kill switch gene (</a:t>
                        </a:r>
                        <a:r>
                          <a:rPr lang="en-US" sz="750" b="1" err="1">
                            <a:latin typeface="Times New Roman"/>
                            <a:cs typeface="Times New Roman"/>
                          </a:rPr>
                          <a:t>rhaS</a:t>
                        </a:r>
                        <a:r>
                          <a:rPr lang="en-US" sz="750" b="1" dirty="0">
                            <a:latin typeface="Times New Roman"/>
                            <a:cs typeface="Times New Roman"/>
                          </a:rPr>
                          <a:t>)</a:t>
                        </a:r>
                      </a:p>
                    </p:txBody>
                  </p:sp>
                </p:grpSp>
                <p:sp>
                  <p:nvSpPr>
                    <p:cNvPr id="13" name="TextBox 25">
                      <a:extLst>
                        <a:ext uri="{FF2B5EF4-FFF2-40B4-BE49-F238E27FC236}">
                          <a16:creationId xmlns:a16="http://schemas.microsoft.com/office/drawing/2014/main" id="{6281482D-607D-16C0-307C-D79C9D4D66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66" y="6789619"/>
                      <a:ext cx="3527364" cy="5042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171450" indent="-171450">
                        <a:buFont typeface="+mj-lt"/>
                        <a:buAutoNum type="alphaLcPeriod" startAt="2"/>
                      </a:pPr>
                      <a:r>
                        <a:rPr lang="en-US" sz="750" dirty="0"/>
                        <a:t> Under the </a:t>
                      </a:r>
                      <a:r>
                        <a:rPr lang="en" sz="750" dirty="0" err="1"/>
                        <a:t>pBAD</a:t>
                      </a:r>
                      <a:r>
                        <a:rPr lang="en" sz="750" dirty="0"/>
                        <a:t> promoter </a:t>
                      </a:r>
                      <a:endParaRPr lang="en-US" sz="750" dirty="0"/>
                    </a:p>
                  </p:txBody>
                </p:sp>
              </p:grpSp>
              <p:sp>
                <p:nvSpPr>
                  <p:cNvPr id="10" name="Lightning Bolt 9">
                    <a:extLst>
                      <a:ext uri="{FF2B5EF4-FFF2-40B4-BE49-F238E27FC236}">
                        <a16:creationId xmlns:a16="http://schemas.microsoft.com/office/drawing/2014/main" id="{C3EFE5DB-E0AA-43A6-59B6-1D5793AAFD0A}"/>
                      </a:ext>
                    </a:extLst>
                  </p:cNvPr>
                  <p:cNvSpPr/>
                  <p:nvPr/>
                </p:nvSpPr>
                <p:spPr>
                  <a:xfrm>
                    <a:off x="118591" y="5865006"/>
                    <a:ext cx="1434097" cy="760330"/>
                  </a:xfrm>
                  <a:prstGeom prst="lightningBolt">
                    <a:avLst/>
                  </a:prstGeom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algn="ctr"/>
                    <a:endParaRPr lang="en-US" sz="750"/>
                  </a:p>
                </p:txBody>
              </p:sp>
              <p:sp>
                <p:nvSpPr>
                  <p:cNvPr id="11" name="TextBox 20">
                    <a:extLst>
                      <a:ext uri="{FF2B5EF4-FFF2-40B4-BE49-F238E27FC236}">
                        <a16:creationId xmlns:a16="http://schemas.microsoft.com/office/drawing/2014/main" id="{DF9C82B9-1E8D-13FE-C377-A4BE5E83786A}"/>
                      </a:ext>
                    </a:extLst>
                  </p:cNvPr>
                  <p:cNvSpPr txBox="1"/>
                  <p:nvPr/>
                </p:nvSpPr>
                <p:spPr>
                  <a:xfrm>
                    <a:off x="1771383" y="5968183"/>
                    <a:ext cx="1648132" cy="481065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 anchor="t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05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r>
                      <a:rPr lang="en-US" sz="750" b="1" dirty="0">
                        <a:solidFill>
                          <a:schemeClr val="tx1"/>
                        </a:solidFill>
                        <a:latin typeface="Times New Roman"/>
                      </a:rPr>
                      <a:t>Arabinose </a:t>
                    </a:r>
                  </a:p>
                </p:txBody>
              </p:sp>
            </p:grpSp>
          </p:grpSp>
        </p:grp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D177991-E0BE-83D9-2A62-9B69A092055D}"/>
              </a:ext>
            </a:extLst>
          </p:cNvPr>
          <p:cNvSpPr/>
          <p:nvPr/>
        </p:nvSpPr>
        <p:spPr>
          <a:xfrm>
            <a:off x="817126" y="3298506"/>
            <a:ext cx="71438" cy="879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39DD8F-1A23-049C-5C65-6157B0BDDB13}"/>
              </a:ext>
            </a:extLst>
          </p:cNvPr>
          <p:cNvSpPr/>
          <p:nvPr/>
        </p:nvSpPr>
        <p:spPr>
          <a:xfrm>
            <a:off x="675668" y="3096502"/>
            <a:ext cx="71438" cy="879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97F9ED-1D4F-4C3D-6FD0-BB41FE2E7ECF}"/>
              </a:ext>
            </a:extLst>
          </p:cNvPr>
          <p:cNvSpPr/>
          <p:nvPr/>
        </p:nvSpPr>
        <p:spPr>
          <a:xfrm>
            <a:off x="709881" y="3256212"/>
            <a:ext cx="71438" cy="879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B48D54-4B99-FA18-C977-87F9D77DC97B}"/>
              </a:ext>
            </a:extLst>
          </p:cNvPr>
          <p:cNvSpPr/>
          <p:nvPr/>
        </p:nvSpPr>
        <p:spPr>
          <a:xfrm>
            <a:off x="937327" y="3210192"/>
            <a:ext cx="71438" cy="879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8CF6F0-B8EB-D16C-5239-44EF43B3A442}"/>
              </a:ext>
            </a:extLst>
          </p:cNvPr>
          <p:cNvSpPr/>
          <p:nvPr/>
        </p:nvSpPr>
        <p:spPr>
          <a:xfrm>
            <a:off x="823279" y="3097235"/>
            <a:ext cx="71438" cy="879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39" name="Star: 4 Points 38">
            <a:extLst>
              <a:ext uri="{FF2B5EF4-FFF2-40B4-BE49-F238E27FC236}">
                <a16:creationId xmlns:a16="http://schemas.microsoft.com/office/drawing/2014/main" id="{B7AB08DE-8F23-8ECF-8F97-7D1A04F5CEE4}"/>
              </a:ext>
            </a:extLst>
          </p:cNvPr>
          <p:cNvSpPr/>
          <p:nvPr/>
        </p:nvSpPr>
        <p:spPr>
          <a:xfrm>
            <a:off x="846167" y="2408096"/>
            <a:ext cx="93761" cy="14379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sp>
        <p:nvSpPr>
          <p:cNvPr id="41" name="Star: 4 Points 40">
            <a:extLst>
              <a:ext uri="{FF2B5EF4-FFF2-40B4-BE49-F238E27FC236}">
                <a16:creationId xmlns:a16="http://schemas.microsoft.com/office/drawing/2014/main" id="{9A6538AD-AB47-D252-D5B6-45880301A1D5}"/>
              </a:ext>
            </a:extLst>
          </p:cNvPr>
          <p:cNvSpPr/>
          <p:nvPr/>
        </p:nvSpPr>
        <p:spPr>
          <a:xfrm>
            <a:off x="962405" y="2514130"/>
            <a:ext cx="93761" cy="151117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pic>
        <p:nvPicPr>
          <p:cNvPr id="47" name="Picture 46" descr="A diagram of a circular structure&#10;&#10;AI-generated content may be incorrect.">
            <a:extLst>
              <a:ext uri="{FF2B5EF4-FFF2-40B4-BE49-F238E27FC236}">
                <a16:creationId xmlns:a16="http://schemas.microsoft.com/office/drawing/2014/main" id="{101067AC-3518-C56C-6CF9-4DB1E133C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0471" y="945947"/>
            <a:ext cx="2302468" cy="1656174"/>
          </a:xfrm>
          <a:prstGeom prst="rect">
            <a:avLst/>
          </a:prstGeom>
        </p:spPr>
      </p:pic>
      <p:sp>
        <p:nvSpPr>
          <p:cNvPr id="43" name="Star: 4 Points 42">
            <a:extLst>
              <a:ext uri="{FF2B5EF4-FFF2-40B4-BE49-F238E27FC236}">
                <a16:creationId xmlns:a16="http://schemas.microsoft.com/office/drawing/2014/main" id="{625D76B6-356A-9A6A-22EF-33BC716988D5}"/>
              </a:ext>
            </a:extLst>
          </p:cNvPr>
          <p:cNvSpPr/>
          <p:nvPr/>
        </p:nvSpPr>
        <p:spPr>
          <a:xfrm>
            <a:off x="1103038" y="2486915"/>
            <a:ext cx="93761" cy="151117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pic>
        <p:nvPicPr>
          <p:cNvPr id="45" name="Picture 44" descr="A diagram of different types of containers&#10;&#10;AI-generated content may be incorrect.">
            <a:extLst>
              <a:ext uri="{FF2B5EF4-FFF2-40B4-BE49-F238E27FC236}">
                <a16:creationId xmlns:a16="http://schemas.microsoft.com/office/drawing/2014/main" id="{88F52ED6-BFA5-9092-69BB-2F134271F8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4662" y="2673095"/>
            <a:ext cx="2953616" cy="185918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DF2C02-5B03-728F-BB00-B138A8EBC221}"/>
              </a:ext>
            </a:extLst>
          </p:cNvPr>
          <p:cNvSpPr txBox="1"/>
          <p:nvPr/>
        </p:nvSpPr>
        <p:spPr>
          <a:xfrm>
            <a:off x="5857241" y="1755869"/>
            <a:ext cx="1151928" cy="196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25" err="1"/>
              <a:t>SfGFP-pBAD</a:t>
            </a:r>
            <a:r>
              <a:rPr lang="en-US" sz="825" dirty="0"/>
              <a:t> + </a:t>
            </a:r>
            <a:r>
              <a:rPr lang="en-US" sz="825" err="1"/>
              <a:t>prmA</a:t>
            </a:r>
            <a:endParaRPr lang="en-US" sz="825"/>
          </a:p>
        </p:txBody>
      </p:sp>
      <p:sp>
        <p:nvSpPr>
          <p:cNvPr id="50" name="Star: 4 Points 49">
            <a:extLst>
              <a:ext uri="{FF2B5EF4-FFF2-40B4-BE49-F238E27FC236}">
                <a16:creationId xmlns:a16="http://schemas.microsoft.com/office/drawing/2014/main" id="{BF2F89A2-B6E1-1241-5DB1-CA78A2A3B848}"/>
              </a:ext>
            </a:extLst>
          </p:cNvPr>
          <p:cNvSpPr/>
          <p:nvPr/>
        </p:nvSpPr>
        <p:spPr>
          <a:xfrm>
            <a:off x="999849" y="2351978"/>
            <a:ext cx="93761" cy="151117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88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3B429-4055-04EB-8ED4-14B8FD0C52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5647" y="1131949"/>
            <a:ext cx="848855" cy="8426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519BEF-6F3D-5630-9F9E-02545C59C66D}"/>
              </a:ext>
            </a:extLst>
          </p:cNvPr>
          <p:cNvSpPr txBox="1"/>
          <p:nvPr/>
        </p:nvSpPr>
        <p:spPr>
          <a:xfrm>
            <a:off x="7998498" y="1965219"/>
            <a:ext cx="10457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latin typeface="Times New Roman"/>
              </a:rPr>
              <a:t>BBC LT_ Gold Team_</a:t>
            </a:r>
          </a:p>
          <a:p>
            <a:pPr algn="ctr"/>
            <a:r>
              <a:rPr lang="en-US" sz="700" dirty="0">
                <a:latin typeface="Times New Roman"/>
              </a:rPr>
              <a:t>Cross Keys_2025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Calibri,Sans-Serif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Christopher Voigt</dc:creator>
  <cp:lastModifiedBy>Ana White (Cross Keys High)</cp:lastModifiedBy>
  <cp:revision>64</cp:revision>
  <dcterms:created xsi:type="dcterms:W3CDTF">2012-12-18T02:56:35Z</dcterms:created>
  <dcterms:modified xsi:type="dcterms:W3CDTF">2025-03-11T01:16:13Z</dcterms:modified>
</cp:coreProperties>
</file>