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7" roundtripDataSignature="AMtx7mjnBnU/Ry0ILrKwSLUTT/+wrxBt0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e3ebb4d310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 name="Google Shape;52;g2e3ebb4d310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2"/>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 name="Google Shape;15;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9" name="Google Shape;19;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1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1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1.png"/><Relationship Id="rId10" Type="http://schemas.openxmlformats.org/officeDocument/2006/relationships/image" Target="../media/image2.png"/><Relationship Id="rId13" Type="http://schemas.openxmlformats.org/officeDocument/2006/relationships/hyperlink" Target="http://drive.google.com/file/d/109o0O6HUfUO4TBnqR7wfkPZjF_4BLvWp/view" TargetMode="External"/><Relationship Id="rId12"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7.png"/><Relationship Id="rId9" Type="http://schemas.openxmlformats.org/officeDocument/2006/relationships/image" Target="../media/image9.png"/><Relationship Id="rId14" Type="http://schemas.openxmlformats.org/officeDocument/2006/relationships/image" Target="../media/image4.png"/><Relationship Id="rId5" Type="http://schemas.openxmlformats.org/officeDocument/2006/relationships/image" Target="../media/image8.jpg"/><Relationship Id="rId6" Type="http://schemas.openxmlformats.org/officeDocument/2006/relationships/image" Target="../media/image3.png"/><Relationship Id="rId7" Type="http://schemas.openxmlformats.org/officeDocument/2006/relationships/image" Target="../media/image6.png"/><Relationship Id="rId8"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g2e3ebb4d310_0_5"/>
          <p:cNvSpPr txBox="1"/>
          <p:nvPr/>
        </p:nvSpPr>
        <p:spPr>
          <a:xfrm>
            <a:off x="348225" y="793050"/>
            <a:ext cx="5007900" cy="2401200"/>
          </a:xfrm>
          <a:prstGeom prst="rect">
            <a:avLst/>
          </a:prstGeom>
          <a:noFill/>
          <a:ln>
            <a:noFill/>
          </a:ln>
        </p:spPr>
        <p:txBody>
          <a:bodyPr anchorCtr="0" anchor="t" bIns="45700" lIns="91425" spcFirstLastPara="1" rIns="91425" wrap="square" tIns="45700">
            <a:spAutoFit/>
          </a:bodyPr>
          <a:lstStyle/>
          <a:p>
            <a:pPr indent="-304800" lvl="0" marL="457200" rtl="0" algn="l">
              <a:lnSpc>
                <a:spcPct val="115000"/>
              </a:lnSpc>
              <a:spcBef>
                <a:spcPts val="0"/>
              </a:spcBef>
              <a:spcAft>
                <a:spcPts val="0"/>
              </a:spcAft>
              <a:buClr>
                <a:schemeClr val="dk1"/>
              </a:buClr>
              <a:buSzPts val="1200"/>
              <a:buChar char="•"/>
            </a:pPr>
            <a:r>
              <a:rPr lang="en" sz="1200">
                <a:solidFill>
                  <a:schemeClr val="dk1"/>
                </a:solidFill>
              </a:rPr>
              <a:t>Our objective is to create a</a:t>
            </a:r>
            <a:r>
              <a:rPr b="1" lang="en" sz="1200">
                <a:solidFill>
                  <a:schemeClr val="dk1"/>
                </a:solidFill>
              </a:rPr>
              <a:t> </a:t>
            </a:r>
            <a:r>
              <a:rPr b="1" lang="en" sz="1200" u="sng">
                <a:solidFill>
                  <a:schemeClr val="dk1"/>
                </a:solidFill>
                <a:highlight>
                  <a:srgbClr val="D9EAD3"/>
                </a:highlight>
              </a:rPr>
              <a:t>continuous and sustainable light emission source</a:t>
            </a:r>
            <a:r>
              <a:rPr b="1" lang="en" sz="1200">
                <a:solidFill>
                  <a:schemeClr val="dk1"/>
                </a:solidFill>
                <a:highlight>
                  <a:srgbClr val="D9EAD3"/>
                </a:highlight>
              </a:rPr>
              <a:t> </a:t>
            </a:r>
            <a:r>
              <a:rPr lang="en" sz="1200">
                <a:solidFill>
                  <a:schemeClr val="dk1"/>
                </a:solidFill>
              </a:rPr>
              <a:t>without the need for external electricity supply offering a sustainable and environmentally friendly solution to light generation.</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i="1" lang="en" sz="1200">
                <a:solidFill>
                  <a:schemeClr val="dk1"/>
                </a:solidFill>
              </a:rPr>
              <a:t>Neonothopanus nambi</a:t>
            </a:r>
            <a:r>
              <a:rPr lang="en" sz="1200">
                <a:solidFill>
                  <a:schemeClr val="dk1"/>
                </a:solidFill>
              </a:rPr>
              <a:t> is a brown fungus, which emits brown colors in the day but a bright green in the dark. In the fungus, one key group of genes are responsible for the bioluminescence of the fungus. One gene is Luciferase gene (nnluz) encoding luciferase, an enzyme that controls the fungal bioluminescence cycle, and </a:t>
            </a:r>
            <a:r>
              <a:rPr b="1" lang="en" sz="1200" u="sng">
                <a:solidFill>
                  <a:schemeClr val="dk1"/>
                </a:solidFill>
              </a:rPr>
              <a:t>can glow when inserted into the luciferase gene into bacteria</a:t>
            </a:r>
            <a:endParaRPr b="1" sz="1200" u="sng">
              <a:solidFill>
                <a:schemeClr val="dk1"/>
              </a:solidFill>
            </a:endParaRPr>
          </a:p>
        </p:txBody>
      </p:sp>
      <p:pic>
        <p:nvPicPr>
          <p:cNvPr id="55" name="Google Shape;55;g2e3ebb4d310_0_5"/>
          <p:cNvPicPr preferRelativeResize="0"/>
          <p:nvPr/>
        </p:nvPicPr>
        <p:blipFill rotWithShape="1">
          <a:blip r:embed="rId3">
            <a:alphaModFix/>
          </a:blip>
          <a:srcRect b="0" l="0" r="0" t="0"/>
          <a:stretch/>
        </p:blipFill>
        <p:spPr>
          <a:xfrm>
            <a:off x="348225" y="98825"/>
            <a:ext cx="1889469" cy="653199"/>
          </a:xfrm>
          <a:prstGeom prst="rect">
            <a:avLst/>
          </a:prstGeom>
          <a:noFill/>
          <a:ln>
            <a:noFill/>
          </a:ln>
        </p:spPr>
      </p:pic>
      <p:pic>
        <p:nvPicPr>
          <p:cNvPr id="56" name="Google Shape;56;g2e3ebb4d310_0_5"/>
          <p:cNvPicPr preferRelativeResize="0"/>
          <p:nvPr/>
        </p:nvPicPr>
        <p:blipFill rotWithShape="1">
          <a:blip r:embed="rId4">
            <a:alphaModFix/>
          </a:blip>
          <a:srcRect b="5634" l="0" r="0" t="12351"/>
          <a:stretch/>
        </p:blipFill>
        <p:spPr>
          <a:xfrm>
            <a:off x="4067803" y="4646046"/>
            <a:ext cx="1338175" cy="346600"/>
          </a:xfrm>
          <a:prstGeom prst="rect">
            <a:avLst/>
          </a:prstGeom>
          <a:noFill/>
          <a:ln>
            <a:noFill/>
          </a:ln>
        </p:spPr>
      </p:pic>
      <p:pic>
        <p:nvPicPr>
          <p:cNvPr id="57" name="Google Shape;57;g2e3ebb4d310_0_5"/>
          <p:cNvPicPr preferRelativeResize="0"/>
          <p:nvPr/>
        </p:nvPicPr>
        <p:blipFill rotWithShape="1">
          <a:blip r:embed="rId5">
            <a:alphaModFix/>
          </a:blip>
          <a:srcRect b="22358" l="9561" r="11287" t="25825"/>
          <a:stretch/>
        </p:blipFill>
        <p:spPr>
          <a:xfrm>
            <a:off x="2668248" y="4571170"/>
            <a:ext cx="1221700" cy="421453"/>
          </a:xfrm>
          <a:prstGeom prst="rect">
            <a:avLst/>
          </a:prstGeom>
          <a:noFill/>
          <a:ln>
            <a:noFill/>
          </a:ln>
        </p:spPr>
      </p:pic>
      <p:pic>
        <p:nvPicPr>
          <p:cNvPr id="58" name="Google Shape;58;g2e3ebb4d310_0_5"/>
          <p:cNvPicPr preferRelativeResize="0"/>
          <p:nvPr/>
        </p:nvPicPr>
        <p:blipFill rotWithShape="1">
          <a:blip r:embed="rId6">
            <a:alphaModFix/>
          </a:blip>
          <a:srcRect b="0" l="0" r="0" t="0"/>
          <a:stretch/>
        </p:blipFill>
        <p:spPr>
          <a:xfrm>
            <a:off x="7736992" y="4571148"/>
            <a:ext cx="1057473" cy="421475"/>
          </a:xfrm>
          <a:prstGeom prst="rect">
            <a:avLst/>
          </a:prstGeom>
          <a:noFill/>
          <a:ln>
            <a:noFill/>
          </a:ln>
        </p:spPr>
      </p:pic>
      <p:pic>
        <p:nvPicPr>
          <p:cNvPr id="59" name="Google Shape;59;g2e3ebb4d310_0_5"/>
          <p:cNvPicPr preferRelativeResize="0"/>
          <p:nvPr/>
        </p:nvPicPr>
        <p:blipFill rotWithShape="1">
          <a:blip r:embed="rId7">
            <a:alphaModFix/>
          </a:blip>
          <a:srcRect b="0" l="0" r="0" t="0"/>
          <a:stretch/>
        </p:blipFill>
        <p:spPr>
          <a:xfrm>
            <a:off x="2076714" y="4557103"/>
            <a:ext cx="410121" cy="421497"/>
          </a:xfrm>
          <a:prstGeom prst="rect">
            <a:avLst/>
          </a:prstGeom>
          <a:noFill/>
          <a:ln>
            <a:noFill/>
          </a:ln>
        </p:spPr>
      </p:pic>
      <p:pic>
        <p:nvPicPr>
          <p:cNvPr id="60" name="Google Shape;60;g2e3ebb4d310_0_5"/>
          <p:cNvPicPr preferRelativeResize="0"/>
          <p:nvPr/>
        </p:nvPicPr>
        <p:blipFill rotWithShape="1">
          <a:blip r:embed="rId8">
            <a:alphaModFix/>
          </a:blip>
          <a:srcRect b="0" l="-2051" r="0" t="0"/>
          <a:stretch/>
        </p:blipFill>
        <p:spPr>
          <a:xfrm>
            <a:off x="513116" y="4571170"/>
            <a:ext cx="1307868" cy="421453"/>
          </a:xfrm>
          <a:prstGeom prst="rect">
            <a:avLst/>
          </a:prstGeom>
          <a:noFill/>
          <a:ln>
            <a:noFill/>
          </a:ln>
        </p:spPr>
      </p:pic>
      <p:pic>
        <p:nvPicPr>
          <p:cNvPr id="61" name="Google Shape;61;g2e3ebb4d310_0_5"/>
          <p:cNvPicPr preferRelativeResize="0"/>
          <p:nvPr/>
        </p:nvPicPr>
        <p:blipFill rotWithShape="1">
          <a:blip r:embed="rId9">
            <a:alphaModFix/>
          </a:blip>
          <a:srcRect b="0" l="0" r="0" t="0"/>
          <a:stretch/>
        </p:blipFill>
        <p:spPr>
          <a:xfrm>
            <a:off x="5583835" y="4608608"/>
            <a:ext cx="1901251" cy="421475"/>
          </a:xfrm>
          <a:prstGeom prst="rect">
            <a:avLst/>
          </a:prstGeom>
          <a:noFill/>
          <a:ln>
            <a:noFill/>
          </a:ln>
        </p:spPr>
      </p:pic>
      <p:sp>
        <p:nvSpPr>
          <p:cNvPr id="62" name="Google Shape;62;g2e3ebb4d310_0_5"/>
          <p:cNvSpPr txBox="1"/>
          <p:nvPr/>
        </p:nvSpPr>
        <p:spPr>
          <a:xfrm>
            <a:off x="1987750" y="-78800"/>
            <a:ext cx="7023300" cy="7695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Clr>
                <a:srgbClr val="000000"/>
              </a:buClr>
              <a:buSzPts val="1100"/>
              <a:buFont typeface="Arial"/>
              <a:buNone/>
            </a:pPr>
            <a:r>
              <a:rPr b="1" lang="en" sz="1100">
                <a:solidFill>
                  <a:srgbClr val="000000"/>
                </a:solidFill>
              </a:rPr>
              <a:t>Producing a Electricity-free Sustainable Light Source Using Bioengineering </a:t>
            </a:r>
            <a:r>
              <a:rPr b="1" i="1" lang="en" sz="1100">
                <a:solidFill>
                  <a:srgbClr val="000000"/>
                </a:solidFill>
              </a:rPr>
              <a:t>Escherichia Coli</a:t>
            </a:r>
            <a:br>
              <a:rPr lang="en" sz="900"/>
            </a:br>
            <a:r>
              <a:rPr lang="en" sz="900">
                <a:solidFill>
                  <a:srgbClr val="000000"/>
                </a:solidFill>
              </a:rPr>
              <a:t>Katherine Duanmu, Zubin Abraham, Carina Clark, Madelyn Downing, Alvin Dzoung, Jomana Elghamrawy, Abigail Nunes, Keelan Peterson, Jamarquis Sann, Ian Walters, Dr. Enhua Wang</a:t>
            </a:r>
            <a:r>
              <a:rPr lang="en" sz="900"/>
              <a:t> </a:t>
            </a:r>
            <a:endParaRPr sz="900"/>
          </a:p>
          <a:p>
            <a:pPr indent="0" lvl="0" marL="0" rtl="0" algn="ctr">
              <a:lnSpc>
                <a:spcPct val="100000"/>
              </a:lnSpc>
              <a:spcBef>
                <a:spcPts val="0"/>
              </a:spcBef>
              <a:spcAft>
                <a:spcPts val="0"/>
              </a:spcAft>
              <a:buClr>
                <a:srgbClr val="000000"/>
              </a:buClr>
              <a:buSzPts val="1100"/>
              <a:buFont typeface="Arial"/>
              <a:buNone/>
            </a:pPr>
            <a:r>
              <a:rPr lang="en" sz="900"/>
              <a:t>Academy of Notre Dame, Tyngsboro, Massachusetts, USA</a:t>
            </a:r>
            <a:endParaRPr b="0" i="0" sz="1000" u="none" cap="none" strike="noStrike">
              <a:solidFill>
                <a:srgbClr val="000000"/>
              </a:solidFill>
              <a:latin typeface="Arial"/>
              <a:ea typeface="Arial"/>
              <a:cs typeface="Arial"/>
              <a:sym typeface="Arial"/>
            </a:endParaRPr>
          </a:p>
        </p:txBody>
      </p:sp>
      <p:pic>
        <p:nvPicPr>
          <p:cNvPr id="63" name="Google Shape;63;g2e3ebb4d310_0_5"/>
          <p:cNvPicPr preferRelativeResize="0"/>
          <p:nvPr/>
        </p:nvPicPr>
        <p:blipFill rotWithShape="1">
          <a:blip r:embed="rId10">
            <a:alphaModFix/>
          </a:blip>
          <a:srcRect b="0" l="0" r="0" t="0"/>
          <a:stretch/>
        </p:blipFill>
        <p:spPr>
          <a:xfrm>
            <a:off x="5510625" y="1519663"/>
            <a:ext cx="3364799" cy="698251"/>
          </a:xfrm>
          <a:prstGeom prst="rect">
            <a:avLst/>
          </a:prstGeom>
          <a:noFill/>
          <a:ln>
            <a:noFill/>
          </a:ln>
        </p:spPr>
      </p:pic>
      <p:pic>
        <p:nvPicPr>
          <p:cNvPr id="64" name="Google Shape;64;g2e3ebb4d310_0_5"/>
          <p:cNvPicPr preferRelativeResize="0"/>
          <p:nvPr/>
        </p:nvPicPr>
        <p:blipFill>
          <a:blip r:embed="rId11">
            <a:alphaModFix/>
          </a:blip>
          <a:stretch>
            <a:fillRect/>
          </a:stretch>
        </p:blipFill>
        <p:spPr>
          <a:xfrm>
            <a:off x="7140625" y="2705950"/>
            <a:ext cx="1749449" cy="1166325"/>
          </a:xfrm>
          <a:prstGeom prst="rect">
            <a:avLst/>
          </a:prstGeom>
          <a:noFill/>
          <a:ln>
            <a:noFill/>
          </a:ln>
        </p:spPr>
      </p:pic>
      <p:pic>
        <p:nvPicPr>
          <p:cNvPr id="65" name="Google Shape;65;g2e3ebb4d310_0_5"/>
          <p:cNvPicPr preferRelativeResize="0"/>
          <p:nvPr/>
        </p:nvPicPr>
        <p:blipFill>
          <a:blip r:embed="rId12">
            <a:alphaModFix/>
          </a:blip>
          <a:stretch>
            <a:fillRect/>
          </a:stretch>
        </p:blipFill>
        <p:spPr>
          <a:xfrm>
            <a:off x="5831988" y="2961487"/>
            <a:ext cx="1749449" cy="1312087"/>
          </a:xfrm>
          <a:prstGeom prst="rect">
            <a:avLst/>
          </a:prstGeom>
          <a:noFill/>
          <a:ln>
            <a:noFill/>
          </a:ln>
        </p:spPr>
      </p:pic>
      <p:sp>
        <p:nvSpPr>
          <p:cNvPr id="66" name="Google Shape;66;g2e3ebb4d310_0_5"/>
          <p:cNvSpPr/>
          <p:nvPr/>
        </p:nvSpPr>
        <p:spPr>
          <a:xfrm>
            <a:off x="348225" y="3235250"/>
            <a:ext cx="5235600" cy="118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 name="Google Shape;67;g2e3ebb4d310_0_5"/>
          <p:cNvSpPr txBox="1"/>
          <p:nvPr/>
        </p:nvSpPr>
        <p:spPr>
          <a:xfrm>
            <a:off x="348225" y="3215450"/>
            <a:ext cx="5162400" cy="1223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000">
                <a:solidFill>
                  <a:schemeClr val="dk1"/>
                </a:solidFill>
              </a:rPr>
              <a:t>Bacterial Strain:</a:t>
            </a:r>
            <a:r>
              <a:rPr lang="en" sz="1000">
                <a:solidFill>
                  <a:schemeClr val="dk1"/>
                </a:solidFill>
              </a:rPr>
              <a:t> </a:t>
            </a:r>
            <a:r>
              <a:rPr i="1" lang="en" sz="1000">
                <a:solidFill>
                  <a:schemeClr val="dk1"/>
                </a:solidFill>
              </a:rPr>
              <a:t>E. coli</a:t>
            </a:r>
            <a:r>
              <a:rPr lang="en" sz="1000">
                <a:solidFill>
                  <a:schemeClr val="dk1"/>
                </a:solidFill>
              </a:rPr>
              <a:t> (laboratory strain)</a:t>
            </a:r>
            <a:endParaRPr sz="1000">
              <a:solidFill>
                <a:schemeClr val="dk1"/>
              </a:solidFill>
            </a:endParaRPr>
          </a:p>
          <a:p>
            <a:pPr indent="0" lvl="0" marL="0" rtl="0" algn="l">
              <a:lnSpc>
                <a:spcPct val="115000"/>
              </a:lnSpc>
              <a:spcBef>
                <a:spcPts val="0"/>
              </a:spcBef>
              <a:spcAft>
                <a:spcPts val="0"/>
              </a:spcAft>
              <a:buNone/>
            </a:pPr>
            <a:r>
              <a:rPr b="1" lang="en" sz="1000">
                <a:solidFill>
                  <a:schemeClr val="dk1"/>
                </a:solidFill>
              </a:rPr>
              <a:t>Gene of Interest:</a:t>
            </a:r>
            <a:r>
              <a:rPr lang="en" sz="1000">
                <a:solidFill>
                  <a:schemeClr val="dk1"/>
                </a:solidFill>
              </a:rPr>
              <a:t> Luciferase gene from </a:t>
            </a:r>
            <a:r>
              <a:rPr i="1" lang="en" sz="1000">
                <a:solidFill>
                  <a:schemeClr val="dk1"/>
                </a:solidFill>
              </a:rPr>
              <a:t>Neonothopanus nambi </a:t>
            </a:r>
            <a:r>
              <a:rPr lang="en" sz="1000">
                <a:solidFill>
                  <a:schemeClr val="dk1"/>
                </a:solidFill>
              </a:rPr>
              <a:t>(nnluz)</a:t>
            </a:r>
            <a:endParaRPr sz="1000">
              <a:solidFill>
                <a:schemeClr val="dk1"/>
              </a:solidFill>
            </a:endParaRPr>
          </a:p>
          <a:p>
            <a:pPr indent="0" lvl="0" marL="0" rtl="0" algn="l">
              <a:lnSpc>
                <a:spcPct val="115000"/>
              </a:lnSpc>
              <a:spcBef>
                <a:spcPts val="0"/>
              </a:spcBef>
              <a:spcAft>
                <a:spcPts val="0"/>
              </a:spcAft>
              <a:buNone/>
            </a:pPr>
            <a:r>
              <a:rPr b="1" lang="en" sz="1000">
                <a:solidFill>
                  <a:schemeClr val="dk1"/>
                </a:solidFill>
              </a:rPr>
              <a:t>Plasmid Vector:</a:t>
            </a:r>
            <a:r>
              <a:rPr lang="en" sz="1000">
                <a:solidFill>
                  <a:schemeClr val="dk1"/>
                </a:solidFill>
              </a:rPr>
              <a:t> Recombinant plasmid with luciferase gene and necessary regulatory elements</a:t>
            </a:r>
            <a:endParaRPr sz="1000">
              <a:solidFill>
                <a:schemeClr val="dk1"/>
              </a:solidFill>
            </a:endParaRPr>
          </a:p>
          <a:p>
            <a:pPr indent="0" lvl="0" marL="0" rtl="0" algn="l">
              <a:lnSpc>
                <a:spcPct val="115000"/>
              </a:lnSpc>
              <a:spcBef>
                <a:spcPts val="0"/>
              </a:spcBef>
              <a:spcAft>
                <a:spcPts val="0"/>
              </a:spcAft>
              <a:buNone/>
            </a:pPr>
            <a:r>
              <a:rPr b="1" lang="en" sz="1000">
                <a:solidFill>
                  <a:schemeClr val="dk1"/>
                </a:solidFill>
              </a:rPr>
              <a:t>Transformation Method:</a:t>
            </a:r>
            <a:r>
              <a:rPr lang="en" sz="1000">
                <a:solidFill>
                  <a:schemeClr val="dk1"/>
                </a:solidFill>
              </a:rPr>
              <a:t> Heat shock or electroporation to introduce the gene into </a:t>
            </a:r>
            <a:r>
              <a:rPr i="1" lang="en" sz="1000">
                <a:solidFill>
                  <a:schemeClr val="dk1"/>
                </a:solidFill>
              </a:rPr>
              <a:t>E. coli</a:t>
            </a:r>
            <a:endParaRPr/>
          </a:p>
        </p:txBody>
      </p:sp>
      <p:pic>
        <p:nvPicPr>
          <p:cNvPr id="68" name="Google Shape;68;g2e3ebb4d310_0_5" title="Glow in the Dark Plants - Katherine and Zubin.mp3">
            <a:hlinkClick r:id="rId13"/>
          </p:cNvPr>
          <p:cNvPicPr preferRelativeResize="0"/>
          <p:nvPr/>
        </p:nvPicPr>
        <p:blipFill rotWithShape="1">
          <a:blip r:embed="rId14">
            <a:alphaModFix/>
          </a:blip>
          <a:srcRect b="0" l="0" r="0" t="0"/>
          <a:stretch/>
        </p:blipFill>
        <p:spPr>
          <a:xfrm>
            <a:off x="7957400" y="350500"/>
            <a:ext cx="681150" cy="6811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