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067700" cx="37463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084" y="3049770"/>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2"/>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2"/>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1"/>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1"/>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3"/>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4"/>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4"/>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5"/>
          <p:cNvSpPr txBox="1"/>
          <p:nvPr>
            <p:ph idx="1" type="body"/>
          </p:nvPr>
        </p:nvSpPr>
        <p:spPr>
          <a:xfrm>
            <a:off x="1277050"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5"/>
          <p:cNvSpPr txBox="1"/>
          <p:nvPr>
            <p:ph idx="2" type="body"/>
          </p:nvPr>
        </p:nvSpPr>
        <p:spPr>
          <a:xfrm>
            <a:off x="19798578"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5"/>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6"/>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50"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7"/>
          <p:cNvSpPr txBox="1"/>
          <p:nvPr>
            <p:ph idx="1" type="body"/>
          </p:nvPr>
        </p:nvSpPr>
        <p:spPr>
          <a:xfrm>
            <a:off x="1277050"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7"/>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8"/>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706" y="-512"/>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683"/>
              <a:buFont typeface="Arial"/>
              <a:buNone/>
            </a:pPr>
            <a:r>
              <a:t/>
            </a:r>
            <a:endParaRPr b="0" i="0" sz="683"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9"/>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9"/>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9"/>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50" y="17328383"/>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0"/>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jpg"/><Relationship Id="rId13"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6.jpg"/><Relationship Id="rId5" Type="http://schemas.openxmlformats.org/officeDocument/2006/relationships/hyperlink" Target="https://doi.org/10.1186/s12864-015-1288-8" TargetMode="External"/><Relationship Id="rId6" Type="http://schemas.openxmlformats.org/officeDocument/2006/relationships/hyperlink" Target="https://doi.org/10.1242/jeb.063222" TargetMode="External"/><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7165641" y="17856504"/>
            <a:ext cx="5511761" cy="2887755"/>
          </a:xfrm>
          <a:prstGeom prst="rect">
            <a:avLst/>
          </a:prstGeom>
          <a:noFill/>
          <a:ln>
            <a:noFill/>
          </a:ln>
        </p:spPr>
      </p:pic>
      <p:sp>
        <p:nvSpPr>
          <p:cNvPr id="55" name="Google Shape;55;p13"/>
          <p:cNvSpPr txBox="1"/>
          <p:nvPr/>
        </p:nvSpPr>
        <p:spPr>
          <a:xfrm>
            <a:off x="5791275" y="2663900"/>
            <a:ext cx="8004900" cy="6151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2600"/>
              <a:t>Abstract</a:t>
            </a:r>
            <a:endParaRPr b="1" sz="2600"/>
          </a:p>
          <a:p>
            <a:pPr indent="0" lvl="0" marL="0" marR="0" rtl="0" algn="ctr">
              <a:lnSpc>
                <a:spcPct val="100000"/>
              </a:lnSpc>
              <a:spcBef>
                <a:spcPts val="0"/>
              </a:spcBef>
              <a:spcAft>
                <a:spcPts val="0"/>
              </a:spcAft>
              <a:buNone/>
            </a:pPr>
            <a:r>
              <a:rPr lang="en" sz="2600"/>
              <a:t>Our </a:t>
            </a:r>
            <a:r>
              <a:rPr lang="en" sz="2600"/>
              <a:t>group</a:t>
            </a:r>
            <a:r>
              <a:rPr lang="en" sz="2600"/>
              <a:t> started out by thinking about harnessing electricity in living organisms and putting it to use, </a:t>
            </a:r>
            <a:r>
              <a:rPr lang="en" sz="2600">
                <a:solidFill>
                  <a:schemeClr val="dk1"/>
                </a:solidFill>
              </a:rPr>
              <a:t>for example</a:t>
            </a:r>
            <a:r>
              <a:rPr lang="en" sz="2600"/>
              <a:t> for running a prosthetic limb. We investigated how current flows in nerves, and later how electric eels generate </a:t>
            </a:r>
            <a:r>
              <a:rPr lang="en" sz="2600"/>
              <a:t>electricity. We researched the differences in the genes in electric organs in eels verses genes in smooth muscle tissue, the idea being to isolate the electricity-generating genes and possibly implant them in cells in order to create electricity-generating cells. Though we did not conduct any experiments, we have a number of ideas we can pursue going forward.</a:t>
            </a:r>
            <a:endParaRPr b="0" i="0" sz="2600" u="none" cap="none" strike="noStrike">
              <a:solidFill>
                <a:srgbClr val="000000"/>
              </a:solidFill>
              <a:latin typeface="Arial"/>
              <a:ea typeface="Arial"/>
              <a:cs typeface="Arial"/>
              <a:sym typeface="Arial"/>
            </a:endParaRPr>
          </a:p>
        </p:txBody>
      </p:sp>
      <p:pic>
        <p:nvPicPr>
          <p:cNvPr id="56" name="Google Shape;56;p13"/>
          <p:cNvPicPr preferRelativeResize="0"/>
          <p:nvPr/>
        </p:nvPicPr>
        <p:blipFill rotWithShape="1">
          <a:blip r:embed="rId4">
            <a:alphaModFix/>
          </a:blip>
          <a:srcRect b="28524" l="0" r="0" t="29593"/>
          <a:stretch/>
        </p:blipFill>
        <p:spPr>
          <a:xfrm>
            <a:off x="1181511" y="18571309"/>
            <a:ext cx="3990820" cy="1671339"/>
          </a:xfrm>
          <a:prstGeom prst="rect">
            <a:avLst/>
          </a:prstGeom>
          <a:noFill/>
          <a:ln>
            <a:noFill/>
          </a:ln>
        </p:spPr>
      </p:pic>
      <p:sp>
        <p:nvSpPr>
          <p:cNvPr id="57" name="Google Shape;57;p13"/>
          <p:cNvSpPr txBox="1"/>
          <p:nvPr/>
        </p:nvSpPr>
        <p:spPr>
          <a:xfrm>
            <a:off x="12482941" y="298662"/>
            <a:ext cx="18629512" cy="2529016"/>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3968"/>
              <a:t>Generating Electricity from Biological Sources</a:t>
            </a:r>
            <a:endParaRPr b="1" i="0"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Ja</a:t>
            </a:r>
            <a:r>
              <a:rPr lang="en" sz="3712"/>
              <a:t>cob Sardinha,Tyler Karp, Christopher Kim, Mr. Stewart Pierson</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The Rivers School, Weston, MA</a:t>
            </a:r>
            <a:endParaRPr b="0" i="0" sz="3712" u="none" cap="none" strike="noStrike">
              <a:solidFill>
                <a:srgbClr val="000000"/>
              </a:solidFill>
              <a:latin typeface="Arial"/>
              <a:ea typeface="Arial"/>
              <a:cs typeface="Arial"/>
              <a:sym typeface="Arial"/>
            </a:endParaRPr>
          </a:p>
        </p:txBody>
      </p:sp>
      <p:sp>
        <p:nvSpPr>
          <p:cNvPr id="58" name="Google Shape;58;p13"/>
          <p:cNvSpPr txBox="1"/>
          <p:nvPr/>
        </p:nvSpPr>
        <p:spPr>
          <a:xfrm>
            <a:off x="5791250" y="12817400"/>
            <a:ext cx="8004900" cy="5170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2600" u="none" cap="none" strike="noStrike">
                <a:solidFill>
                  <a:srgbClr val="000000"/>
                </a:solidFill>
                <a:latin typeface="Arial"/>
                <a:ea typeface="Arial"/>
                <a:cs typeface="Arial"/>
                <a:sym typeface="Arial"/>
              </a:rPr>
              <a:t>Introduction/Background</a:t>
            </a:r>
            <a:endParaRPr b="1" i="0" sz="2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600">
                <a:solidFill>
                  <a:schemeClr val="dk1"/>
                </a:solidFill>
                <a:latin typeface="Calibri"/>
                <a:ea typeface="Calibri"/>
                <a:cs typeface="Calibri"/>
                <a:sym typeface="Calibri"/>
              </a:rPr>
              <a:t>We wanted to find a way to generate energy without the use of fossil fuels that harm the environment. We knew that electricity is generated from the movement of ions, and we also knew that cells can move ions, so we wanted to create electricity from cells. We then looked into some animals that can already generate electrical fields, such as eels, and we wanted to mimic them in order to modify existing cells to produce electricity. We also wanted to use this electricity to power devices such as prosthetics.</a:t>
            </a:r>
            <a:endParaRPr sz="2600">
              <a:solidFill>
                <a:schemeClr val="dk1"/>
              </a:solidFill>
              <a:latin typeface="Calibri"/>
              <a:ea typeface="Calibri"/>
              <a:cs typeface="Calibri"/>
              <a:sym typeface="Calibri"/>
            </a:endParaRPr>
          </a:p>
        </p:txBody>
      </p:sp>
      <p:sp>
        <p:nvSpPr>
          <p:cNvPr id="59" name="Google Shape;59;p13"/>
          <p:cNvSpPr txBox="1"/>
          <p:nvPr/>
        </p:nvSpPr>
        <p:spPr>
          <a:xfrm>
            <a:off x="14729286" y="2663912"/>
            <a:ext cx="8004900" cy="150423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300" u="none" cap="none" strike="noStrike">
                <a:solidFill>
                  <a:srgbClr val="000000"/>
                </a:solidFill>
                <a:latin typeface="Arial"/>
                <a:ea typeface="Arial"/>
                <a:cs typeface="Arial"/>
                <a:sym typeface="Arial"/>
              </a:rPr>
              <a:t>Science Content</a:t>
            </a:r>
            <a:endParaRPr sz="3172">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3172">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lang="en" sz="3172">
                <a:solidFill>
                  <a:schemeClr val="dk1"/>
                </a:solidFill>
                <a:latin typeface="Calibri"/>
                <a:ea typeface="Calibri"/>
                <a:cs typeface="Calibri"/>
                <a:sym typeface="Calibri"/>
              </a:rPr>
              <a:t>Our team looked at the electrocytes, cells that generate electricity in the electric organ, in electric eels and other electrical fish as a natural source of electrical energy. We wanted to identify how these cells are able to generate large amounts of usable electricity. After becoming familiar with the processes in electrocytes that generate electric fields, we then researched the genetics of these cells. We looked at several studies on electrocytes in electric eels and other electrical fish and identified several genes that differ between the electrocytes and skeletal muscle cells (and other muscle cells) including:</a:t>
            </a:r>
            <a:endParaRPr sz="3172">
              <a:solidFill>
                <a:schemeClr val="dk1"/>
              </a:solidFill>
              <a:latin typeface="Calibri"/>
              <a:ea typeface="Calibri"/>
              <a:cs typeface="Calibri"/>
              <a:sym typeface="Calibri"/>
            </a:endParaRPr>
          </a:p>
          <a:p>
            <a:pPr indent="-430022" lvl="0" marL="457200" marR="0" rtl="0" algn="ctr">
              <a:lnSpc>
                <a:spcPct val="100000"/>
              </a:lnSpc>
              <a:spcBef>
                <a:spcPts val="0"/>
              </a:spcBef>
              <a:spcAft>
                <a:spcPts val="0"/>
              </a:spcAft>
              <a:buClr>
                <a:schemeClr val="dk1"/>
              </a:buClr>
              <a:buSzPts val="3172"/>
              <a:buFont typeface="Calibri"/>
              <a:buChar char="-"/>
            </a:pPr>
            <a:r>
              <a:rPr lang="en" sz="3172">
                <a:solidFill>
                  <a:schemeClr val="dk1"/>
                </a:solidFill>
                <a:latin typeface="Calibri"/>
                <a:ea typeface="Calibri"/>
                <a:cs typeface="Calibri"/>
                <a:sym typeface="Calibri"/>
              </a:rPr>
              <a:t>mef2- a transcription factor than interacts with Ca2+ pathways</a:t>
            </a:r>
            <a:endParaRPr sz="3172">
              <a:solidFill>
                <a:schemeClr val="dk1"/>
              </a:solidFill>
              <a:latin typeface="Calibri"/>
              <a:ea typeface="Calibri"/>
              <a:cs typeface="Calibri"/>
              <a:sym typeface="Calibri"/>
            </a:endParaRPr>
          </a:p>
          <a:p>
            <a:pPr indent="-430022" lvl="0" marL="457200" marR="0" rtl="0" algn="ctr">
              <a:lnSpc>
                <a:spcPct val="100000"/>
              </a:lnSpc>
              <a:spcBef>
                <a:spcPts val="0"/>
              </a:spcBef>
              <a:spcAft>
                <a:spcPts val="0"/>
              </a:spcAft>
              <a:buClr>
                <a:schemeClr val="dk1"/>
              </a:buClr>
              <a:buSzPts val="3172"/>
              <a:buFont typeface="Calibri"/>
              <a:buChar char="-"/>
            </a:pPr>
            <a:r>
              <a:rPr lang="en" sz="3172">
                <a:solidFill>
                  <a:schemeClr val="dk1"/>
                </a:solidFill>
                <a:latin typeface="Calibri"/>
                <a:ea typeface="Calibri"/>
                <a:cs typeface="Calibri"/>
                <a:sym typeface="Calibri"/>
              </a:rPr>
              <a:t>Several genes responsible for Na+/K+-ATPase subunits and ion channels including scn4aa</a:t>
            </a:r>
            <a:endParaRPr sz="3172">
              <a:solidFill>
                <a:schemeClr val="dk1"/>
              </a:solidFill>
              <a:latin typeface="Calibri"/>
              <a:ea typeface="Calibri"/>
              <a:cs typeface="Calibri"/>
              <a:sym typeface="Calibri"/>
            </a:endParaRPr>
          </a:p>
          <a:p>
            <a:pPr indent="-430022" lvl="0" marL="457200" marR="0" rtl="0" algn="ctr">
              <a:lnSpc>
                <a:spcPct val="100000"/>
              </a:lnSpc>
              <a:spcBef>
                <a:spcPts val="0"/>
              </a:spcBef>
              <a:spcAft>
                <a:spcPts val="0"/>
              </a:spcAft>
              <a:buClr>
                <a:schemeClr val="dk1"/>
              </a:buClr>
              <a:buSzPts val="3172"/>
              <a:buFont typeface="Calibri"/>
              <a:buChar char="-"/>
            </a:pPr>
            <a:r>
              <a:rPr lang="en" sz="3172">
                <a:solidFill>
                  <a:schemeClr val="dk1"/>
                </a:solidFill>
                <a:latin typeface="Calibri"/>
                <a:ea typeface="Calibri"/>
                <a:cs typeface="Calibri"/>
                <a:sym typeface="Calibri"/>
              </a:rPr>
              <a:t>hox10a, hox11a, hox12a, hox13a - regulatory machinery genes</a:t>
            </a:r>
            <a:endParaRPr sz="31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 sz="3172">
                <a:solidFill>
                  <a:schemeClr val="dk1"/>
                </a:solidFill>
                <a:latin typeface="Calibri"/>
                <a:ea typeface="Calibri"/>
                <a:cs typeface="Calibri"/>
                <a:sym typeface="Calibri"/>
              </a:rPr>
              <a:t>We also looked to design a device to utilize the electricity generated by cells. The challenge with this part would be to ensure the cells generated electricity simultaneously, To do this, we studied a formal experiment which worked on mimicking the methods of electrolytes using artificial gels.  </a:t>
            </a:r>
            <a:endParaRPr sz="3172">
              <a:solidFill>
                <a:schemeClr val="dk1"/>
              </a:solidFill>
              <a:latin typeface="Calibri"/>
              <a:ea typeface="Calibri"/>
              <a:cs typeface="Calibri"/>
              <a:sym typeface="Calibri"/>
            </a:endParaRPr>
          </a:p>
        </p:txBody>
      </p:sp>
      <p:sp>
        <p:nvSpPr>
          <p:cNvPr id="60" name="Google Shape;60;p13"/>
          <p:cNvSpPr txBox="1"/>
          <p:nvPr/>
        </p:nvSpPr>
        <p:spPr>
          <a:xfrm>
            <a:off x="23539450" y="5432350"/>
            <a:ext cx="8004900" cy="7984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Team Content</a:t>
            </a:r>
            <a:endParaRPr b="1"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600">
                <a:solidFill>
                  <a:schemeClr val="dk1"/>
                </a:solidFill>
                <a:latin typeface="Calibri"/>
                <a:ea typeface="Calibri"/>
                <a:cs typeface="Calibri"/>
                <a:sym typeface="Calibri"/>
              </a:rPr>
              <a:t>This is the 2nd year of the Rivers BioBuilder team. Our team consists of 1 returning member, Jacob Sardinia, and 2 new members, Tyler Karp and Christopher Kim. We also have Mr. Stewart Pierson as our returning advisor, and Dr. Kate Schneider is our Biobuilder mentor.</a:t>
            </a:r>
            <a:endParaRPr sz="2600">
              <a:solidFill>
                <a:schemeClr val="dk1"/>
              </a:solidFill>
              <a:latin typeface="Calibri"/>
              <a:ea typeface="Calibri"/>
              <a:cs typeface="Calibri"/>
              <a:sym typeface="Calibri"/>
            </a:endParaRPr>
          </a:p>
          <a:p>
            <a:pPr indent="12191" lvl="0" marL="292608" marR="0" rtl="0" algn="l">
              <a:lnSpc>
                <a:spcPct val="100000"/>
              </a:lnSpc>
              <a:spcBef>
                <a:spcPts val="0"/>
              </a:spcBef>
              <a:spcAft>
                <a:spcPts val="0"/>
              </a:spcAft>
              <a:buClr>
                <a:schemeClr val="dk1"/>
              </a:buClr>
              <a:buSzPts val="4800"/>
              <a:buFont typeface="Calibri"/>
              <a:buNone/>
            </a:pPr>
            <a:r>
              <a:t/>
            </a:r>
            <a:endParaRPr b="0" i="0" sz="2672"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 sz="2800"/>
              <a:t>N</a:t>
            </a:r>
            <a:r>
              <a:rPr b="1" i="0" lang="en" sz="2800" u="none" cap="none" strike="noStrike">
                <a:solidFill>
                  <a:srgbClr val="000000"/>
                </a:solidFill>
                <a:latin typeface="Arial"/>
                <a:ea typeface="Arial"/>
                <a:cs typeface="Arial"/>
                <a:sym typeface="Arial"/>
              </a:rPr>
              <a:t>ext steps:</a:t>
            </a:r>
            <a:endParaRPr sz="2672">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lang="en" sz="2600">
                <a:solidFill>
                  <a:schemeClr val="dk1"/>
                </a:solidFill>
                <a:latin typeface="Calibri"/>
                <a:ea typeface="Calibri"/>
                <a:cs typeface="Calibri"/>
                <a:sym typeface="Calibri"/>
              </a:rPr>
              <a:t>Next, we want to run experiments to identify the specific genes and pathways that allow electrocytes to generate electricity. To do this, we would genetically remove different </a:t>
            </a:r>
            <a:r>
              <a:rPr lang="en" sz="2600">
                <a:solidFill>
                  <a:schemeClr val="dk1"/>
                </a:solidFill>
                <a:latin typeface="Calibri"/>
                <a:ea typeface="Calibri"/>
                <a:cs typeface="Calibri"/>
                <a:sym typeface="Calibri"/>
              </a:rPr>
              <a:t>combinations</a:t>
            </a:r>
            <a:r>
              <a:rPr lang="en" sz="2600">
                <a:solidFill>
                  <a:schemeClr val="dk1"/>
                </a:solidFill>
                <a:latin typeface="Calibri"/>
                <a:ea typeface="Calibri"/>
                <a:cs typeface="Calibri"/>
                <a:sym typeface="Calibri"/>
              </a:rPr>
              <a:t> of genes from electrocytes and measure the cells ability to generate electricity in order to determine which/ what </a:t>
            </a:r>
            <a:r>
              <a:rPr lang="en" sz="2600">
                <a:solidFill>
                  <a:schemeClr val="dk1"/>
                </a:solidFill>
                <a:latin typeface="Calibri"/>
                <a:ea typeface="Calibri"/>
                <a:cs typeface="Calibri"/>
                <a:sym typeface="Calibri"/>
              </a:rPr>
              <a:t>combination</a:t>
            </a:r>
            <a:r>
              <a:rPr lang="en" sz="2600">
                <a:solidFill>
                  <a:schemeClr val="dk1"/>
                </a:solidFill>
                <a:latin typeface="Calibri"/>
                <a:ea typeface="Calibri"/>
                <a:cs typeface="Calibri"/>
                <a:sym typeface="Calibri"/>
              </a:rPr>
              <a:t> is essential to generate electricity Once identified, we want to design a cell that uses and amplifies these genes to generate electricity, as </a:t>
            </a:r>
            <a:r>
              <a:rPr lang="en" sz="2600">
                <a:solidFill>
                  <a:schemeClr val="dk1"/>
                </a:solidFill>
                <a:latin typeface="Calibri"/>
                <a:ea typeface="Calibri"/>
                <a:cs typeface="Calibri"/>
                <a:sym typeface="Calibri"/>
              </a:rPr>
              <a:t>well as</a:t>
            </a:r>
            <a:r>
              <a:rPr lang="en" sz="2600">
                <a:solidFill>
                  <a:schemeClr val="dk1"/>
                </a:solidFill>
                <a:latin typeface="Calibri"/>
                <a:ea typeface="Calibri"/>
                <a:cs typeface="Calibri"/>
                <a:sym typeface="Calibri"/>
              </a:rPr>
              <a:t> a device which utilizes these cells the energy generated by these cells.</a:t>
            </a:r>
            <a:endParaRPr sz="2600">
              <a:solidFill>
                <a:schemeClr val="dk1"/>
              </a:solidFill>
              <a:latin typeface="Calibri"/>
              <a:ea typeface="Calibri"/>
              <a:cs typeface="Calibri"/>
              <a:sym typeface="Calibri"/>
            </a:endParaRPr>
          </a:p>
        </p:txBody>
      </p:sp>
      <p:sp>
        <p:nvSpPr>
          <p:cNvPr id="61" name="Google Shape;61;p13"/>
          <p:cNvSpPr txBox="1"/>
          <p:nvPr/>
        </p:nvSpPr>
        <p:spPr>
          <a:xfrm>
            <a:off x="23539438" y="13551950"/>
            <a:ext cx="8004900" cy="46647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References and acknowledgements</a:t>
            </a:r>
            <a:endParaRPr b="1" i="0" sz="2800" u="none" cap="none" strike="noStrike">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chemeClr val="dk1"/>
              </a:buClr>
              <a:buSzPts val="1500"/>
              <a:buFont typeface="Calibri"/>
              <a:buChar char="●"/>
            </a:pPr>
            <a:r>
              <a:rPr lang="en" sz="1500">
                <a:solidFill>
                  <a:schemeClr val="dk1"/>
                </a:solidFill>
              </a:rPr>
              <a:t>(</a:t>
            </a:r>
            <a:r>
              <a:rPr lang="en" sz="1500">
                <a:solidFill>
                  <a:srgbClr val="333333"/>
                </a:solidFill>
                <a:highlight>
                  <a:srgbClr val="FFFFFF"/>
                </a:highlight>
                <a:latin typeface="Roboto"/>
                <a:ea typeface="Roboto"/>
                <a:cs typeface="Roboto"/>
                <a:sym typeface="Roboto"/>
              </a:rPr>
              <a:t>Traeger, L.L., Volkening, J.D., Moffett, H. </a:t>
            </a:r>
            <a:r>
              <a:rPr i="1" lang="en" sz="1500">
                <a:solidFill>
                  <a:srgbClr val="333333"/>
                </a:solidFill>
                <a:highlight>
                  <a:srgbClr val="FFFFFF"/>
                </a:highlight>
                <a:latin typeface="Roboto"/>
                <a:ea typeface="Roboto"/>
                <a:cs typeface="Roboto"/>
                <a:sym typeface="Roboto"/>
              </a:rPr>
              <a:t>et al.</a:t>
            </a:r>
            <a:r>
              <a:rPr lang="en" sz="1500">
                <a:solidFill>
                  <a:srgbClr val="333333"/>
                </a:solidFill>
                <a:highlight>
                  <a:srgbClr val="FFFFFF"/>
                </a:highlight>
                <a:latin typeface="Roboto"/>
                <a:ea typeface="Roboto"/>
                <a:cs typeface="Roboto"/>
                <a:sym typeface="Roboto"/>
              </a:rPr>
              <a:t> Unique patterns of transcript and miRNA expression in the South American strong voltage electric eel (</a:t>
            </a:r>
            <a:r>
              <a:rPr i="1" lang="en" sz="1500">
                <a:solidFill>
                  <a:srgbClr val="333333"/>
                </a:solidFill>
                <a:highlight>
                  <a:srgbClr val="FFFFFF"/>
                </a:highlight>
                <a:latin typeface="Roboto"/>
                <a:ea typeface="Roboto"/>
                <a:cs typeface="Roboto"/>
                <a:sym typeface="Roboto"/>
              </a:rPr>
              <a:t>Electrophorus electricus</a:t>
            </a:r>
            <a:r>
              <a:rPr lang="en" sz="1500">
                <a:solidFill>
                  <a:srgbClr val="333333"/>
                </a:solidFill>
                <a:highlight>
                  <a:srgbClr val="FFFFFF"/>
                </a:highlight>
                <a:latin typeface="Roboto"/>
                <a:ea typeface="Roboto"/>
                <a:cs typeface="Roboto"/>
                <a:sym typeface="Roboto"/>
              </a:rPr>
              <a:t>). </a:t>
            </a:r>
            <a:r>
              <a:rPr i="1" lang="en" sz="1500">
                <a:solidFill>
                  <a:srgbClr val="333333"/>
                </a:solidFill>
                <a:highlight>
                  <a:srgbClr val="FFFFFF"/>
                </a:highlight>
                <a:latin typeface="Roboto"/>
                <a:ea typeface="Roboto"/>
                <a:cs typeface="Roboto"/>
                <a:sym typeface="Roboto"/>
              </a:rPr>
              <a:t>BMC Genomics</a:t>
            </a:r>
            <a:r>
              <a:rPr lang="en" sz="1500">
                <a:solidFill>
                  <a:srgbClr val="333333"/>
                </a:solidFill>
                <a:highlight>
                  <a:srgbClr val="FFFFFF"/>
                </a:highlight>
                <a:latin typeface="Roboto"/>
                <a:ea typeface="Roboto"/>
                <a:cs typeface="Roboto"/>
                <a:sym typeface="Roboto"/>
              </a:rPr>
              <a:t> 16, 243 (2015). </a:t>
            </a:r>
            <a:r>
              <a:rPr lang="en" sz="1500" u="sng">
                <a:solidFill>
                  <a:srgbClr val="1155CC"/>
                </a:solidFill>
                <a:highlight>
                  <a:srgbClr val="FFFFFF"/>
                </a:highlight>
                <a:latin typeface="Roboto"/>
                <a:ea typeface="Roboto"/>
                <a:cs typeface="Roboto"/>
                <a:sym typeface="Roboto"/>
                <a:hlinkClick r:id="rId5">
                  <a:extLst>
                    <a:ext uri="{A12FA001-AC4F-418D-AE19-62706E023703}">
                      <ahyp:hlinkClr val="tx"/>
                    </a:ext>
                  </a:extLst>
                </a:hlinkClick>
              </a:rPr>
              <a:t>https://doi.org/10.1186/s12864-015-1288-8</a:t>
            </a:r>
            <a:r>
              <a:rPr lang="en" sz="1500">
                <a:solidFill>
                  <a:srgbClr val="333333"/>
                </a:solidFill>
                <a:highlight>
                  <a:srgbClr val="FFFFFF"/>
                </a:highlight>
                <a:latin typeface="Roboto"/>
                <a:ea typeface="Roboto"/>
                <a:cs typeface="Roboto"/>
                <a:sym typeface="Roboto"/>
              </a:rPr>
              <a:t> )</a:t>
            </a:r>
            <a:endParaRPr sz="1500">
              <a:solidFill>
                <a:schemeClr val="dk1"/>
              </a:solidFill>
              <a:latin typeface="Calibri"/>
              <a:ea typeface="Calibri"/>
              <a:cs typeface="Calibri"/>
              <a:sym typeface="Calibri"/>
            </a:endParaRPr>
          </a:p>
          <a:p>
            <a:pPr indent="-323850" lvl="0" marL="457200" rtl="0" algn="l">
              <a:lnSpc>
                <a:spcPct val="100000"/>
              </a:lnSpc>
              <a:spcBef>
                <a:spcPts val="0"/>
              </a:spcBef>
              <a:spcAft>
                <a:spcPts val="0"/>
              </a:spcAft>
              <a:buClr>
                <a:schemeClr val="dk1"/>
              </a:buClr>
              <a:buSzPts val="1500"/>
              <a:buFont typeface="Calibri"/>
              <a:buChar char="●"/>
            </a:pPr>
            <a:r>
              <a:rPr lang="en" sz="1500">
                <a:solidFill>
                  <a:srgbClr val="1A1A1A"/>
                </a:solidFill>
                <a:highlight>
                  <a:srgbClr val="FFFFFF"/>
                </a:highlight>
              </a:rPr>
              <a:t>Jason R. Gallant, Carl D. Hopkins, David L. Deitcher; Differential expression of genes and proteins between electric organ and skeletal muscle in the mormyrid electric fish </a:t>
            </a:r>
            <a:r>
              <a:rPr i="1" lang="en" sz="1500">
                <a:solidFill>
                  <a:srgbClr val="1A1A1A"/>
                </a:solidFill>
                <a:highlight>
                  <a:srgbClr val="FFFFFF"/>
                </a:highlight>
              </a:rPr>
              <a:t>Brienomyrus brachyistius</a:t>
            </a:r>
            <a:r>
              <a:rPr lang="en" sz="1500">
                <a:solidFill>
                  <a:srgbClr val="1A1A1A"/>
                </a:solidFill>
                <a:highlight>
                  <a:srgbClr val="FFFFFF"/>
                </a:highlight>
              </a:rPr>
              <a:t>. </a:t>
            </a:r>
            <a:r>
              <a:rPr i="1" lang="en" sz="1500">
                <a:solidFill>
                  <a:srgbClr val="1A1A1A"/>
                </a:solidFill>
                <a:highlight>
                  <a:srgbClr val="FFFFFF"/>
                </a:highlight>
              </a:rPr>
              <a:t>J Exp Biol</a:t>
            </a:r>
            <a:r>
              <a:rPr lang="en" sz="1500">
                <a:solidFill>
                  <a:srgbClr val="1A1A1A"/>
                </a:solidFill>
                <a:highlight>
                  <a:srgbClr val="FFFFFF"/>
                </a:highlight>
              </a:rPr>
              <a:t> 15 July 2012; 215 (14): 2479–2494. doi: </a:t>
            </a:r>
            <a:r>
              <a:rPr lang="en" sz="1500">
                <a:solidFill>
                  <a:srgbClr val="00857C"/>
                </a:solidFill>
                <a:highlight>
                  <a:srgbClr val="FFFFFF"/>
                </a:highlight>
                <a:uFill>
                  <a:noFill/>
                </a:uFill>
                <a:hlinkClick r:id="rId6">
                  <a:extLst>
                    <a:ext uri="{A12FA001-AC4F-418D-AE19-62706E023703}">
                      <ahyp:hlinkClr val="tx"/>
                    </a:ext>
                  </a:extLst>
                </a:hlinkClick>
              </a:rPr>
              <a:t>https://doi.org/10.1242/jeb.063222</a:t>
            </a:r>
            <a:endParaRPr b="0" i="0" sz="1500" u="none" cap="none" strike="noStrike">
              <a:solidFill>
                <a:schemeClr val="dk1"/>
              </a:solidFill>
              <a:latin typeface="Calibri"/>
              <a:ea typeface="Calibri"/>
              <a:cs typeface="Calibri"/>
              <a:sym typeface="Calibri"/>
            </a:endParaRPr>
          </a:p>
          <a:p>
            <a:pPr indent="-295402" lvl="0" marL="585216" marR="0" rtl="0" algn="l">
              <a:lnSpc>
                <a:spcPct val="100000"/>
              </a:lnSpc>
              <a:spcBef>
                <a:spcPts val="0"/>
              </a:spcBef>
              <a:spcAft>
                <a:spcPts val="0"/>
              </a:spcAft>
              <a:buClr>
                <a:schemeClr val="dk1"/>
              </a:buClr>
              <a:buSzPts val="1500"/>
              <a:buFont typeface="Calibri"/>
              <a:buChar char="●"/>
            </a:pPr>
            <a:r>
              <a:rPr lang="en" sz="1500">
                <a:solidFill>
                  <a:srgbClr val="161719"/>
                </a:solidFill>
                <a:highlight>
                  <a:srgbClr val="FFFFFF"/>
                </a:highlight>
              </a:rPr>
              <a:t>"How the Electric Eel Got His Zap." </a:t>
            </a:r>
            <a:r>
              <a:rPr i="1" lang="en" sz="1500">
                <a:solidFill>
                  <a:srgbClr val="161719"/>
                </a:solidFill>
                <a:highlight>
                  <a:srgbClr val="FFFFFF"/>
                </a:highlight>
              </a:rPr>
              <a:t>Physics Today</a:t>
            </a:r>
            <a:r>
              <a:rPr lang="en" sz="1500">
                <a:solidFill>
                  <a:srgbClr val="161719"/>
                </a:solidFill>
                <a:highlight>
                  <a:srgbClr val="FFFFFF"/>
                </a:highlight>
              </a:rPr>
              <a:t>, 27 Jun. 2014, physicstoday.scitation.org/do/10.1063/PT.5.010271/full/. Accessed 1 Mar. 2023.</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304" u="none" cap="none" strike="noStrike">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b="0" i="0" lang="en" sz="2200" u="none" cap="none" strike="noStrike">
                <a:solidFill>
                  <a:schemeClr val="dk1"/>
                </a:solidFill>
                <a:latin typeface="Calibri"/>
                <a:ea typeface="Calibri"/>
                <a:cs typeface="Calibri"/>
                <a:sym typeface="Calibri"/>
              </a:rPr>
              <a:t>We’d like to tha</a:t>
            </a:r>
            <a:r>
              <a:rPr lang="en" sz="2200">
                <a:solidFill>
                  <a:schemeClr val="dk1"/>
                </a:solidFill>
                <a:latin typeface="Calibri"/>
                <a:ea typeface="Calibri"/>
                <a:cs typeface="Calibri"/>
                <a:sym typeface="Calibri"/>
              </a:rPr>
              <a:t>nk our Biobuilder </a:t>
            </a:r>
            <a:r>
              <a:rPr lang="en" sz="2200">
                <a:solidFill>
                  <a:schemeClr val="dk1"/>
                </a:solidFill>
                <a:latin typeface="Calibri"/>
                <a:ea typeface="Calibri"/>
                <a:cs typeface="Calibri"/>
                <a:sym typeface="Calibri"/>
              </a:rPr>
              <a:t>mentor</a:t>
            </a:r>
            <a:r>
              <a:rPr lang="en" sz="2200">
                <a:solidFill>
                  <a:schemeClr val="dk1"/>
                </a:solidFill>
                <a:latin typeface="Calibri"/>
                <a:ea typeface="Calibri"/>
                <a:cs typeface="Calibri"/>
                <a:sym typeface="Calibri"/>
              </a:rPr>
              <a:t>, Dr. Kate Schneider, for meeting with and assisting us throughout this project. We would </a:t>
            </a:r>
            <a:r>
              <a:rPr lang="en" sz="2200">
                <a:solidFill>
                  <a:schemeClr val="dk1"/>
                </a:solidFill>
                <a:latin typeface="Calibri"/>
                <a:ea typeface="Calibri"/>
                <a:cs typeface="Calibri"/>
                <a:sym typeface="Calibri"/>
              </a:rPr>
              <a:t>also like the thank our faculty advisor Mr. Pierson for all of his help over the last few months.</a:t>
            </a:r>
            <a:r>
              <a:rPr lang="en" sz="2304">
                <a:solidFill>
                  <a:schemeClr val="dk1"/>
                </a:solidFill>
                <a:latin typeface="Calibri"/>
                <a:ea typeface="Calibri"/>
                <a:cs typeface="Calibri"/>
                <a:sym typeface="Calibri"/>
              </a:rPr>
              <a:t>  </a:t>
            </a:r>
            <a:endParaRPr b="0" i="0" sz="2304" u="none" cap="none" strike="noStrike">
              <a:solidFill>
                <a:schemeClr val="dk1"/>
              </a:solidFill>
              <a:latin typeface="Calibri"/>
              <a:ea typeface="Calibri"/>
              <a:cs typeface="Calibri"/>
              <a:sym typeface="Calibri"/>
            </a:endParaRPr>
          </a:p>
        </p:txBody>
      </p:sp>
      <p:pic>
        <p:nvPicPr>
          <p:cNvPr id="62" name="Google Shape;62;p13"/>
          <p:cNvPicPr preferRelativeResize="0"/>
          <p:nvPr/>
        </p:nvPicPr>
        <p:blipFill rotWithShape="1">
          <a:blip r:embed="rId7">
            <a:alphaModFix/>
          </a:blip>
          <a:srcRect b="0" l="0" r="0" t="0"/>
          <a:stretch/>
        </p:blipFill>
        <p:spPr>
          <a:xfrm>
            <a:off x="31544307" y="18951197"/>
            <a:ext cx="4874304" cy="911565"/>
          </a:xfrm>
          <a:prstGeom prst="rect">
            <a:avLst/>
          </a:prstGeom>
          <a:noFill/>
          <a:ln>
            <a:noFill/>
          </a:ln>
        </p:spPr>
      </p:pic>
      <p:pic>
        <p:nvPicPr>
          <p:cNvPr id="63" name="Google Shape;63;p13"/>
          <p:cNvPicPr preferRelativeResize="0"/>
          <p:nvPr/>
        </p:nvPicPr>
        <p:blipFill rotWithShape="1">
          <a:blip r:embed="rId8">
            <a:alphaModFix/>
          </a:blip>
          <a:srcRect b="0" l="0" r="0" t="0"/>
          <a:stretch/>
        </p:blipFill>
        <p:spPr>
          <a:xfrm>
            <a:off x="6963110" y="540430"/>
            <a:ext cx="5916824" cy="2045465"/>
          </a:xfrm>
          <a:prstGeom prst="rect">
            <a:avLst/>
          </a:prstGeom>
          <a:noFill/>
          <a:ln>
            <a:noFill/>
          </a:ln>
        </p:spPr>
      </p:pic>
      <p:pic>
        <p:nvPicPr>
          <p:cNvPr id="64" name="Google Shape;64;p13"/>
          <p:cNvPicPr preferRelativeResize="0"/>
          <p:nvPr/>
        </p:nvPicPr>
        <p:blipFill rotWithShape="1">
          <a:blip r:embed="rId9">
            <a:alphaModFix/>
          </a:blip>
          <a:srcRect b="0" l="0" r="0" t="0"/>
          <a:stretch/>
        </p:blipFill>
        <p:spPr>
          <a:xfrm>
            <a:off x="20254915" y="18464719"/>
            <a:ext cx="2774396" cy="1671323"/>
          </a:xfrm>
          <a:prstGeom prst="rect">
            <a:avLst/>
          </a:prstGeom>
          <a:noFill/>
          <a:ln>
            <a:noFill/>
          </a:ln>
        </p:spPr>
      </p:pic>
      <p:pic>
        <p:nvPicPr>
          <p:cNvPr id="65" name="Google Shape;65;p13"/>
          <p:cNvPicPr preferRelativeResize="0"/>
          <p:nvPr/>
        </p:nvPicPr>
        <p:blipFill rotWithShape="1">
          <a:blip r:embed="rId10">
            <a:alphaModFix/>
          </a:blip>
          <a:srcRect b="0" l="0" r="0" t="0"/>
          <a:stretch/>
        </p:blipFill>
        <p:spPr>
          <a:xfrm>
            <a:off x="13796120" y="18712361"/>
            <a:ext cx="3990820" cy="1176037"/>
          </a:xfrm>
          <a:prstGeom prst="rect">
            <a:avLst/>
          </a:prstGeom>
          <a:noFill/>
          <a:ln>
            <a:noFill/>
          </a:ln>
        </p:spPr>
      </p:pic>
      <p:pic>
        <p:nvPicPr>
          <p:cNvPr id="66" name="Google Shape;66;p13"/>
          <p:cNvPicPr preferRelativeResize="0"/>
          <p:nvPr/>
        </p:nvPicPr>
        <p:blipFill rotWithShape="1">
          <a:blip r:embed="rId11">
            <a:alphaModFix/>
          </a:blip>
          <a:srcRect b="0" l="0" r="0" t="0"/>
          <a:stretch/>
        </p:blipFill>
        <p:spPr>
          <a:xfrm>
            <a:off x="25721022" y="18351870"/>
            <a:ext cx="3641729" cy="1451413"/>
          </a:xfrm>
          <a:prstGeom prst="rect">
            <a:avLst/>
          </a:prstGeom>
          <a:noFill/>
          <a:ln>
            <a:noFill/>
          </a:ln>
        </p:spPr>
      </p:pic>
      <p:pic>
        <p:nvPicPr>
          <p:cNvPr id="67" name="Google Shape;67;p13"/>
          <p:cNvPicPr preferRelativeResize="0"/>
          <p:nvPr/>
        </p:nvPicPr>
        <p:blipFill>
          <a:blip r:embed="rId12">
            <a:alphaModFix/>
          </a:blip>
          <a:stretch>
            <a:fillRect/>
          </a:stretch>
        </p:blipFill>
        <p:spPr>
          <a:xfrm>
            <a:off x="5791275" y="8815000"/>
            <a:ext cx="8004850" cy="4002408"/>
          </a:xfrm>
          <a:prstGeom prst="rect">
            <a:avLst/>
          </a:prstGeom>
          <a:noFill/>
          <a:ln>
            <a:noFill/>
          </a:ln>
        </p:spPr>
      </p:pic>
      <p:pic>
        <p:nvPicPr>
          <p:cNvPr id="68" name="Google Shape;68;p13"/>
          <p:cNvPicPr preferRelativeResize="0"/>
          <p:nvPr/>
        </p:nvPicPr>
        <p:blipFill>
          <a:blip r:embed="rId13">
            <a:alphaModFix/>
          </a:blip>
          <a:stretch>
            <a:fillRect/>
          </a:stretch>
        </p:blipFill>
        <p:spPr>
          <a:xfrm>
            <a:off x="23539475" y="2585900"/>
            <a:ext cx="8004849" cy="2887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