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7463413" cy="210677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RboQGDBFwHiEZlFgLddrv8//W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908"/>
    <p:restoredTop sz="94648"/>
  </p:normalViewPr>
  <p:slideViewPr>
    <p:cSldViewPr snapToGrid="0">
      <p:cViewPr varScale="1">
        <p:scale>
          <a:sx n="30" d="100"/>
          <a:sy n="30" d="100"/>
        </p:scale>
        <p:origin x="328" y="240"/>
      </p:cViewPr>
      <p:guideLst>
        <p:guide orient="horz" pos="6636"/>
        <p:guide pos="1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Single sided poster!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1779849" y="-4990876"/>
            <a:ext cx="13903718" cy="3371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00937226" y="12936894"/>
            <a:ext cx="55224718" cy="34530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31555124" y="-21290746"/>
            <a:ext cx="55224718" cy="102985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2809756" y="6544648"/>
            <a:ext cx="31843901" cy="4515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5619512" y="11938371"/>
            <a:ext cx="26224388" cy="5383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lvl="0" algn="ctr">
              <a:spcBef>
                <a:spcPts val="2340"/>
              </a:spcBef>
              <a:spcAft>
                <a:spcPts val="0"/>
              </a:spcAft>
              <a:buClr>
                <a:srgbClr val="888888"/>
              </a:buClr>
              <a:buSzPts val="117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040"/>
              </a:spcBef>
              <a:spcAft>
                <a:spcPts val="0"/>
              </a:spcAft>
              <a:buClr>
                <a:srgbClr val="888888"/>
              </a:buClr>
              <a:buSzPts val="10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760"/>
              </a:spcBef>
              <a:spcAft>
                <a:spcPts val="0"/>
              </a:spcAft>
              <a:buClr>
                <a:srgbClr val="888888"/>
              </a:buClr>
              <a:buSzPts val="8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959352" y="13537958"/>
            <a:ext cx="31843901" cy="4184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Calibri"/>
              <a:buNone/>
              <a:defRPr sz="146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959352" y="8929397"/>
            <a:ext cx="31843901" cy="4608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rmAutofit/>
          </a:bodyPr>
          <a:lstStyle>
            <a:lvl1pPr marL="457200" lvl="0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180"/>
              </a:spcBef>
              <a:spcAft>
                <a:spcPts val="0"/>
              </a:spcAft>
              <a:buClr>
                <a:srgbClr val="888888"/>
              </a:buClr>
              <a:buSzPts val="5900"/>
              <a:buNone/>
              <a:defRPr sz="59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20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7674798" y="15103406"/>
            <a:ext cx="68754473" cy="4271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marL="914400" lvl="1" indent="-7874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marL="2286000" lvl="4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marL="2743200" lvl="5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marL="3200400" lvl="6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marL="3657600" lvl="7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marL="4114800" lvl="8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77053656" y="15103406"/>
            <a:ext cx="68760973" cy="4271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•"/>
              <a:defRPr sz="10200"/>
            </a:lvl1pPr>
            <a:lvl2pPr marL="914400" lvl="1" indent="-7874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–"/>
              <a:defRPr sz="8800"/>
            </a:lvl2pPr>
            <a:lvl3pPr marL="1371600" lvl="2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3pPr>
            <a:lvl4pPr marL="1828800" lvl="3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–"/>
              <a:defRPr sz="6600"/>
            </a:lvl4pPr>
            <a:lvl5pPr marL="2286000" lvl="4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»"/>
              <a:defRPr sz="6600"/>
            </a:lvl5pPr>
            <a:lvl6pPr marL="2743200" lvl="5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6pPr>
            <a:lvl7pPr marL="3200400" lvl="6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7pPr>
            <a:lvl8pPr marL="3657600" lvl="7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8pPr>
            <a:lvl9pPr marL="4114800" lvl="8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873171" y="4715853"/>
            <a:ext cx="16552847" cy="1965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rmAutofit/>
          </a:bodyPr>
          <a:lstStyle>
            <a:lvl1pPr marL="457200" lvl="0" indent="-2286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 b="1"/>
            </a:lvl1pPr>
            <a:lvl2pPr marL="914400" lvl="1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2pPr>
            <a:lvl3pPr marL="1371600" lvl="2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 b="1"/>
            </a:lvl3pPr>
            <a:lvl4pPr marL="1828800" lvl="3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4pPr>
            <a:lvl5pPr marL="2286000" lvl="4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5pPr>
            <a:lvl6pPr marL="2743200" lvl="5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6pPr>
            <a:lvl7pPr marL="3200400" lvl="6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7pPr>
            <a:lvl8pPr marL="3657600" lvl="7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8pPr>
            <a:lvl9pPr marL="4114800" lvl="8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873171" y="6681196"/>
            <a:ext cx="16552847" cy="1213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7874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marL="914400" lvl="1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marL="1371600" lvl="2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marL="1828800" lvl="3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marL="2286000" lvl="4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marL="2743200" lvl="5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marL="3200400" lvl="6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marL="3657600" lvl="7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marL="4114800" lvl="8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9030895" y="4715853"/>
            <a:ext cx="16559349" cy="1965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rmAutofit/>
          </a:bodyPr>
          <a:lstStyle>
            <a:lvl1pPr marL="457200" lvl="0" indent="-2286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 b="1"/>
            </a:lvl1pPr>
            <a:lvl2pPr marL="914400" lvl="1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2pPr>
            <a:lvl3pPr marL="1371600" lvl="2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 b="1"/>
            </a:lvl3pPr>
            <a:lvl4pPr marL="1828800" lvl="3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4pPr>
            <a:lvl5pPr marL="2286000" lvl="4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5pPr>
            <a:lvl6pPr marL="2743200" lvl="5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6pPr>
            <a:lvl7pPr marL="3200400" lvl="6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7pPr>
            <a:lvl8pPr marL="3657600" lvl="7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8pPr>
            <a:lvl9pPr marL="4114800" lvl="8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9030895" y="6681196"/>
            <a:ext cx="16559349" cy="1213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7874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1pPr>
            <a:lvl2pPr marL="914400" lvl="1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2pPr>
            <a:lvl3pPr marL="1371600" lvl="2" indent="-6477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Char char="•"/>
              <a:defRPr sz="6600"/>
            </a:lvl3pPr>
            <a:lvl4pPr marL="1828800" lvl="3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–"/>
              <a:defRPr sz="5900"/>
            </a:lvl4pPr>
            <a:lvl5pPr marL="2286000" lvl="4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»"/>
              <a:defRPr sz="5900"/>
            </a:lvl5pPr>
            <a:lvl6pPr marL="2743200" lvl="5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6pPr>
            <a:lvl7pPr marL="3200400" lvl="6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7pPr>
            <a:lvl8pPr marL="3657600" lvl="7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8pPr>
            <a:lvl9pPr marL="4114800" lvl="8" indent="-60325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Char char="•"/>
              <a:defRPr sz="59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873173" y="838807"/>
            <a:ext cx="12325205" cy="3569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sz="73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4647155" y="838809"/>
            <a:ext cx="20943089" cy="1798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971550" algn="l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Char char="•"/>
              <a:defRPr sz="11700"/>
            </a:lvl1pPr>
            <a:lvl2pPr marL="914400" lvl="1" indent="-876300" algn="l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Char char="–"/>
              <a:defRPr sz="10200"/>
            </a:lvl2pPr>
            <a:lvl3pPr marL="1371600" lvl="2" indent="-78740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873173" y="4408616"/>
            <a:ext cx="12325205" cy="14410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marL="914400" lvl="1" indent="-22860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marL="1371600" lvl="2" indent="-2286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marL="1828800" lvl="3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marL="2286000" lvl="4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marL="2743200" lvl="5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marL="3200400" lvl="6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marL="3657600" lvl="7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marL="4114800" lvl="8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7343091" y="14747398"/>
            <a:ext cx="22478047" cy="174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Calibri"/>
              <a:buNone/>
              <a:defRPr sz="73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7343091" y="1882439"/>
            <a:ext cx="22478047" cy="1264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R="0" lvl="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None/>
              <a:defRPr sz="1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None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None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7343091" y="16488413"/>
            <a:ext cx="22478047" cy="247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lvl="0" indent="-228600" algn="l">
              <a:spcBef>
                <a:spcPts val="102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marL="914400" lvl="1" indent="-22860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2pPr>
            <a:lvl3pPr marL="1371600" lvl="2" indent="-2286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/>
            </a:lvl3pPr>
            <a:lvl4pPr marL="1828800" lvl="3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4pPr>
            <a:lvl5pPr marL="2286000" lvl="4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5pPr>
            <a:lvl6pPr marL="2743200" lvl="5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6pPr>
            <a:lvl7pPr marL="3200400" lvl="6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7pPr>
            <a:lvl8pPr marL="3657600" lvl="7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8pPr>
            <a:lvl9pPr marL="4114800" lvl="8" indent="-22860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54000">
              <a:srgbClr val="BFBFBF"/>
            </a:gs>
            <a:gs pos="71000">
              <a:srgbClr val="8C8C8C"/>
            </a:gs>
            <a:gs pos="85500">
              <a:srgbClr val="737373"/>
            </a:gs>
            <a:gs pos="100000">
              <a:srgbClr val="59595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100"/>
              <a:buFont typeface="Calibri"/>
              <a:buNone/>
              <a:defRPr sz="1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873171" y="4915801"/>
            <a:ext cx="33717072" cy="13903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rmAutofit/>
          </a:bodyPr>
          <a:lstStyle>
            <a:lvl1pPr marL="457200" marR="0" lvl="0" indent="-971550" algn="l" rtl="0">
              <a:spcBef>
                <a:spcPts val="2340"/>
              </a:spcBef>
              <a:spcAft>
                <a:spcPts val="0"/>
              </a:spcAft>
              <a:buClr>
                <a:schemeClr val="dk1"/>
              </a:buClr>
              <a:buSzPts val="11700"/>
              <a:buFont typeface="Arial"/>
              <a:buChar char="•"/>
              <a:defRPr sz="1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76300" algn="l" rtl="0">
              <a:spcBef>
                <a:spcPts val="2040"/>
              </a:spcBef>
              <a:spcAft>
                <a:spcPts val="0"/>
              </a:spcAft>
              <a:buClr>
                <a:schemeClr val="dk1"/>
              </a:buClr>
              <a:buSzPts val="10200"/>
              <a:buFont typeface="Arial"/>
              <a:buChar char="–"/>
              <a:defRPr sz="10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87400" algn="l" rtl="0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sz="8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–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»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92150" algn="l" rtl="0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Arial"/>
              <a:buChar char="•"/>
              <a:defRPr sz="7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6848778" y="19526650"/>
            <a:ext cx="8741463" cy="1121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644291" y="4324192"/>
            <a:ext cx="8728454" cy="1864209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9300" tIns="69650" rIns="139300" bIns="69650" anchor="t" anchorCtr="0">
            <a:spAutoFit/>
          </a:bodyPr>
          <a:lstStyle/>
          <a:p>
            <a:pPr lvl="0"/>
            <a:endParaRPr lang="en-US" sz="2800" dirty="0"/>
          </a:p>
          <a:p>
            <a:pPr lvl="0"/>
            <a:r>
              <a:rPr lang="en-US" sz="2800" dirty="0"/>
              <a:t>To be able to produce S-Linalool in large quantities using </a:t>
            </a:r>
            <a:r>
              <a:rPr lang="en-US" sz="2800" i="1" dirty="0"/>
              <a:t>E. coli</a:t>
            </a:r>
            <a:r>
              <a:rPr lang="en-US" sz="2800" dirty="0"/>
              <a:t>.</a:t>
            </a:r>
          </a:p>
          <a:p>
            <a:pPr lvl="0"/>
            <a:endParaRPr lang="en-US" sz="2800"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1818834" y="18612850"/>
            <a:ext cx="279677" cy="396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9300" tIns="69650" rIns="139300" bIns="696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119921" y="175067"/>
            <a:ext cx="37205586" cy="2682129"/>
          </a:xfrm>
          <a:prstGeom prst="rect">
            <a:avLst/>
          </a:prstGeom>
          <a:solidFill>
            <a:srgbClr val="17365D"/>
          </a:solidFill>
          <a:ln w="9525" cap="flat" cmpd="sng">
            <a:solidFill>
              <a:srgbClr val="17365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" sz="9600" dirty="0">
                <a:solidFill>
                  <a:schemeClr val="bg1"/>
                </a:solidFill>
              </a:rPr>
              <a:t>Genetically Modifying </a:t>
            </a:r>
            <a:r>
              <a:rPr lang="en" sz="9600" i="1" dirty="0">
                <a:solidFill>
                  <a:schemeClr val="bg1"/>
                </a:solidFill>
              </a:rPr>
              <a:t>E. Coli</a:t>
            </a:r>
            <a:r>
              <a:rPr lang="en" sz="9600" dirty="0">
                <a:solidFill>
                  <a:schemeClr val="bg1"/>
                </a:solidFill>
              </a:rPr>
              <a:t> to Produce S-Linalool Synthase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Emi</a:t>
            </a:r>
            <a:r>
              <a:rPr lang="en-US" sz="4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ly </a:t>
            </a:r>
            <a:r>
              <a:rPr lang="en-US" sz="45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Bucari</a:t>
            </a:r>
            <a:r>
              <a:rPr lang="en-US" sz="4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Madeline Morgan, </a:t>
            </a:r>
            <a:r>
              <a:rPr lang="en-US" sz="45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Parsa</a:t>
            </a:r>
            <a:r>
              <a:rPr lang="en-US" sz="4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5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Masomi</a:t>
            </a:r>
            <a:r>
              <a:rPr lang="en-US" sz="4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Lucas Tian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Westwood High School</a:t>
            </a:r>
            <a:endParaRPr sz="30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119921" y="104931"/>
            <a:ext cx="37314900" cy="20821200"/>
          </a:xfrm>
          <a:prstGeom prst="rect">
            <a:avLst/>
          </a:prstGeom>
          <a:noFill/>
          <a:ln w="2540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644289" y="3602321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652535" y="6544512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/>
          <p:nvPr/>
        </p:nvSpPr>
        <p:spPr>
          <a:xfrm>
            <a:off x="664845" y="7278148"/>
            <a:ext cx="8731433" cy="3255708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lvl="0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Linalool is a terpene alcohol found naturally in many flowers. </a:t>
            </a:r>
          </a:p>
          <a:p>
            <a:pPr marL="76200" lvl="0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It has been found to have a pleasant scent that has even been correlated with reducing stress. </a:t>
            </a:r>
          </a:p>
          <a:p>
            <a:pPr marL="76200" lvl="0">
              <a:buSzPts val="2400"/>
            </a:pPr>
            <a:endParaRPr lang="en-US" sz="2800" dirty="0"/>
          </a:p>
          <a:p>
            <a:pPr marL="76200" lvl="0">
              <a:buSzPts val="2400"/>
            </a:pPr>
            <a:endParaRPr lang="en-US" sz="2800" dirty="0"/>
          </a:p>
        </p:txBody>
      </p:sp>
      <p:sp>
        <p:nvSpPr>
          <p:cNvPr id="124" name="Google Shape;124;p1"/>
          <p:cNvSpPr/>
          <p:nvPr/>
        </p:nvSpPr>
        <p:spPr>
          <a:xfrm>
            <a:off x="9748402" y="3602321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PCR and Primers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9748402" y="4334093"/>
            <a:ext cx="8732520" cy="642060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>
              <a:buSzPts val="1800"/>
            </a:pPr>
            <a:endParaRPr lang="en-US" sz="2800" dirty="0"/>
          </a:p>
          <a:p>
            <a:pPr marL="114300">
              <a:buSzPts val="1800"/>
            </a:pPr>
            <a:r>
              <a:rPr lang="en-US" sz="2800" dirty="0"/>
              <a:t>Use PCR to isolate and amplify the TPS14 gene, as well as attach the restriction site sequence for </a:t>
            </a:r>
            <a:r>
              <a:rPr lang="en-US" sz="2800" dirty="0" err="1"/>
              <a:t>EcoRV</a:t>
            </a:r>
            <a:r>
              <a:rPr lang="en-US" sz="2800" dirty="0"/>
              <a:t> during PCR</a:t>
            </a:r>
          </a:p>
          <a:p>
            <a:pPr marL="114300" lvl="0">
              <a:buSzPts val="1800"/>
            </a:pPr>
            <a:endParaRPr lang="en-US" sz="2800" dirty="0"/>
          </a:p>
          <a:p>
            <a:pPr lvl="0">
              <a:spcAft>
                <a:spcPts val="1600"/>
              </a:spcAft>
            </a:pPr>
            <a:r>
              <a:rPr lang="en-US" sz="2800" b="1" u="sng" dirty="0"/>
              <a:t>Restriction site</a:t>
            </a:r>
            <a:r>
              <a:rPr lang="en-US" sz="2800" dirty="0"/>
              <a:t>:</a:t>
            </a:r>
          </a:p>
          <a:p>
            <a:pPr lvl="0">
              <a:spcAft>
                <a:spcPts val="1600"/>
              </a:spcAft>
            </a:pPr>
            <a:r>
              <a:rPr lang="en-US" sz="2800" dirty="0"/>
              <a:t>5’...GATATC...3’</a:t>
            </a:r>
            <a:endParaRPr lang="en-US" sz="2800" b="1" u="sng" dirty="0"/>
          </a:p>
          <a:p>
            <a:pPr lvl="0">
              <a:spcBef>
                <a:spcPts val="1600"/>
              </a:spcBef>
            </a:pPr>
            <a:r>
              <a:rPr lang="en-US" sz="2800" b="1" u="sng" dirty="0"/>
              <a:t>Primers</a:t>
            </a:r>
            <a:r>
              <a:rPr lang="en-US" sz="2800" dirty="0"/>
              <a:t>:</a:t>
            </a:r>
          </a:p>
          <a:p>
            <a:pPr lvl="0">
              <a:spcBef>
                <a:spcPts val="1600"/>
              </a:spcBef>
            </a:pPr>
            <a:endParaRPr lang="en-US" sz="2800" dirty="0"/>
          </a:p>
          <a:p>
            <a:pPr lvl="0"/>
            <a:r>
              <a:rPr lang="en-US" sz="2800" dirty="0">
                <a:highlight>
                  <a:srgbClr val="FFFFFF"/>
                </a:highlight>
              </a:rPr>
              <a:t>Forward: </a:t>
            </a:r>
            <a:r>
              <a:rPr lang="en-US" sz="2800" dirty="0" err="1">
                <a:highlight>
                  <a:srgbClr val="FFFFFF"/>
                </a:highlight>
              </a:rPr>
              <a:t>taagcagatatctttaattacaaaatggctacc</a:t>
            </a:r>
            <a:r>
              <a:rPr lang="en-US" sz="2800" dirty="0"/>
              <a:t> 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Reverse: </a:t>
            </a:r>
            <a:r>
              <a:rPr lang="en-US" sz="2800" dirty="0" err="1"/>
              <a:t>tgcttagatatcctcactattataaagatgtgt</a:t>
            </a:r>
            <a:endParaRPr lang="en-US" sz="2800" dirty="0"/>
          </a:p>
        </p:txBody>
      </p:sp>
      <p:sp>
        <p:nvSpPr>
          <p:cNvPr id="126" name="Google Shape;126;p1"/>
          <p:cNvSpPr/>
          <p:nvPr/>
        </p:nvSpPr>
        <p:spPr>
          <a:xfrm>
            <a:off x="18923509" y="3602321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Applications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28078478" y="3602321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Going Forward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28078478" y="4334093"/>
            <a:ext cx="8732400" cy="5463050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28041240" y="10245325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Special Thanks To</a:t>
            </a:r>
            <a:endParaRPr sz="45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/>
          <p:nvPr/>
        </p:nvSpPr>
        <p:spPr>
          <a:xfrm>
            <a:off x="28041240" y="10977097"/>
            <a:ext cx="8732520" cy="356621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</a:rPr>
              <a:t> Dr. Miller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</a:rPr>
              <a:t> Mrs. Pilger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</a:rPr>
              <a:t> Matt Tuttle</a:t>
            </a:r>
          </a:p>
        </p:txBody>
      </p:sp>
      <p:pic>
        <p:nvPicPr>
          <p:cNvPr id="48" name="Google Shape;60;p13" descr="Displaying BioBuilderClub-blue.png">
            <a:extLst>
              <a:ext uri="{FF2B5EF4-FFF2-40B4-BE49-F238E27FC236}">
                <a16:creationId xmlns:a16="http://schemas.microsoft.com/office/drawing/2014/main" id="{EBD389B5-A483-7447-BEA3-4E1CB4EE4A2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41240" y="19009493"/>
            <a:ext cx="8732520" cy="1193174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122;p1">
            <a:extLst>
              <a:ext uri="{FF2B5EF4-FFF2-40B4-BE49-F238E27FC236}">
                <a16:creationId xmlns:a16="http://schemas.microsoft.com/office/drawing/2014/main" id="{366E1ED6-F922-114E-AF47-8A9CDA7763AB}"/>
              </a:ext>
            </a:extLst>
          </p:cNvPr>
          <p:cNvSpPr/>
          <p:nvPr/>
        </p:nvSpPr>
        <p:spPr>
          <a:xfrm>
            <a:off x="664845" y="10889699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Identifying the Gene and Plasmid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123;p1">
            <a:extLst>
              <a:ext uri="{FF2B5EF4-FFF2-40B4-BE49-F238E27FC236}">
                <a16:creationId xmlns:a16="http://schemas.microsoft.com/office/drawing/2014/main" id="{396A6828-521D-FA4D-8825-8A15283C3117}"/>
              </a:ext>
            </a:extLst>
          </p:cNvPr>
          <p:cNvSpPr/>
          <p:nvPr/>
        </p:nvSpPr>
        <p:spPr>
          <a:xfrm>
            <a:off x="633612" y="11623334"/>
            <a:ext cx="8762666" cy="8660555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lvl="0">
              <a:buSzPts val="2400"/>
            </a:pPr>
            <a:endParaRPr lang="en-US" sz="2800" dirty="0"/>
          </a:p>
          <a:p>
            <a:pPr lvl="0"/>
            <a:r>
              <a:rPr lang="en-US" sz="2800" dirty="0"/>
              <a:t>First, we identified the gene TPS14,  which codes for linalool synthase, an enzyme that catalyzes the chemical reaction to produce linalool. </a:t>
            </a:r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marL="76200" lvl="0">
              <a:buSzPts val="2400"/>
            </a:pPr>
            <a:endParaRPr lang="en-US" sz="2800" dirty="0"/>
          </a:p>
          <a:p>
            <a:pPr marL="76200">
              <a:buSzPts val="2400"/>
            </a:pPr>
            <a:r>
              <a:rPr lang="en-US" sz="2800" dirty="0"/>
              <a:t>We then identified the plasmid pJT2, which encompasses the TPS14 gene. </a:t>
            </a:r>
          </a:p>
          <a:p>
            <a:pPr marL="76200">
              <a:buSzPts val="2400"/>
            </a:pPr>
            <a:endParaRPr lang="en-US" sz="2800" dirty="0"/>
          </a:p>
          <a:p>
            <a:pPr marL="76200">
              <a:buSzPts val="2400"/>
            </a:pPr>
            <a:endParaRPr lang="en-US" sz="2800" dirty="0"/>
          </a:p>
          <a:p>
            <a:pPr marL="76200" lvl="0">
              <a:buSzPts val="2400"/>
            </a:pPr>
            <a:endParaRPr 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1619ED-7F21-7946-9497-341A70240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4986" y="13502307"/>
            <a:ext cx="2260600" cy="1917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D25E60-C120-8046-B922-CE62B77FF4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4539" y="16545067"/>
            <a:ext cx="4762500" cy="3657600"/>
          </a:xfrm>
          <a:prstGeom prst="rect">
            <a:avLst/>
          </a:prstGeom>
        </p:spPr>
      </p:pic>
      <p:sp>
        <p:nvSpPr>
          <p:cNvPr id="54" name="Google Shape;124;p1">
            <a:extLst>
              <a:ext uri="{FF2B5EF4-FFF2-40B4-BE49-F238E27FC236}">
                <a16:creationId xmlns:a16="http://schemas.microsoft.com/office/drawing/2014/main" id="{4DC5C73E-75F0-804E-B989-79C9CDA7F4A8}"/>
              </a:ext>
            </a:extLst>
          </p:cNvPr>
          <p:cNvSpPr/>
          <p:nvPr/>
        </p:nvSpPr>
        <p:spPr>
          <a:xfrm>
            <a:off x="9732728" y="11107585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Inserting the </a:t>
            </a:r>
            <a:r>
              <a:rPr lang="en-US" sz="50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TPS14</a:t>
            </a: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gene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125;p1">
            <a:extLst>
              <a:ext uri="{FF2B5EF4-FFF2-40B4-BE49-F238E27FC236}">
                <a16:creationId xmlns:a16="http://schemas.microsoft.com/office/drawing/2014/main" id="{62D80F30-EFDD-1A43-9E02-4C263636C95F}"/>
              </a:ext>
            </a:extLst>
          </p:cNvPr>
          <p:cNvSpPr/>
          <p:nvPr/>
        </p:nvSpPr>
        <p:spPr>
          <a:xfrm>
            <a:off x="9732728" y="11839357"/>
            <a:ext cx="8732520" cy="8444532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>
              <a:buSzPts val="1800"/>
            </a:pPr>
            <a:endParaRPr lang="en-US" sz="2800" dirty="0"/>
          </a:p>
          <a:p>
            <a:r>
              <a:rPr lang="en-US" sz="2800" dirty="0"/>
              <a:t>We will insert </a:t>
            </a:r>
            <a:r>
              <a:rPr lang="en-US" sz="2800" i="1" dirty="0"/>
              <a:t>TPS14</a:t>
            </a:r>
            <a:r>
              <a:rPr lang="en-US" sz="2800" dirty="0"/>
              <a:t> into the pDONR221-OSF-TRIM5-21R(1-300)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We will use the </a:t>
            </a:r>
            <a:r>
              <a:rPr lang="en-US" sz="2800" dirty="0" err="1"/>
              <a:t>EcoRV</a:t>
            </a:r>
            <a:r>
              <a:rPr lang="en-US" sz="2800" dirty="0"/>
              <a:t> restriction site to cut the </a:t>
            </a:r>
            <a:r>
              <a:rPr lang="en-US" sz="2800" i="1" dirty="0"/>
              <a:t>E. coli</a:t>
            </a:r>
            <a:r>
              <a:rPr lang="en-US" sz="2800" dirty="0"/>
              <a:t> plasmid</a:t>
            </a:r>
          </a:p>
        </p:txBody>
      </p:sp>
      <p:pic>
        <p:nvPicPr>
          <p:cNvPr id="56" name="Google Shape;97;p18" descr="147832_map">
            <a:extLst>
              <a:ext uri="{FF2B5EF4-FFF2-40B4-BE49-F238E27FC236}">
                <a16:creationId xmlns:a16="http://schemas.microsoft.com/office/drawing/2014/main" id="{3DBB92E4-69BB-314D-A398-29C5A51BC943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415164" y="13502307"/>
            <a:ext cx="4905250" cy="49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98;p18">
            <a:extLst>
              <a:ext uri="{FF2B5EF4-FFF2-40B4-BE49-F238E27FC236}">
                <a16:creationId xmlns:a16="http://schemas.microsoft.com/office/drawing/2014/main" id="{002917F3-7CD5-3E44-9F78-737760FE10E8}"/>
              </a:ext>
            </a:extLst>
          </p:cNvPr>
          <p:cNvSpPr/>
          <p:nvPr/>
        </p:nvSpPr>
        <p:spPr>
          <a:xfrm>
            <a:off x="12522189" y="17956607"/>
            <a:ext cx="504600" cy="1620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8" name="Google Shape;100;p18">
            <a:extLst>
              <a:ext uri="{FF2B5EF4-FFF2-40B4-BE49-F238E27FC236}">
                <a16:creationId xmlns:a16="http://schemas.microsoft.com/office/drawing/2014/main" id="{357A38DF-B901-6548-A2F6-D5E312F41B34}"/>
              </a:ext>
            </a:extLst>
          </p:cNvPr>
          <p:cNvCxnSpPr>
            <a:cxnSpLocks/>
          </p:cNvCxnSpPr>
          <p:nvPr/>
        </p:nvCxnSpPr>
        <p:spPr>
          <a:xfrm flipH="1" flipV="1">
            <a:off x="12773025" y="18114982"/>
            <a:ext cx="197152" cy="725469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4" name="Google Shape;125;p1">
            <a:extLst>
              <a:ext uri="{FF2B5EF4-FFF2-40B4-BE49-F238E27FC236}">
                <a16:creationId xmlns:a16="http://schemas.microsoft.com/office/drawing/2014/main" id="{8E07B536-8522-D346-B354-8F4133B157D1}"/>
              </a:ext>
            </a:extLst>
          </p:cNvPr>
          <p:cNvSpPr/>
          <p:nvPr/>
        </p:nvSpPr>
        <p:spPr>
          <a:xfrm>
            <a:off x="18957683" y="4324193"/>
            <a:ext cx="8732520" cy="7838044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>
              <a:buSzPts val="18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Enables this fragrant alcohol to be more accessible.</a:t>
            </a:r>
          </a:p>
          <a:p>
            <a:pPr marL="76200" lvl="0">
              <a:buSzPts val="2400"/>
            </a:pPr>
            <a:r>
              <a:rPr lang="en-US" sz="2800" dirty="0"/>
              <a:t> </a:t>
            </a:r>
          </a:p>
          <a:p>
            <a:pPr marL="76200" lvl="0">
              <a:buSzPts val="2400"/>
            </a:pPr>
            <a:r>
              <a:rPr lang="en-US" sz="2800" dirty="0"/>
              <a:t>Mass production </a:t>
            </a:r>
          </a:p>
          <a:p>
            <a:pPr marL="76200" lvl="0">
              <a:buSzPts val="2400"/>
            </a:pPr>
            <a:endParaRPr lang="en-US" sz="2800" dirty="0"/>
          </a:p>
          <a:p>
            <a:pPr marL="533400" lvl="1">
              <a:buSzPts val="2400"/>
            </a:pPr>
            <a:r>
              <a:rPr lang="en-US" sz="2800" dirty="0"/>
              <a:t>For companies</a:t>
            </a:r>
          </a:p>
          <a:p>
            <a:pPr marL="533400" lvl="1">
              <a:buSzPts val="2400"/>
            </a:pPr>
            <a:endParaRPr lang="en-US" sz="2800" dirty="0"/>
          </a:p>
          <a:p>
            <a:pPr marL="533400" lvl="1">
              <a:buSzPts val="2400"/>
            </a:pPr>
            <a:r>
              <a:rPr lang="en-US" sz="2800" dirty="0"/>
              <a:t>For wider variety of uses</a:t>
            </a:r>
          </a:p>
          <a:p>
            <a:pPr marL="533400" lvl="1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Stress relieving scent</a:t>
            </a:r>
          </a:p>
          <a:p>
            <a:pPr marL="76200" lvl="0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Alternative to candles that pose a fire hazard and are banned in certain buildings such as dormitories. </a:t>
            </a:r>
          </a:p>
        </p:txBody>
      </p:sp>
      <p:sp>
        <p:nvSpPr>
          <p:cNvPr id="65" name="Google Shape;126;p1">
            <a:extLst>
              <a:ext uri="{FF2B5EF4-FFF2-40B4-BE49-F238E27FC236}">
                <a16:creationId xmlns:a16="http://schemas.microsoft.com/office/drawing/2014/main" id="{2E35C45E-F1B5-684E-8D09-238ED00B93D3}"/>
              </a:ext>
            </a:extLst>
          </p:cNvPr>
          <p:cNvSpPr/>
          <p:nvPr/>
        </p:nvSpPr>
        <p:spPr>
          <a:xfrm>
            <a:off x="18853523" y="12804480"/>
            <a:ext cx="8732520" cy="731520"/>
          </a:xfrm>
          <a:prstGeom prst="rect">
            <a:avLst/>
          </a:prstGeom>
          <a:solidFill>
            <a:srgbClr val="7F7F7F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125;p1">
            <a:extLst>
              <a:ext uri="{FF2B5EF4-FFF2-40B4-BE49-F238E27FC236}">
                <a16:creationId xmlns:a16="http://schemas.microsoft.com/office/drawing/2014/main" id="{31731B6B-5CD4-0746-8353-D4DB962214BF}"/>
              </a:ext>
            </a:extLst>
          </p:cNvPr>
          <p:cNvSpPr/>
          <p:nvPr/>
        </p:nvSpPr>
        <p:spPr>
          <a:xfrm>
            <a:off x="18887697" y="13526351"/>
            <a:ext cx="8732520" cy="675753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>
              <a:buSzPts val="1800"/>
            </a:pPr>
            <a:endParaRPr lang="en-US" sz="2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FA844E-EBA0-CE4A-AA82-56D6F91E0B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09507" y="13659643"/>
            <a:ext cx="8481699" cy="654302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9B16517-3841-5547-9CA5-07AD3BA7855A}"/>
              </a:ext>
            </a:extLst>
          </p:cNvPr>
          <p:cNvSpPr/>
          <p:nvPr/>
        </p:nvSpPr>
        <p:spPr>
          <a:xfrm>
            <a:off x="28086602" y="4454518"/>
            <a:ext cx="873251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lvl="0">
              <a:buSzPts val="2400"/>
            </a:pPr>
            <a:r>
              <a:rPr lang="en-US" sz="2800" dirty="0"/>
              <a:t>Next Steps: </a:t>
            </a:r>
          </a:p>
          <a:p>
            <a:pPr marL="76200" lvl="0">
              <a:buSzPts val="2400"/>
            </a:pPr>
            <a:endParaRPr lang="en-US" sz="2800" dirty="0"/>
          </a:p>
          <a:p>
            <a:pPr marL="533400" lvl="1">
              <a:buSzPts val="2400"/>
            </a:pPr>
            <a:r>
              <a:rPr lang="en-US" sz="2800" dirty="0"/>
              <a:t>Purchase of materials </a:t>
            </a:r>
          </a:p>
          <a:p>
            <a:pPr marL="914400" lvl="1" indent="-381000">
              <a:buSzPts val="2400"/>
              <a:buFont typeface="Arial"/>
              <a:buChar char="○"/>
            </a:pPr>
            <a:endParaRPr lang="en-US" sz="2800" dirty="0"/>
          </a:p>
          <a:p>
            <a:pPr marL="533400" lvl="1">
              <a:buSzPts val="2400"/>
            </a:pPr>
            <a:r>
              <a:rPr lang="en-US" sz="2800" dirty="0"/>
              <a:t>Construction of system </a:t>
            </a:r>
          </a:p>
          <a:p>
            <a:pPr marL="533400" lvl="1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How can we explore a larger variety of scents?</a:t>
            </a:r>
          </a:p>
          <a:p>
            <a:pPr marL="76200" lvl="0">
              <a:buSzPts val="2400"/>
            </a:pPr>
            <a:endParaRPr lang="en-US" sz="2800" dirty="0"/>
          </a:p>
          <a:p>
            <a:pPr marL="76200" lvl="0">
              <a:buSzPts val="2400"/>
            </a:pPr>
            <a:r>
              <a:rPr lang="en-US" sz="2800" dirty="0"/>
              <a:t>Wider/more profitable industrial applications?</a:t>
            </a:r>
          </a:p>
          <a:p>
            <a:pPr marL="76200" lvl="0">
              <a:buSzPts val="2400"/>
            </a:pPr>
            <a:r>
              <a:rPr lang="en-US" sz="2800" dirty="0"/>
              <a:t> </a:t>
            </a:r>
          </a:p>
          <a:p>
            <a:pPr marL="76200" lvl="0">
              <a:buSzPts val="2400"/>
            </a:pPr>
            <a:r>
              <a:rPr lang="en-US" sz="2800" dirty="0"/>
              <a:t>Limitations?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96795F-DB6B-8343-AD86-70186D0649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391285" y="14661884"/>
            <a:ext cx="4032429" cy="39509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274</Words>
  <Application>Microsoft Macintosh PowerPoint</Application>
  <PresentationFormat>Custom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Microsoft Office User</cp:lastModifiedBy>
  <cp:revision>5</cp:revision>
  <dcterms:created xsi:type="dcterms:W3CDTF">2017-08-28T19:07:22Z</dcterms:created>
  <dcterms:modified xsi:type="dcterms:W3CDTF">2020-03-09T11:32:04Z</dcterms:modified>
</cp:coreProperties>
</file>