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7" r:id="rId2"/>
    <p:sldId id="258" r:id="rId3"/>
    <p:sldId id="259" r:id="rId4"/>
    <p:sldId id="260" r:id="rId5"/>
  </p:sldIdLst>
  <p:sldSz cx="37463413" cy="21067713"/>
  <p:notesSz cx="6858000" cy="9144000"/>
  <p:defaultTextStyle>
    <a:defPPr>
      <a:defRPr lang="en-US"/>
    </a:defPPr>
    <a:lvl1pPr marL="0" algn="l" defTabSz="1672300" rtl="0" eaLnBrk="1" latinLnBrk="0" hangingPunct="1">
      <a:defRPr sz="6600" kern="1200">
        <a:solidFill>
          <a:schemeClr val="tx1"/>
        </a:solidFill>
        <a:latin typeface="+mn-lt"/>
        <a:ea typeface="+mn-ea"/>
        <a:cs typeface="+mn-cs"/>
      </a:defRPr>
    </a:lvl1pPr>
    <a:lvl2pPr marL="1672300" algn="l" defTabSz="1672300" rtl="0" eaLnBrk="1" latinLnBrk="0" hangingPunct="1">
      <a:defRPr sz="6600" kern="1200">
        <a:solidFill>
          <a:schemeClr val="tx1"/>
        </a:solidFill>
        <a:latin typeface="+mn-lt"/>
        <a:ea typeface="+mn-ea"/>
        <a:cs typeface="+mn-cs"/>
      </a:defRPr>
    </a:lvl2pPr>
    <a:lvl3pPr marL="3344601" algn="l" defTabSz="1672300" rtl="0" eaLnBrk="1" latinLnBrk="0" hangingPunct="1">
      <a:defRPr sz="6600" kern="1200">
        <a:solidFill>
          <a:schemeClr val="tx1"/>
        </a:solidFill>
        <a:latin typeface="+mn-lt"/>
        <a:ea typeface="+mn-ea"/>
        <a:cs typeface="+mn-cs"/>
      </a:defRPr>
    </a:lvl3pPr>
    <a:lvl4pPr marL="5016901" algn="l" defTabSz="1672300" rtl="0" eaLnBrk="1" latinLnBrk="0" hangingPunct="1">
      <a:defRPr sz="6600" kern="1200">
        <a:solidFill>
          <a:schemeClr val="tx1"/>
        </a:solidFill>
        <a:latin typeface="+mn-lt"/>
        <a:ea typeface="+mn-ea"/>
        <a:cs typeface="+mn-cs"/>
      </a:defRPr>
    </a:lvl4pPr>
    <a:lvl5pPr marL="6689202" algn="l" defTabSz="1672300" rtl="0" eaLnBrk="1" latinLnBrk="0" hangingPunct="1">
      <a:defRPr sz="6600" kern="1200">
        <a:solidFill>
          <a:schemeClr val="tx1"/>
        </a:solidFill>
        <a:latin typeface="+mn-lt"/>
        <a:ea typeface="+mn-ea"/>
        <a:cs typeface="+mn-cs"/>
      </a:defRPr>
    </a:lvl5pPr>
    <a:lvl6pPr marL="8361502" algn="l" defTabSz="1672300" rtl="0" eaLnBrk="1" latinLnBrk="0" hangingPunct="1">
      <a:defRPr sz="6600" kern="1200">
        <a:solidFill>
          <a:schemeClr val="tx1"/>
        </a:solidFill>
        <a:latin typeface="+mn-lt"/>
        <a:ea typeface="+mn-ea"/>
        <a:cs typeface="+mn-cs"/>
      </a:defRPr>
    </a:lvl6pPr>
    <a:lvl7pPr marL="10033803" algn="l" defTabSz="1672300" rtl="0" eaLnBrk="1" latinLnBrk="0" hangingPunct="1">
      <a:defRPr sz="6600" kern="1200">
        <a:solidFill>
          <a:schemeClr val="tx1"/>
        </a:solidFill>
        <a:latin typeface="+mn-lt"/>
        <a:ea typeface="+mn-ea"/>
        <a:cs typeface="+mn-cs"/>
      </a:defRPr>
    </a:lvl7pPr>
    <a:lvl8pPr marL="11706103" algn="l" defTabSz="1672300" rtl="0" eaLnBrk="1" latinLnBrk="0" hangingPunct="1">
      <a:defRPr sz="6600" kern="1200">
        <a:solidFill>
          <a:schemeClr val="tx1"/>
        </a:solidFill>
        <a:latin typeface="+mn-lt"/>
        <a:ea typeface="+mn-ea"/>
        <a:cs typeface="+mn-cs"/>
      </a:defRPr>
    </a:lvl8pPr>
    <a:lvl9pPr marL="13378404" algn="l" defTabSz="1672300" rtl="0" eaLnBrk="1" latinLnBrk="0" hangingPunct="1">
      <a:defRPr sz="6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6">
          <p15:clr>
            <a:srgbClr val="A4A3A4"/>
          </p15:clr>
        </p15:guide>
        <p15:guide id="2" pos="118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6CB"/>
    <a:srgbClr val="FFF7A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20"/>
    <p:restoredTop sz="93785"/>
  </p:normalViewPr>
  <p:slideViewPr>
    <p:cSldViewPr snapToGrid="0" snapToObjects="1">
      <p:cViewPr>
        <p:scale>
          <a:sx n="33" d="100"/>
          <a:sy n="33" d="100"/>
        </p:scale>
        <p:origin x="952" y="152"/>
      </p:cViewPr>
      <p:guideLst>
        <p:guide orient="horz" pos="6636"/>
        <p:guide pos="1180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7026BA-50E8-7644-BEF6-07CACBFB9997}" type="datetimeFigureOut">
              <a:rPr lang="en-US" smtClean="0"/>
              <a:t>3/5/20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6A170F-69B8-B741-A099-15AE468EF203}" type="slidenum">
              <a:rPr lang="en-US" smtClean="0"/>
              <a:t>‹#›</a:t>
            </a:fld>
            <a:endParaRPr lang="en-US"/>
          </a:p>
        </p:txBody>
      </p:sp>
    </p:spTree>
    <p:extLst>
      <p:ext uri="{BB962C8B-B14F-4D97-AF65-F5344CB8AC3E}">
        <p14:creationId xmlns:p14="http://schemas.microsoft.com/office/powerpoint/2010/main" val="4093209334"/>
      </p:ext>
    </p:extLst>
  </p:cSld>
  <p:clrMap bg1="lt1" tx1="dk1" bg2="lt2" tx2="dk2" accent1="accent1" accent2="accent2" accent3="accent3" accent4="accent4" accent5="accent5" accent6="accent6" hlink="hlink" folHlink="folHlink"/>
  <p:notesStyle>
    <a:lvl1pPr marL="0" algn="l" defTabSz="1672300" rtl="0" eaLnBrk="1" latinLnBrk="0" hangingPunct="1">
      <a:defRPr sz="4400" kern="1200">
        <a:solidFill>
          <a:schemeClr val="tx1"/>
        </a:solidFill>
        <a:latin typeface="+mn-lt"/>
        <a:ea typeface="+mn-ea"/>
        <a:cs typeface="+mn-cs"/>
      </a:defRPr>
    </a:lvl1pPr>
    <a:lvl2pPr marL="1672300" algn="l" defTabSz="1672300" rtl="0" eaLnBrk="1" latinLnBrk="0" hangingPunct="1">
      <a:defRPr sz="4400" kern="1200">
        <a:solidFill>
          <a:schemeClr val="tx1"/>
        </a:solidFill>
        <a:latin typeface="+mn-lt"/>
        <a:ea typeface="+mn-ea"/>
        <a:cs typeface="+mn-cs"/>
      </a:defRPr>
    </a:lvl2pPr>
    <a:lvl3pPr marL="3344601" algn="l" defTabSz="1672300" rtl="0" eaLnBrk="1" latinLnBrk="0" hangingPunct="1">
      <a:defRPr sz="4400" kern="1200">
        <a:solidFill>
          <a:schemeClr val="tx1"/>
        </a:solidFill>
        <a:latin typeface="+mn-lt"/>
        <a:ea typeface="+mn-ea"/>
        <a:cs typeface="+mn-cs"/>
      </a:defRPr>
    </a:lvl3pPr>
    <a:lvl4pPr marL="5016901" algn="l" defTabSz="1672300" rtl="0" eaLnBrk="1" latinLnBrk="0" hangingPunct="1">
      <a:defRPr sz="4400" kern="1200">
        <a:solidFill>
          <a:schemeClr val="tx1"/>
        </a:solidFill>
        <a:latin typeface="+mn-lt"/>
        <a:ea typeface="+mn-ea"/>
        <a:cs typeface="+mn-cs"/>
      </a:defRPr>
    </a:lvl4pPr>
    <a:lvl5pPr marL="6689202" algn="l" defTabSz="1672300" rtl="0" eaLnBrk="1" latinLnBrk="0" hangingPunct="1">
      <a:defRPr sz="4400" kern="1200">
        <a:solidFill>
          <a:schemeClr val="tx1"/>
        </a:solidFill>
        <a:latin typeface="+mn-lt"/>
        <a:ea typeface="+mn-ea"/>
        <a:cs typeface="+mn-cs"/>
      </a:defRPr>
    </a:lvl5pPr>
    <a:lvl6pPr marL="8361502" algn="l" defTabSz="1672300" rtl="0" eaLnBrk="1" latinLnBrk="0" hangingPunct="1">
      <a:defRPr sz="4400" kern="1200">
        <a:solidFill>
          <a:schemeClr val="tx1"/>
        </a:solidFill>
        <a:latin typeface="+mn-lt"/>
        <a:ea typeface="+mn-ea"/>
        <a:cs typeface="+mn-cs"/>
      </a:defRPr>
    </a:lvl6pPr>
    <a:lvl7pPr marL="10033803" algn="l" defTabSz="1672300" rtl="0" eaLnBrk="1" latinLnBrk="0" hangingPunct="1">
      <a:defRPr sz="4400" kern="1200">
        <a:solidFill>
          <a:schemeClr val="tx1"/>
        </a:solidFill>
        <a:latin typeface="+mn-lt"/>
        <a:ea typeface="+mn-ea"/>
        <a:cs typeface="+mn-cs"/>
      </a:defRPr>
    </a:lvl7pPr>
    <a:lvl8pPr marL="11706103" algn="l" defTabSz="1672300" rtl="0" eaLnBrk="1" latinLnBrk="0" hangingPunct="1">
      <a:defRPr sz="4400" kern="1200">
        <a:solidFill>
          <a:schemeClr val="tx1"/>
        </a:solidFill>
        <a:latin typeface="+mn-lt"/>
        <a:ea typeface="+mn-ea"/>
        <a:cs typeface="+mn-cs"/>
      </a:defRPr>
    </a:lvl8pPr>
    <a:lvl9pPr marL="13378404" algn="l" defTabSz="1672300" rtl="0" eaLnBrk="1" latinLnBrk="0" hangingPunct="1">
      <a:defRPr sz="4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Single sided</a:t>
            </a:r>
            <a:r>
              <a:rPr lang="en-US" baseline="0" dirty="0"/>
              <a:t> poster!</a:t>
            </a:r>
            <a:endParaRPr lang="en-US" dirty="0"/>
          </a:p>
        </p:txBody>
      </p:sp>
      <p:sp>
        <p:nvSpPr>
          <p:cNvPr id="4" name="Slide Number Placeholder 3"/>
          <p:cNvSpPr>
            <a:spLocks noGrp="1"/>
          </p:cNvSpPr>
          <p:nvPr>
            <p:ph type="sldNum" sz="quarter" idx="10"/>
          </p:nvPr>
        </p:nvSpPr>
        <p:spPr/>
        <p:txBody>
          <a:bodyPr/>
          <a:lstStyle/>
          <a:p>
            <a:fld id="{3859A05F-9442-1B4B-8130-ABC0D5C36496}" type="slidenum">
              <a:rPr lang="en-US" smtClean="0"/>
              <a:t>1</a:t>
            </a:fld>
            <a:endParaRPr lang="en-US"/>
          </a:p>
        </p:txBody>
      </p:sp>
    </p:spTree>
    <p:extLst>
      <p:ext uri="{BB962C8B-B14F-4D97-AF65-F5344CB8AC3E}">
        <p14:creationId xmlns:p14="http://schemas.microsoft.com/office/powerpoint/2010/main" val="2033698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Single sided</a:t>
            </a:r>
            <a:r>
              <a:rPr lang="en-US" baseline="0"/>
              <a:t> poster!</a:t>
            </a:r>
            <a:endParaRPr lang="en-US"/>
          </a:p>
        </p:txBody>
      </p:sp>
      <p:sp>
        <p:nvSpPr>
          <p:cNvPr id="4" name="Slide Number Placeholder 3"/>
          <p:cNvSpPr>
            <a:spLocks noGrp="1"/>
          </p:cNvSpPr>
          <p:nvPr>
            <p:ph type="sldNum" sz="quarter" idx="10"/>
          </p:nvPr>
        </p:nvSpPr>
        <p:spPr/>
        <p:txBody>
          <a:bodyPr/>
          <a:lstStyle/>
          <a:p>
            <a:fld id="{3859A05F-9442-1B4B-8130-ABC0D5C36496}" type="slidenum">
              <a:rPr lang="en-US" smtClean="0"/>
              <a:t>2</a:t>
            </a:fld>
            <a:endParaRPr lang="en-US"/>
          </a:p>
        </p:txBody>
      </p:sp>
    </p:spTree>
    <p:extLst>
      <p:ext uri="{BB962C8B-B14F-4D97-AF65-F5344CB8AC3E}">
        <p14:creationId xmlns:p14="http://schemas.microsoft.com/office/powerpoint/2010/main" val="626224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Single sided</a:t>
            </a:r>
            <a:r>
              <a:rPr lang="en-US" baseline="0"/>
              <a:t> poster!</a:t>
            </a:r>
            <a:endParaRPr lang="en-US"/>
          </a:p>
        </p:txBody>
      </p:sp>
      <p:sp>
        <p:nvSpPr>
          <p:cNvPr id="4" name="Slide Number Placeholder 3"/>
          <p:cNvSpPr>
            <a:spLocks noGrp="1"/>
          </p:cNvSpPr>
          <p:nvPr>
            <p:ph type="sldNum" sz="quarter" idx="10"/>
          </p:nvPr>
        </p:nvSpPr>
        <p:spPr/>
        <p:txBody>
          <a:bodyPr/>
          <a:lstStyle/>
          <a:p>
            <a:fld id="{3859A05F-9442-1B4B-8130-ABC0D5C36496}" type="slidenum">
              <a:rPr lang="en-US" smtClean="0"/>
              <a:t>3</a:t>
            </a:fld>
            <a:endParaRPr lang="en-US"/>
          </a:p>
        </p:txBody>
      </p:sp>
    </p:spTree>
    <p:extLst>
      <p:ext uri="{BB962C8B-B14F-4D97-AF65-F5344CB8AC3E}">
        <p14:creationId xmlns:p14="http://schemas.microsoft.com/office/powerpoint/2010/main" val="4018639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Single sided</a:t>
            </a:r>
            <a:r>
              <a:rPr lang="en-US" baseline="0"/>
              <a:t> poster!</a:t>
            </a:r>
            <a:endParaRPr lang="en-US"/>
          </a:p>
        </p:txBody>
      </p:sp>
      <p:sp>
        <p:nvSpPr>
          <p:cNvPr id="4" name="Slide Number Placeholder 3"/>
          <p:cNvSpPr>
            <a:spLocks noGrp="1"/>
          </p:cNvSpPr>
          <p:nvPr>
            <p:ph type="sldNum" sz="quarter" idx="10"/>
          </p:nvPr>
        </p:nvSpPr>
        <p:spPr/>
        <p:txBody>
          <a:bodyPr/>
          <a:lstStyle/>
          <a:p>
            <a:fld id="{3859A05F-9442-1B4B-8130-ABC0D5C36496}" type="slidenum">
              <a:rPr lang="en-US" smtClean="0"/>
              <a:t>4</a:t>
            </a:fld>
            <a:endParaRPr lang="en-US"/>
          </a:p>
        </p:txBody>
      </p:sp>
    </p:spTree>
    <p:extLst>
      <p:ext uri="{BB962C8B-B14F-4D97-AF65-F5344CB8AC3E}">
        <p14:creationId xmlns:p14="http://schemas.microsoft.com/office/powerpoint/2010/main" val="2643882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09756" y="6544648"/>
            <a:ext cx="31843901" cy="4515903"/>
          </a:xfrm>
        </p:spPr>
        <p:txBody>
          <a:bodyPr/>
          <a:lstStyle/>
          <a:p>
            <a:r>
              <a:rPr lang="en-US"/>
              <a:t>Click to edit Master title style</a:t>
            </a:r>
          </a:p>
        </p:txBody>
      </p:sp>
      <p:sp>
        <p:nvSpPr>
          <p:cNvPr id="3" name="Subtitle 2"/>
          <p:cNvSpPr>
            <a:spLocks noGrp="1"/>
          </p:cNvSpPr>
          <p:nvPr>
            <p:ph type="subTitle" idx="1"/>
          </p:nvPr>
        </p:nvSpPr>
        <p:spPr>
          <a:xfrm>
            <a:off x="5619512" y="11938371"/>
            <a:ext cx="26224389" cy="5383971"/>
          </a:xfrm>
        </p:spPr>
        <p:txBody>
          <a:bodyPr/>
          <a:lstStyle>
            <a:lvl1pPr marL="0" indent="0" algn="ctr">
              <a:buNone/>
              <a:defRPr>
                <a:solidFill>
                  <a:schemeClr val="tx1">
                    <a:tint val="75000"/>
                  </a:schemeClr>
                </a:solidFill>
              </a:defRPr>
            </a:lvl1pPr>
            <a:lvl2pPr marL="1672300" indent="0" algn="ctr">
              <a:buNone/>
              <a:defRPr>
                <a:solidFill>
                  <a:schemeClr val="tx1">
                    <a:tint val="75000"/>
                  </a:schemeClr>
                </a:solidFill>
              </a:defRPr>
            </a:lvl2pPr>
            <a:lvl3pPr marL="3344601" indent="0" algn="ctr">
              <a:buNone/>
              <a:defRPr>
                <a:solidFill>
                  <a:schemeClr val="tx1">
                    <a:tint val="75000"/>
                  </a:schemeClr>
                </a:solidFill>
              </a:defRPr>
            </a:lvl3pPr>
            <a:lvl4pPr marL="5016901" indent="0" algn="ctr">
              <a:buNone/>
              <a:defRPr>
                <a:solidFill>
                  <a:schemeClr val="tx1">
                    <a:tint val="75000"/>
                  </a:schemeClr>
                </a:solidFill>
              </a:defRPr>
            </a:lvl4pPr>
            <a:lvl5pPr marL="6689202" indent="0" algn="ctr">
              <a:buNone/>
              <a:defRPr>
                <a:solidFill>
                  <a:schemeClr val="tx1">
                    <a:tint val="75000"/>
                  </a:schemeClr>
                </a:solidFill>
              </a:defRPr>
            </a:lvl5pPr>
            <a:lvl6pPr marL="8361502" indent="0" algn="ctr">
              <a:buNone/>
              <a:defRPr>
                <a:solidFill>
                  <a:schemeClr val="tx1">
                    <a:tint val="75000"/>
                  </a:schemeClr>
                </a:solidFill>
              </a:defRPr>
            </a:lvl6pPr>
            <a:lvl7pPr marL="10033803" indent="0" algn="ctr">
              <a:buNone/>
              <a:defRPr>
                <a:solidFill>
                  <a:schemeClr val="tx1">
                    <a:tint val="75000"/>
                  </a:schemeClr>
                </a:solidFill>
              </a:defRPr>
            </a:lvl7pPr>
            <a:lvl8pPr marL="11706103" indent="0" algn="ctr">
              <a:buNone/>
              <a:defRPr>
                <a:solidFill>
                  <a:schemeClr val="tx1">
                    <a:tint val="75000"/>
                  </a:schemeClr>
                </a:solidFill>
              </a:defRPr>
            </a:lvl8pPr>
            <a:lvl9pPr marL="133784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23508FF-519A-5247-A55B-6160E89D8571}" type="datetimeFigureOut">
              <a:rPr lang="en-US" smtClean="0"/>
              <a:t>3/5/20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7CC67-5F63-EC4C-8EE0-AD36DF5A3CBE}" type="slidenum">
              <a:rPr lang="en-US" smtClean="0"/>
              <a:t>‹#›</a:t>
            </a:fld>
            <a:endParaRPr lang="en-US"/>
          </a:p>
        </p:txBody>
      </p:sp>
    </p:spTree>
    <p:extLst>
      <p:ext uri="{BB962C8B-B14F-4D97-AF65-F5344CB8AC3E}">
        <p14:creationId xmlns:p14="http://schemas.microsoft.com/office/powerpoint/2010/main" val="1568592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3508FF-519A-5247-A55B-6160E89D8571}" type="datetimeFigureOut">
              <a:rPr lang="en-US" smtClean="0"/>
              <a:t>3/5/20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7CC67-5F63-EC4C-8EE0-AD36DF5A3CBE}" type="slidenum">
              <a:rPr lang="en-US" smtClean="0"/>
              <a:t>‹#›</a:t>
            </a:fld>
            <a:endParaRPr lang="en-US"/>
          </a:p>
        </p:txBody>
      </p:sp>
    </p:spTree>
    <p:extLst>
      <p:ext uri="{BB962C8B-B14F-4D97-AF65-F5344CB8AC3E}">
        <p14:creationId xmlns:p14="http://schemas.microsoft.com/office/powerpoint/2010/main" val="533985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284548" y="2589575"/>
            <a:ext cx="34530082" cy="552247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74799" y="2589575"/>
            <a:ext cx="102985361" cy="552247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3508FF-519A-5247-A55B-6160E89D8571}" type="datetimeFigureOut">
              <a:rPr lang="en-US" smtClean="0"/>
              <a:t>3/5/20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7CC67-5F63-EC4C-8EE0-AD36DF5A3CBE}" type="slidenum">
              <a:rPr lang="en-US" smtClean="0"/>
              <a:t>‹#›</a:t>
            </a:fld>
            <a:endParaRPr lang="en-US"/>
          </a:p>
        </p:txBody>
      </p:sp>
    </p:spTree>
    <p:extLst>
      <p:ext uri="{BB962C8B-B14F-4D97-AF65-F5344CB8AC3E}">
        <p14:creationId xmlns:p14="http://schemas.microsoft.com/office/powerpoint/2010/main" val="2265066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3508FF-519A-5247-A55B-6160E89D8571}" type="datetimeFigureOut">
              <a:rPr lang="en-US" smtClean="0"/>
              <a:t>3/5/20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7CC67-5F63-EC4C-8EE0-AD36DF5A3CBE}" type="slidenum">
              <a:rPr lang="en-US" smtClean="0"/>
              <a:t>‹#›</a:t>
            </a:fld>
            <a:endParaRPr lang="en-US"/>
          </a:p>
        </p:txBody>
      </p:sp>
    </p:spTree>
    <p:extLst>
      <p:ext uri="{BB962C8B-B14F-4D97-AF65-F5344CB8AC3E}">
        <p14:creationId xmlns:p14="http://schemas.microsoft.com/office/powerpoint/2010/main" val="1252063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59352" y="13537958"/>
            <a:ext cx="31843901" cy="4184282"/>
          </a:xfrm>
        </p:spPr>
        <p:txBody>
          <a:bodyPr anchor="t"/>
          <a:lstStyle>
            <a:lvl1pPr algn="l">
              <a:defRPr sz="14600" b="1" cap="all"/>
            </a:lvl1pPr>
          </a:lstStyle>
          <a:p>
            <a:r>
              <a:rPr lang="en-US"/>
              <a:t>Click to edit Master title style</a:t>
            </a:r>
          </a:p>
        </p:txBody>
      </p:sp>
      <p:sp>
        <p:nvSpPr>
          <p:cNvPr id="3" name="Text Placeholder 2"/>
          <p:cNvSpPr>
            <a:spLocks noGrp="1"/>
          </p:cNvSpPr>
          <p:nvPr>
            <p:ph type="body" idx="1"/>
          </p:nvPr>
        </p:nvSpPr>
        <p:spPr>
          <a:xfrm>
            <a:off x="2959352" y="8929397"/>
            <a:ext cx="31843901" cy="4608561"/>
          </a:xfrm>
        </p:spPr>
        <p:txBody>
          <a:bodyPr anchor="b"/>
          <a:lstStyle>
            <a:lvl1pPr marL="0" indent="0">
              <a:buNone/>
              <a:defRPr sz="7300">
                <a:solidFill>
                  <a:schemeClr val="tx1">
                    <a:tint val="75000"/>
                  </a:schemeClr>
                </a:solidFill>
              </a:defRPr>
            </a:lvl1pPr>
            <a:lvl2pPr marL="1672300" indent="0">
              <a:buNone/>
              <a:defRPr sz="6600">
                <a:solidFill>
                  <a:schemeClr val="tx1">
                    <a:tint val="75000"/>
                  </a:schemeClr>
                </a:solidFill>
              </a:defRPr>
            </a:lvl2pPr>
            <a:lvl3pPr marL="3344601" indent="0">
              <a:buNone/>
              <a:defRPr sz="5900">
                <a:solidFill>
                  <a:schemeClr val="tx1">
                    <a:tint val="75000"/>
                  </a:schemeClr>
                </a:solidFill>
              </a:defRPr>
            </a:lvl3pPr>
            <a:lvl4pPr marL="5016901" indent="0">
              <a:buNone/>
              <a:defRPr sz="5100">
                <a:solidFill>
                  <a:schemeClr val="tx1">
                    <a:tint val="75000"/>
                  </a:schemeClr>
                </a:solidFill>
              </a:defRPr>
            </a:lvl4pPr>
            <a:lvl5pPr marL="6689202" indent="0">
              <a:buNone/>
              <a:defRPr sz="5100">
                <a:solidFill>
                  <a:schemeClr val="tx1">
                    <a:tint val="75000"/>
                  </a:schemeClr>
                </a:solidFill>
              </a:defRPr>
            </a:lvl5pPr>
            <a:lvl6pPr marL="8361502" indent="0">
              <a:buNone/>
              <a:defRPr sz="5100">
                <a:solidFill>
                  <a:schemeClr val="tx1">
                    <a:tint val="75000"/>
                  </a:schemeClr>
                </a:solidFill>
              </a:defRPr>
            </a:lvl6pPr>
            <a:lvl7pPr marL="10033803" indent="0">
              <a:buNone/>
              <a:defRPr sz="5100">
                <a:solidFill>
                  <a:schemeClr val="tx1">
                    <a:tint val="75000"/>
                  </a:schemeClr>
                </a:solidFill>
              </a:defRPr>
            </a:lvl7pPr>
            <a:lvl8pPr marL="11706103" indent="0">
              <a:buNone/>
              <a:defRPr sz="5100">
                <a:solidFill>
                  <a:schemeClr val="tx1">
                    <a:tint val="75000"/>
                  </a:schemeClr>
                </a:solidFill>
              </a:defRPr>
            </a:lvl8pPr>
            <a:lvl9pPr marL="13378404" indent="0">
              <a:buNone/>
              <a:defRPr sz="5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3508FF-519A-5247-A55B-6160E89D8571}" type="datetimeFigureOut">
              <a:rPr lang="en-US" smtClean="0"/>
              <a:t>3/5/20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7CC67-5F63-EC4C-8EE0-AD36DF5A3CBE}" type="slidenum">
              <a:rPr lang="en-US" smtClean="0"/>
              <a:t>‹#›</a:t>
            </a:fld>
            <a:endParaRPr lang="en-US"/>
          </a:p>
        </p:txBody>
      </p:sp>
    </p:spTree>
    <p:extLst>
      <p:ext uri="{BB962C8B-B14F-4D97-AF65-F5344CB8AC3E}">
        <p14:creationId xmlns:p14="http://schemas.microsoft.com/office/powerpoint/2010/main" val="724273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74798" y="15103407"/>
            <a:ext cx="68754471" cy="42710887"/>
          </a:xfrm>
        </p:spPr>
        <p:txBody>
          <a:bodyPr/>
          <a:lstStyle>
            <a:lvl1pPr>
              <a:defRPr sz="10200"/>
            </a:lvl1pPr>
            <a:lvl2pPr>
              <a:defRPr sz="8800"/>
            </a:lvl2pPr>
            <a:lvl3pPr>
              <a:defRPr sz="7300"/>
            </a:lvl3pPr>
            <a:lvl4pPr>
              <a:defRPr sz="6600"/>
            </a:lvl4pPr>
            <a:lvl5pPr>
              <a:defRPr sz="6600"/>
            </a:lvl5pPr>
            <a:lvl6pPr>
              <a:defRPr sz="6600"/>
            </a:lvl6pPr>
            <a:lvl7pPr>
              <a:defRPr sz="6600"/>
            </a:lvl7pPr>
            <a:lvl8pPr>
              <a:defRPr sz="6600"/>
            </a:lvl8pPr>
            <a:lvl9pPr>
              <a:defRPr sz="6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7053657" y="15103407"/>
            <a:ext cx="68760973" cy="42710887"/>
          </a:xfrm>
        </p:spPr>
        <p:txBody>
          <a:bodyPr/>
          <a:lstStyle>
            <a:lvl1pPr>
              <a:defRPr sz="10200"/>
            </a:lvl1pPr>
            <a:lvl2pPr>
              <a:defRPr sz="8800"/>
            </a:lvl2pPr>
            <a:lvl3pPr>
              <a:defRPr sz="7300"/>
            </a:lvl3pPr>
            <a:lvl4pPr>
              <a:defRPr sz="6600"/>
            </a:lvl4pPr>
            <a:lvl5pPr>
              <a:defRPr sz="6600"/>
            </a:lvl5pPr>
            <a:lvl6pPr>
              <a:defRPr sz="6600"/>
            </a:lvl6pPr>
            <a:lvl7pPr>
              <a:defRPr sz="6600"/>
            </a:lvl7pPr>
            <a:lvl8pPr>
              <a:defRPr sz="6600"/>
            </a:lvl8pPr>
            <a:lvl9pPr>
              <a:defRPr sz="6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3508FF-519A-5247-A55B-6160E89D8571}" type="datetimeFigureOut">
              <a:rPr lang="en-US" smtClean="0"/>
              <a:t>3/5/20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87CC67-5F63-EC4C-8EE0-AD36DF5A3CBE}" type="slidenum">
              <a:rPr lang="en-US" smtClean="0"/>
              <a:t>‹#›</a:t>
            </a:fld>
            <a:endParaRPr lang="en-US"/>
          </a:p>
        </p:txBody>
      </p:sp>
    </p:spTree>
    <p:extLst>
      <p:ext uri="{BB962C8B-B14F-4D97-AF65-F5344CB8AC3E}">
        <p14:creationId xmlns:p14="http://schemas.microsoft.com/office/powerpoint/2010/main" val="4223282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73171" y="843685"/>
            <a:ext cx="33717072" cy="351128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73171" y="4715853"/>
            <a:ext cx="16552847" cy="1965343"/>
          </a:xfrm>
        </p:spPr>
        <p:txBody>
          <a:bodyPr anchor="b"/>
          <a:lstStyle>
            <a:lvl1pPr marL="0" indent="0">
              <a:buNone/>
              <a:defRPr sz="8800" b="1"/>
            </a:lvl1pPr>
            <a:lvl2pPr marL="1672300" indent="0">
              <a:buNone/>
              <a:defRPr sz="7300" b="1"/>
            </a:lvl2pPr>
            <a:lvl3pPr marL="3344601" indent="0">
              <a:buNone/>
              <a:defRPr sz="6600" b="1"/>
            </a:lvl3pPr>
            <a:lvl4pPr marL="5016901" indent="0">
              <a:buNone/>
              <a:defRPr sz="5900" b="1"/>
            </a:lvl4pPr>
            <a:lvl5pPr marL="6689202" indent="0">
              <a:buNone/>
              <a:defRPr sz="5900" b="1"/>
            </a:lvl5pPr>
            <a:lvl6pPr marL="8361502" indent="0">
              <a:buNone/>
              <a:defRPr sz="5900" b="1"/>
            </a:lvl6pPr>
            <a:lvl7pPr marL="10033803" indent="0">
              <a:buNone/>
              <a:defRPr sz="5900" b="1"/>
            </a:lvl7pPr>
            <a:lvl8pPr marL="11706103" indent="0">
              <a:buNone/>
              <a:defRPr sz="5900" b="1"/>
            </a:lvl8pPr>
            <a:lvl9pPr marL="13378404" indent="0">
              <a:buNone/>
              <a:defRPr sz="5900" b="1"/>
            </a:lvl9pPr>
          </a:lstStyle>
          <a:p>
            <a:pPr lvl="0"/>
            <a:r>
              <a:rPr lang="en-US"/>
              <a:t>Click to edit Master text styles</a:t>
            </a:r>
          </a:p>
        </p:txBody>
      </p:sp>
      <p:sp>
        <p:nvSpPr>
          <p:cNvPr id="4" name="Content Placeholder 3"/>
          <p:cNvSpPr>
            <a:spLocks noGrp="1"/>
          </p:cNvSpPr>
          <p:nvPr>
            <p:ph sz="half" idx="2"/>
          </p:nvPr>
        </p:nvSpPr>
        <p:spPr>
          <a:xfrm>
            <a:off x="1873171" y="6681196"/>
            <a:ext cx="16552847" cy="12138320"/>
          </a:xfrm>
        </p:spPr>
        <p:txBody>
          <a:bodyPr/>
          <a:lstStyle>
            <a:lvl1pPr>
              <a:defRPr sz="8800"/>
            </a:lvl1pPr>
            <a:lvl2pPr>
              <a:defRPr sz="7300"/>
            </a:lvl2pPr>
            <a:lvl3pPr>
              <a:defRPr sz="6600"/>
            </a:lvl3pPr>
            <a:lvl4pPr>
              <a:defRPr sz="5900"/>
            </a:lvl4pPr>
            <a:lvl5pPr>
              <a:defRPr sz="5900"/>
            </a:lvl5pPr>
            <a:lvl6pPr>
              <a:defRPr sz="5900"/>
            </a:lvl6pPr>
            <a:lvl7pPr>
              <a:defRPr sz="5900"/>
            </a:lvl7pPr>
            <a:lvl8pPr>
              <a:defRPr sz="5900"/>
            </a:lvl8pPr>
            <a:lvl9pPr>
              <a:defRPr sz="5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9030895" y="4715853"/>
            <a:ext cx="16559349" cy="1965343"/>
          </a:xfrm>
        </p:spPr>
        <p:txBody>
          <a:bodyPr anchor="b"/>
          <a:lstStyle>
            <a:lvl1pPr marL="0" indent="0">
              <a:buNone/>
              <a:defRPr sz="8800" b="1"/>
            </a:lvl1pPr>
            <a:lvl2pPr marL="1672300" indent="0">
              <a:buNone/>
              <a:defRPr sz="7300" b="1"/>
            </a:lvl2pPr>
            <a:lvl3pPr marL="3344601" indent="0">
              <a:buNone/>
              <a:defRPr sz="6600" b="1"/>
            </a:lvl3pPr>
            <a:lvl4pPr marL="5016901" indent="0">
              <a:buNone/>
              <a:defRPr sz="5900" b="1"/>
            </a:lvl4pPr>
            <a:lvl5pPr marL="6689202" indent="0">
              <a:buNone/>
              <a:defRPr sz="5900" b="1"/>
            </a:lvl5pPr>
            <a:lvl6pPr marL="8361502" indent="0">
              <a:buNone/>
              <a:defRPr sz="5900" b="1"/>
            </a:lvl6pPr>
            <a:lvl7pPr marL="10033803" indent="0">
              <a:buNone/>
              <a:defRPr sz="5900" b="1"/>
            </a:lvl7pPr>
            <a:lvl8pPr marL="11706103" indent="0">
              <a:buNone/>
              <a:defRPr sz="5900" b="1"/>
            </a:lvl8pPr>
            <a:lvl9pPr marL="13378404" indent="0">
              <a:buNone/>
              <a:defRPr sz="5900" b="1"/>
            </a:lvl9pPr>
          </a:lstStyle>
          <a:p>
            <a:pPr lvl="0"/>
            <a:r>
              <a:rPr lang="en-US"/>
              <a:t>Click to edit Master text styles</a:t>
            </a:r>
          </a:p>
        </p:txBody>
      </p:sp>
      <p:sp>
        <p:nvSpPr>
          <p:cNvPr id="6" name="Content Placeholder 5"/>
          <p:cNvSpPr>
            <a:spLocks noGrp="1"/>
          </p:cNvSpPr>
          <p:nvPr>
            <p:ph sz="quarter" idx="4"/>
          </p:nvPr>
        </p:nvSpPr>
        <p:spPr>
          <a:xfrm>
            <a:off x="19030895" y="6681196"/>
            <a:ext cx="16559349" cy="12138320"/>
          </a:xfrm>
        </p:spPr>
        <p:txBody>
          <a:bodyPr/>
          <a:lstStyle>
            <a:lvl1pPr>
              <a:defRPr sz="8800"/>
            </a:lvl1pPr>
            <a:lvl2pPr>
              <a:defRPr sz="7300"/>
            </a:lvl2pPr>
            <a:lvl3pPr>
              <a:defRPr sz="6600"/>
            </a:lvl3pPr>
            <a:lvl4pPr>
              <a:defRPr sz="5900"/>
            </a:lvl4pPr>
            <a:lvl5pPr>
              <a:defRPr sz="5900"/>
            </a:lvl5pPr>
            <a:lvl6pPr>
              <a:defRPr sz="5900"/>
            </a:lvl6pPr>
            <a:lvl7pPr>
              <a:defRPr sz="5900"/>
            </a:lvl7pPr>
            <a:lvl8pPr>
              <a:defRPr sz="5900"/>
            </a:lvl8pPr>
            <a:lvl9pPr>
              <a:defRPr sz="5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3508FF-519A-5247-A55B-6160E89D8571}" type="datetimeFigureOut">
              <a:rPr lang="en-US" smtClean="0"/>
              <a:t>3/5/20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87CC67-5F63-EC4C-8EE0-AD36DF5A3CBE}" type="slidenum">
              <a:rPr lang="en-US" smtClean="0"/>
              <a:t>‹#›</a:t>
            </a:fld>
            <a:endParaRPr lang="en-US"/>
          </a:p>
        </p:txBody>
      </p:sp>
    </p:spTree>
    <p:extLst>
      <p:ext uri="{BB962C8B-B14F-4D97-AF65-F5344CB8AC3E}">
        <p14:creationId xmlns:p14="http://schemas.microsoft.com/office/powerpoint/2010/main" val="123966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3508FF-519A-5247-A55B-6160E89D8571}" type="datetimeFigureOut">
              <a:rPr lang="en-US" smtClean="0"/>
              <a:t>3/5/20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87CC67-5F63-EC4C-8EE0-AD36DF5A3CBE}" type="slidenum">
              <a:rPr lang="en-US" smtClean="0"/>
              <a:t>‹#›</a:t>
            </a:fld>
            <a:endParaRPr lang="en-US"/>
          </a:p>
        </p:txBody>
      </p:sp>
    </p:spTree>
    <p:extLst>
      <p:ext uri="{BB962C8B-B14F-4D97-AF65-F5344CB8AC3E}">
        <p14:creationId xmlns:p14="http://schemas.microsoft.com/office/powerpoint/2010/main" val="417301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3508FF-519A-5247-A55B-6160E89D8571}" type="datetimeFigureOut">
              <a:rPr lang="en-US" smtClean="0"/>
              <a:t>3/5/20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87CC67-5F63-EC4C-8EE0-AD36DF5A3CBE}" type="slidenum">
              <a:rPr lang="en-US" smtClean="0"/>
              <a:t>‹#›</a:t>
            </a:fld>
            <a:endParaRPr lang="en-US"/>
          </a:p>
        </p:txBody>
      </p:sp>
    </p:spTree>
    <p:extLst>
      <p:ext uri="{BB962C8B-B14F-4D97-AF65-F5344CB8AC3E}">
        <p14:creationId xmlns:p14="http://schemas.microsoft.com/office/powerpoint/2010/main" val="3586712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73173" y="838807"/>
            <a:ext cx="12325205" cy="3569807"/>
          </a:xfrm>
        </p:spPr>
        <p:txBody>
          <a:bodyPr anchor="b"/>
          <a:lstStyle>
            <a:lvl1pPr algn="l">
              <a:defRPr sz="7300" b="1"/>
            </a:lvl1pPr>
          </a:lstStyle>
          <a:p>
            <a:r>
              <a:rPr lang="en-US"/>
              <a:t>Click to edit Master title style</a:t>
            </a:r>
          </a:p>
        </p:txBody>
      </p:sp>
      <p:sp>
        <p:nvSpPr>
          <p:cNvPr id="3" name="Content Placeholder 2"/>
          <p:cNvSpPr>
            <a:spLocks noGrp="1"/>
          </p:cNvSpPr>
          <p:nvPr>
            <p:ph idx="1"/>
          </p:nvPr>
        </p:nvSpPr>
        <p:spPr>
          <a:xfrm>
            <a:off x="14647154" y="838809"/>
            <a:ext cx="20943089" cy="17980709"/>
          </a:xfrm>
        </p:spPr>
        <p:txBody>
          <a:bodyPr/>
          <a:lstStyle>
            <a:lvl1pPr>
              <a:defRPr sz="11700"/>
            </a:lvl1pPr>
            <a:lvl2pPr>
              <a:defRPr sz="10200"/>
            </a:lvl2pPr>
            <a:lvl3pPr>
              <a:defRPr sz="88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873173" y="4408616"/>
            <a:ext cx="12325205" cy="14410902"/>
          </a:xfrm>
        </p:spPr>
        <p:txBody>
          <a:bodyPr/>
          <a:lstStyle>
            <a:lvl1pPr marL="0" indent="0">
              <a:buNone/>
              <a:defRPr sz="5100"/>
            </a:lvl1pPr>
            <a:lvl2pPr marL="1672300" indent="0">
              <a:buNone/>
              <a:defRPr sz="4400"/>
            </a:lvl2pPr>
            <a:lvl3pPr marL="3344601" indent="0">
              <a:buNone/>
              <a:defRPr sz="3700"/>
            </a:lvl3pPr>
            <a:lvl4pPr marL="5016901" indent="0">
              <a:buNone/>
              <a:defRPr sz="3300"/>
            </a:lvl4pPr>
            <a:lvl5pPr marL="6689202" indent="0">
              <a:buNone/>
              <a:defRPr sz="3300"/>
            </a:lvl5pPr>
            <a:lvl6pPr marL="8361502" indent="0">
              <a:buNone/>
              <a:defRPr sz="3300"/>
            </a:lvl6pPr>
            <a:lvl7pPr marL="10033803" indent="0">
              <a:buNone/>
              <a:defRPr sz="3300"/>
            </a:lvl7pPr>
            <a:lvl8pPr marL="11706103" indent="0">
              <a:buNone/>
              <a:defRPr sz="3300"/>
            </a:lvl8pPr>
            <a:lvl9pPr marL="13378404" indent="0">
              <a:buNone/>
              <a:defRPr sz="3300"/>
            </a:lvl9pPr>
          </a:lstStyle>
          <a:p>
            <a:pPr lvl="0"/>
            <a:r>
              <a:rPr lang="en-US"/>
              <a:t>Click to edit Master text styles</a:t>
            </a:r>
          </a:p>
        </p:txBody>
      </p:sp>
      <p:sp>
        <p:nvSpPr>
          <p:cNvPr id="5" name="Date Placeholder 4"/>
          <p:cNvSpPr>
            <a:spLocks noGrp="1"/>
          </p:cNvSpPr>
          <p:nvPr>
            <p:ph type="dt" sz="half" idx="10"/>
          </p:nvPr>
        </p:nvSpPr>
        <p:spPr/>
        <p:txBody>
          <a:bodyPr/>
          <a:lstStyle/>
          <a:p>
            <a:fld id="{D23508FF-519A-5247-A55B-6160E89D8571}" type="datetimeFigureOut">
              <a:rPr lang="en-US" smtClean="0"/>
              <a:t>3/5/20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87CC67-5F63-EC4C-8EE0-AD36DF5A3CBE}" type="slidenum">
              <a:rPr lang="en-US" smtClean="0"/>
              <a:t>‹#›</a:t>
            </a:fld>
            <a:endParaRPr lang="en-US"/>
          </a:p>
        </p:txBody>
      </p:sp>
    </p:spTree>
    <p:extLst>
      <p:ext uri="{BB962C8B-B14F-4D97-AF65-F5344CB8AC3E}">
        <p14:creationId xmlns:p14="http://schemas.microsoft.com/office/powerpoint/2010/main" val="3783843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43091" y="14747399"/>
            <a:ext cx="22478048" cy="1741014"/>
          </a:xfrm>
        </p:spPr>
        <p:txBody>
          <a:bodyPr anchor="b"/>
          <a:lstStyle>
            <a:lvl1pPr algn="l">
              <a:defRPr sz="7300" b="1"/>
            </a:lvl1pPr>
          </a:lstStyle>
          <a:p>
            <a:r>
              <a:rPr lang="en-US"/>
              <a:t>Click to edit Master title style</a:t>
            </a:r>
          </a:p>
        </p:txBody>
      </p:sp>
      <p:sp>
        <p:nvSpPr>
          <p:cNvPr id="3" name="Picture Placeholder 2"/>
          <p:cNvSpPr>
            <a:spLocks noGrp="1"/>
          </p:cNvSpPr>
          <p:nvPr>
            <p:ph type="pic" idx="1"/>
          </p:nvPr>
        </p:nvSpPr>
        <p:spPr>
          <a:xfrm>
            <a:off x="7343091" y="1882439"/>
            <a:ext cx="22478048" cy="12640628"/>
          </a:xfrm>
        </p:spPr>
        <p:txBody>
          <a:bodyPr/>
          <a:lstStyle>
            <a:lvl1pPr marL="0" indent="0">
              <a:buNone/>
              <a:defRPr sz="11700"/>
            </a:lvl1pPr>
            <a:lvl2pPr marL="1672300" indent="0">
              <a:buNone/>
              <a:defRPr sz="10200"/>
            </a:lvl2pPr>
            <a:lvl3pPr marL="3344601" indent="0">
              <a:buNone/>
              <a:defRPr sz="8800"/>
            </a:lvl3pPr>
            <a:lvl4pPr marL="5016901" indent="0">
              <a:buNone/>
              <a:defRPr sz="7300"/>
            </a:lvl4pPr>
            <a:lvl5pPr marL="6689202" indent="0">
              <a:buNone/>
              <a:defRPr sz="7300"/>
            </a:lvl5pPr>
            <a:lvl6pPr marL="8361502" indent="0">
              <a:buNone/>
              <a:defRPr sz="7300"/>
            </a:lvl6pPr>
            <a:lvl7pPr marL="10033803" indent="0">
              <a:buNone/>
              <a:defRPr sz="7300"/>
            </a:lvl7pPr>
            <a:lvl8pPr marL="11706103" indent="0">
              <a:buNone/>
              <a:defRPr sz="7300"/>
            </a:lvl8pPr>
            <a:lvl9pPr marL="13378404" indent="0">
              <a:buNone/>
              <a:defRPr sz="7300"/>
            </a:lvl9pPr>
          </a:lstStyle>
          <a:p>
            <a:endParaRPr lang="en-US"/>
          </a:p>
        </p:txBody>
      </p:sp>
      <p:sp>
        <p:nvSpPr>
          <p:cNvPr id="4" name="Text Placeholder 3"/>
          <p:cNvSpPr>
            <a:spLocks noGrp="1"/>
          </p:cNvSpPr>
          <p:nvPr>
            <p:ph type="body" sz="half" idx="2"/>
          </p:nvPr>
        </p:nvSpPr>
        <p:spPr>
          <a:xfrm>
            <a:off x="7343091" y="16488413"/>
            <a:ext cx="22478048" cy="2472529"/>
          </a:xfrm>
        </p:spPr>
        <p:txBody>
          <a:bodyPr/>
          <a:lstStyle>
            <a:lvl1pPr marL="0" indent="0">
              <a:buNone/>
              <a:defRPr sz="5100"/>
            </a:lvl1pPr>
            <a:lvl2pPr marL="1672300" indent="0">
              <a:buNone/>
              <a:defRPr sz="4400"/>
            </a:lvl2pPr>
            <a:lvl3pPr marL="3344601" indent="0">
              <a:buNone/>
              <a:defRPr sz="3700"/>
            </a:lvl3pPr>
            <a:lvl4pPr marL="5016901" indent="0">
              <a:buNone/>
              <a:defRPr sz="3300"/>
            </a:lvl4pPr>
            <a:lvl5pPr marL="6689202" indent="0">
              <a:buNone/>
              <a:defRPr sz="3300"/>
            </a:lvl5pPr>
            <a:lvl6pPr marL="8361502" indent="0">
              <a:buNone/>
              <a:defRPr sz="3300"/>
            </a:lvl6pPr>
            <a:lvl7pPr marL="10033803" indent="0">
              <a:buNone/>
              <a:defRPr sz="3300"/>
            </a:lvl7pPr>
            <a:lvl8pPr marL="11706103" indent="0">
              <a:buNone/>
              <a:defRPr sz="3300"/>
            </a:lvl8pPr>
            <a:lvl9pPr marL="13378404" indent="0">
              <a:buNone/>
              <a:defRPr sz="3300"/>
            </a:lvl9pPr>
          </a:lstStyle>
          <a:p>
            <a:pPr lvl="0"/>
            <a:r>
              <a:rPr lang="en-US"/>
              <a:t>Click to edit Master text styles</a:t>
            </a:r>
          </a:p>
        </p:txBody>
      </p:sp>
      <p:sp>
        <p:nvSpPr>
          <p:cNvPr id="5" name="Date Placeholder 4"/>
          <p:cNvSpPr>
            <a:spLocks noGrp="1"/>
          </p:cNvSpPr>
          <p:nvPr>
            <p:ph type="dt" sz="half" idx="10"/>
          </p:nvPr>
        </p:nvSpPr>
        <p:spPr/>
        <p:txBody>
          <a:bodyPr/>
          <a:lstStyle/>
          <a:p>
            <a:fld id="{D23508FF-519A-5247-A55B-6160E89D8571}" type="datetimeFigureOut">
              <a:rPr lang="en-US" smtClean="0"/>
              <a:t>3/5/20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87CC67-5F63-EC4C-8EE0-AD36DF5A3CBE}" type="slidenum">
              <a:rPr lang="en-US" smtClean="0"/>
              <a:t>‹#›</a:t>
            </a:fld>
            <a:endParaRPr lang="en-US"/>
          </a:p>
        </p:txBody>
      </p:sp>
    </p:spTree>
    <p:extLst>
      <p:ext uri="{BB962C8B-B14F-4D97-AF65-F5344CB8AC3E}">
        <p14:creationId xmlns:p14="http://schemas.microsoft.com/office/powerpoint/2010/main" val="124250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80000"/>
                <a:satMod val="300000"/>
              </a:schemeClr>
            </a:gs>
            <a:gs pos="54000">
              <a:srgbClr val="BFBFBF"/>
            </a:gs>
            <a:gs pos="71000">
              <a:srgbClr val="8C8C8C"/>
            </a:gs>
            <a:gs pos="85500">
              <a:srgbClr val="737373"/>
            </a:gs>
            <a:gs pos="100000">
              <a:schemeClr val="tx1">
                <a:lumMod val="65000"/>
                <a:lumOff val="3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73171" y="843685"/>
            <a:ext cx="33717072" cy="3511286"/>
          </a:xfrm>
          <a:prstGeom prst="rect">
            <a:avLst/>
          </a:prstGeom>
        </p:spPr>
        <p:txBody>
          <a:bodyPr vert="horz" lIns="334460" tIns="167230" rIns="334460" bIns="167230" rtlCol="0" anchor="ctr">
            <a:normAutofit/>
          </a:bodyPr>
          <a:lstStyle/>
          <a:p>
            <a:r>
              <a:rPr lang="en-US"/>
              <a:t>Click to edit Master title style</a:t>
            </a:r>
          </a:p>
        </p:txBody>
      </p:sp>
      <p:sp>
        <p:nvSpPr>
          <p:cNvPr id="3" name="Text Placeholder 2"/>
          <p:cNvSpPr>
            <a:spLocks noGrp="1"/>
          </p:cNvSpPr>
          <p:nvPr>
            <p:ph type="body" idx="1"/>
          </p:nvPr>
        </p:nvSpPr>
        <p:spPr>
          <a:xfrm>
            <a:off x="1873171" y="4915801"/>
            <a:ext cx="33717072" cy="13903717"/>
          </a:xfrm>
          <a:prstGeom prst="rect">
            <a:avLst/>
          </a:prstGeom>
        </p:spPr>
        <p:txBody>
          <a:bodyPr vert="horz" lIns="334460" tIns="167230" rIns="334460" bIns="16723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873171" y="19526650"/>
            <a:ext cx="8741463" cy="1121661"/>
          </a:xfrm>
          <a:prstGeom prst="rect">
            <a:avLst/>
          </a:prstGeom>
        </p:spPr>
        <p:txBody>
          <a:bodyPr vert="horz" lIns="334460" tIns="167230" rIns="334460" bIns="167230" rtlCol="0" anchor="ctr"/>
          <a:lstStyle>
            <a:lvl1pPr algn="l">
              <a:defRPr sz="4400">
                <a:solidFill>
                  <a:schemeClr val="tx1">
                    <a:tint val="75000"/>
                  </a:schemeClr>
                </a:solidFill>
              </a:defRPr>
            </a:lvl1pPr>
          </a:lstStyle>
          <a:p>
            <a:fld id="{D23508FF-519A-5247-A55B-6160E89D8571}" type="datetimeFigureOut">
              <a:rPr lang="en-US" smtClean="0"/>
              <a:t>3/5/20</a:t>
            </a:fld>
            <a:endParaRPr lang="en-US"/>
          </a:p>
        </p:txBody>
      </p:sp>
      <p:sp>
        <p:nvSpPr>
          <p:cNvPr id="5" name="Footer Placeholder 4"/>
          <p:cNvSpPr>
            <a:spLocks noGrp="1"/>
          </p:cNvSpPr>
          <p:nvPr>
            <p:ph type="ftr" sz="quarter" idx="3"/>
          </p:nvPr>
        </p:nvSpPr>
        <p:spPr>
          <a:xfrm>
            <a:off x="12800000" y="19526650"/>
            <a:ext cx="11863414" cy="1121661"/>
          </a:xfrm>
          <a:prstGeom prst="rect">
            <a:avLst/>
          </a:prstGeom>
        </p:spPr>
        <p:txBody>
          <a:bodyPr vert="horz" lIns="334460" tIns="167230" rIns="334460" bIns="167230" rtlCol="0" anchor="ctr"/>
          <a:lstStyle>
            <a:lvl1pPr algn="ctr">
              <a:defRPr sz="4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6848779" y="19526650"/>
            <a:ext cx="8741463" cy="1121661"/>
          </a:xfrm>
          <a:prstGeom prst="rect">
            <a:avLst/>
          </a:prstGeom>
        </p:spPr>
        <p:txBody>
          <a:bodyPr vert="horz" lIns="334460" tIns="167230" rIns="334460" bIns="167230" rtlCol="0" anchor="ctr"/>
          <a:lstStyle>
            <a:lvl1pPr algn="r">
              <a:defRPr sz="4400">
                <a:solidFill>
                  <a:schemeClr val="tx1">
                    <a:tint val="75000"/>
                  </a:schemeClr>
                </a:solidFill>
              </a:defRPr>
            </a:lvl1pPr>
          </a:lstStyle>
          <a:p>
            <a:fld id="{1487CC67-5F63-EC4C-8EE0-AD36DF5A3CBE}" type="slidenum">
              <a:rPr lang="en-US" smtClean="0"/>
              <a:t>‹#›</a:t>
            </a:fld>
            <a:endParaRPr lang="en-US"/>
          </a:p>
        </p:txBody>
      </p:sp>
    </p:spTree>
    <p:extLst>
      <p:ext uri="{BB962C8B-B14F-4D97-AF65-F5344CB8AC3E}">
        <p14:creationId xmlns:p14="http://schemas.microsoft.com/office/powerpoint/2010/main" val="689549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672300" rtl="0" eaLnBrk="1" latinLnBrk="0" hangingPunct="1">
        <a:spcBef>
          <a:spcPct val="0"/>
        </a:spcBef>
        <a:buNone/>
        <a:defRPr sz="16100" kern="1200">
          <a:solidFill>
            <a:schemeClr val="tx1"/>
          </a:solidFill>
          <a:latin typeface="+mj-lt"/>
          <a:ea typeface="+mj-ea"/>
          <a:cs typeface="+mj-cs"/>
        </a:defRPr>
      </a:lvl1pPr>
    </p:titleStyle>
    <p:bodyStyle>
      <a:lvl1pPr marL="1254225" indent="-1254225" algn="l" defTabSz="1672300" rtl="0" eaLnBrk="1" latinLnBrk="0" hangingPunct="1">
        <a:spcBef>
          <a:spcPct val="20000"/>
        </a:spcBef>
        <a:buFont typeface="Arial"/>
        <a:buChar char="•"/>
        <a:defRPr sz="11700" kern="1200">
          <a:solidFill>
            <a:schemeClr val="tx1"/>
          </a:solidFill>
          <a:latin typeface="+mn-lt"/>
          <a:ea typeface="+mn-ea"/>
          <a:cs typeface="+mn-cs"/>
        </a:defRPr>
      </a:lvl1pPr>
      <a:lvl2pPr marL="2717488" indent="-1045188" algn="l" defTabSz="1672300" rtl="0" eaLnBrk="1" latinLnBrk="0" hangingPunct="1">
        <a:spcBef>
          <a:spcPct val="20000"/>
        </a:spcBef>
        <a:buFont typeface="Arial"/>
        <a:buChar char="–"/>
        <a:defRPr sz="10200" kern="1200">
          <a:solidFill>
            <a:schemeClr val="tx1"/>
          </a:solidFill>
          <a:latin typeface="+mn-lt"/>
          <a:ea typeface="+mn-ea"/>
          <a:cs typeface="+mn-cs"/>
        </a:defRPr>
      </a:lvl2pPr>
      <a:lvl3pPr marL="4180751" indent="-836150" algn="l" defTabSz="1672300" rtl="0" eaLnBrk="1" latinLnBrk="0" hangingPunct="1">
        <a:spcBef>
          <a:spcPct val="20000"/>
        </a:spcBef>
        <a:buFont typeface="Arial"/>
        <a:buChar char="•"/>
        <a:defRPr sz="8800" kern="1200">
          <a:solidFill>
            <a:schemeClr val="tx1"/>
          </a:solidFill>
          <a:latin typeface="+mn-lt"/>
          <a:ea typeface="+mn-ea"/>
          <a:cs typeface="+mn-cs"/>
        </a:defRPr>
      </a:lvl3pPr>
      <a:lvl4pPr marL="5853052" indent="-836150" algn="l" defTabSz="1672300" rtl="0" eaLnBrk="1" latinLnBrk="0" hangingPunct="1">
        <a:spcBef>
          <a:spcPct val="20000"/>
        </a:spcBef>
        <a:buFont typeface="Arial"/>
        <a:buChar char="–"/>
        <a:defRPr sz="7300" kern="1200">
          <a:solidFill>
            <a:schemeClr val="tx1"/>
          </a:solidFill>
          <a:latin typeface="+mn-lt"/>
          <a:ea typeface="+mn-ea"/>
          <a:cs typeface="+mn-cs"/>
        </a:defRPr>
      </a:lvl4pPr>
      <a:lvl5pPr marL="7525352" indent="-836150" algn="l" defTabSz="1672300" rtl="0" eaLnBrk="1" latinLnBrk="0" hangingPunct="1">
        <a:spcBef>
          <a:spcPct val="20000"/>
        </a:spcBef>
        <a:buFont typeface="Arial"/>
        <a:buChar char="»"/>
        <a:defRPr sz="7300" kern="1200">
          <a:solidFill>
            <a:schemeClr val="tx1"/>
          </a:solidFill>
          <a:latin typeface="+mn-lt"/>
          <a:ea typeface="+mn-ea"/>
          <a:cs typeface="+mn-cs"/>
        </a:defRPr>
      </a:lvl5pPr>
      <a:lvl6pPr marL="9197652" indent="-836150" algn="l" defTabSz="1672300" rtl="0" eaLnBrk="1" latinLnBrk="0" hangingPunct="1">
        <a:spcBef>
          <a:spcPct val="20000"/>
        </a:spcBef>
        <a:buFont typeface="Arial"/>
        <a:buChar char="•"/>
        <a:defRPr sz="7300" kern="1200">
          <a:solidFill>
            <a:schemeClr val="tx1"/>
          </a:solidFill>
          <a:latin typeface="+mn-lt"/>
          <a:ea typeface="+mn-ea"/>
          <a:cs typeface="+mn-cs"/>
        </a:defRPr>
      </a:lvl6pPr>
      <a:lvl7pPr marL="10869953" indent="-836150" algn="l" defTabSz="1672300" rtl="0" eaLnBrk="1" latinLnBrk="0" hangingPunct="1">
        <a:spcBef>
          <a:spcPct val="20000"/>
        </a:spcBef>
        <a:buFont typeface="Arial"/>
        <a:buChar char="•"/>
        <a:defRPr sz="7300" kern="1200">
          <a:solidFill>
            <a:schemeClr val="tx1"/>
          </a:solidFill>
          <a:latin typeface="+mn-lt"/>
          <a:ea typeface="+mn-ea"/>
          <a:cs typeface="+mn-cs"/>
        </a:defRPr>
      </a:lvl7pPr>
      <a:lvl8pPr marL="12542253" indent="-836150" algn="l" defTabSz="1672300" rtl="0" eaLnBrk="1" latinLnBrk="0" hangingPunct="1">
        <a:spcBef>
          <a:spcPct val="20000"/>
        </a:spcBef>
        <a:buFont typeface="Arial"/>
        <a:buChar char="•"/>
        <a:defRPr sz="7300" kern="1200">
          <a:solidFill>
            <a:schemeClr val="tx1"/>
          </a:solidFill>
          <a:latin typeface="+mn-lt"/>
          <a:ea typeface="+mn-ea"/>
          <a:cs typeface="+mn-cs"/>
        </a:defRPr>
      </a:lvl8pPr>
      <a:lvl9pPr marL="14214554" indent="-836150" algn="l" defTabSz="1672300" rtl="0" eaLnBrk="1" latinLnBrk="0" hangingPunct="1">
        <a:spcBef>
          <a:spcPct val="20000"/>
        </a:spcBef>
        <a:buFont typeface="Arial"/>
        <a:buChar char="•"/>
        <a:defRPr sz="7300" kern="1200">
          <a:solidFill>
            <a:schemeClr val="tx1"/>
          </a:solidFill>
          <a:latin typeface="+mn-lt"/>
          <a:ea typeface="+mn-ea"/>
          <a:cs typeface="+mn-cs"/>
        </a:defRPr>
      </a:lvl9pPr>
    </p:bodyStyle>
    <p:otherStyle>
      <a:defPPr>
        <a:defRPr lang="en-US"/>
      </a:defPPr>
      <a:lvl1pPr marL="0" algn="l" defTabSz="1672300" rtl="0" eaLnBrk="1" latinLnBrk="0" hangingPunct="1">
        <a:defRPr sz="6600" kern="1200">
          <a:solidFill>
            <a:schemeClr val="tx1"/>
          </a:solidFill>
          <a:latin typeface="+mn-lt"/>
          <a:ea typeface="+mn-ea"/>
          <a:cs typeface="+mn-cs"/>
        </a:defRPr>
      </a:lvl1pPr>
      <a:lvl2pPr marL="1672300" algn="l" defTabSz="1672300" rtl="0" eaLnBrk="1" latinLnBrk="0" hangingPunct="1">
        <a:defRPr sz="6600" kern="1200">
          <a:solidFill>
            <a:schemeClr val="tx1"/>
          </a:solidFill>
          <a:latin typeface="+mn-lt"/>
          <a:ea typeface="+mn-ea"/>
          <a:cs typeface="+mn-cs"/>
        </a:defRPr>
      </a:lvl2pPr>
      <a:lvl3pPr marL="3344601" algn="l" defTabSz="1672300" rtl="0" eaLnBrk="1" latinLnBrk="0" hangingPunct="1">
        <a:defRPr sz="6600" kern="1200">
          <a:solidFill>
            <a:schemeClr val="tx1"/>
          </a:solidFill>
          <a:latin typeface="+mn-lt"/>
          <a:ea typeface="+mn-ea"/>
          <a:cs typeface="+mn-cs"/>
        </a:defRPr>
      </a:lvl3pPr>
      <a:lvl4pPr marL="5016901" algn="l" defTabSz="1672300" rtl="0" eaLnBrk="1" latinLnBrk="0" hangingPunct="1">
        <a:defRPr sz="6600" kern="1200">
          <a:solidFill>
            <a:schemeClr val="tx1"/>
          </a:solidFill>
          <a:latin typeface="+mn-lt"/>
          <a:ea typeface="+mn-ea"/>
          <a:cs typeface="+mn-cs"/>
        </a:defRPr>
      </a:lvl4pPr>
      <a:lvl5pPr marL="6689202" algn="l" defTabSz="1672300" rtl="0" eaLnBrk="1" latinLnBrk="0" hangingPunct="1">
        <a:defRPr sz="6600" kern="1200">
          <a:solidFill>
            <a:schemeClr val="tx1"/>
          </a:solidFill>
          <a:latin typeface="+mn-lt"/>
          <a:ea typeface="+mn-ea"/>
          <a:cs typeface="+mn-cs"/>
        </a:defRPr>
      </a:lvl5pPr>
      <a:lvl6pPr marL="8361502" algn="l" defTabSz="1672300" rtl="0" eaLnBrk="1" latinLnBrk="0" hangingPunct="1">
        <a:defRPr sz="6600" kern="1200">
          <a:solidFill>
            <a:schemeClr val="tx1"/>
          </a:solidFill>
          <a:latin typeface="+mn-lt"/>
          <a:ea typeface="+mn-ea"/>
          <a:cs typeface="+mn-cs"/>
        </a:defRPr>
      </a:lvl6pPr>
      <a:lvl7pPr marL="10033803" algn="l" defTabSz="1672300" rtl="0" eaLnBrk="1" latinLnBrk="0" hangingPunct="1">
        <a:defRPr sz="6600" kern="1200">
          <a:solidFill>
            <a:schemeClr val="tx1"/>
          </a:solidFill>
          <a:latin typeface="+mn-lt"/>
          <a:ea typeface="+mn-ea"/>
          <a:cs typeface="+mn-cs"/>
        </a:defRPr>
      </a:lvl7pPr>
      <a:lvl8pPr marL="11706103" algn="l" defTabSz="1672300" rtl="0" eaLnBrk="1" latinLnBrk="0" hangingPunct="1">
        <a:defRPr sz="6600" kern="1200">
          <a:solidFill>
            <a:schemeClr val="tx1"/>
          </a:solidFill>
          <a:latin typeface="+mn-lt"/>
          <a:ea typeface="+mn-ea"/>
          <a:cs typeface="+mn-cs"/>
        </a:defRPr>
      </a:lvl8pPr>
      <a:lvl9pPr marL="13378404" algn="l" defTabSz="1672300" rtl="0" eaLnBrk="1" latinLnBrk="0" hangingPunct="1">
        <a:defRPr sz="6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NUL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5.png"/><Relationship Id="rId4" Type="http://schemas.openxmlformats.org/officeDocument/2006/relationships/image" Target="../media/image9.jpe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hyperlink" Target="https://www.who.int/gho/malaria/epidemic/deaths/en/" TargetMode="External"/><Relationship Id="rId3" Type="http://schemas.openxmlformats.org/officeDocument/2006/relationships/image" Target="../media/image6.png"/><Relationship Id="rId7" Type="http://schemas.openxmlformats.org/officeDocument/2006/relationships/hyperlink" Target="https://www.tantine.rw/article/Dusobanukirwe-Indwara-ya-Malariy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ncbi.nlm.nih.gov/pmc/articles/PMC4017727/" TargetMode="External"/><Relationship Id="rId11" Type="http://schemas.openxmlformats.org/officeDocument/2006/relationships/image" Target="../media/image5.png"/><Relationship Id="rId5" Type="http://schemas.openxmlformats.org/officeDocument/2006/relationships/hyperlink" Target="https://www.mdpi.com/2073-4344/9/11/883/htm" TargetMode="External"/><Relationship Id="rId10" Type="http://schemas.openxmlformats.org/officeDocument/2006/relationships/hyperlink" Target="https://journals.plos.org/plosone/article?id=10.1371/journal.pone.0033509" TargetMode="External"/><Relationship Id="rId4" Type="http://schemas.openxmlformats.org/officeDocument/2006/relationships/hyperlink" Target="https://www.cdc.gov/malaria/about/faqs.html" TargetMode="External"/><Relationship Id="rId9" Type="http://schemas.openxmlformats.org/officeDocument/2006/relationships/hyperlink" Target="https://www.ncbi.nlm.nih.gov/pmc/articles/PMC423940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text on a white background&#10;&#10;Description automatically generated">
            <a:extLst>
              <a:ext uri="{FF2B5EF4-FFF2-40B4-BE49-F238E27FC236}">
                <a16:creationId xmlns:a16="http://schemas.microsoft.com/office/drawing/2014/main" id="{4B845A78-2972-E44A-B285-3768661B2612}"/>
              </a:ext>
            </a:extLst>
          </p:cNvPr>
          <p:cNvPicPr>
            <a:picLocks noChangeAspect="1"/>
          </p:cNvPicPr>
          <p:nvPr/>
        </p:nvPicPr>
        <p:blipFill>
          <a:blip r:embed="rId3"/>
          <a:stretch>
            <a:fillRect/>
          </a:stretch>
        </p:blipFill>
        <p:spPr>
          <a:xfrm>
            <a:off x="24907652" y="5958597"/>
            <a:ext cx="12333034" cy="9050699"/>
          </a:xfrm>
          <a:prstGeom prst="rect">
            <a:avLst/>
          </a:prstGeom>
          <a:ln>
            <a:solidFill>
              <a:schemeClr val="bg1"/>
            </a:solidFill>
          </a:ln>
        </p:spPr>
      </p:pic>
      <p:sp>
        <p:nvSpPr>
          <p:cNvPr id="76" name="Text Box 37"/>
          <p:cNvSpPr txBox="1">
            <a:spLocks noChangeArrowheads="1"/>
          </p:cNvSpPr>
          <p:nvPr/>
        </p:nvSpPr>
        <p:spPr bwMode="auto">
          <a:xfrm>
            <a:off x="12988781" y="5030205"/>
            <a:ext cx="5259177" cy="1002453"/>
          </a:xfrm>
          <a:prstGeom prst="rect">
            <a:avLst/>
          </a:prstGeom>
          <a:noFill/>
          <a:ln>
            <a:solidFill>
              <a:schemeClr val="tx1">
                <a:lumMod val="50000"/>
                <a:lumOff val="50000"/>
              </a:schemeClr>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39321" tIns="69659" rIns="139321" bIns="69659">
            <a:spAutoFit/>
          </a:bodyPr>
          <a:lstStyle>
            <a:lvl1pPr defTabSz="339725" eaLnBrk="0" hangingPunct="0">
              <a:defRPr sz="300">
                <a:solidFill>
                  <a:schemeClr val="tx1"/>
                </a:solidFill>
                <a:latin typeface="Arial" charset="0"/>
                <a:ea typeface="ＭＳ Ｐゴシック" charset="0"/>
                <a:cs typeface="ＭＳ Ｐゴシック" charset="0"/>
              </a:defRPr>
            </a:lvl1pPr>
            <a:lvl2pPr marL="742950" indent="-285750" defTabSz="339725" eaLnBrk="0" hangingPunct="0">
              <a:defRPr sz="300">
                <a:solidFill>
                  <a:schemeClr val="tx1"/>
                </a:solidFill>
                <a:latin typeface="Arial" charset="0"/>
                <a:ea typeface="ＭＳ Ｐゴシック" charset="0"/>
              </a:defRPr>
            </a:lvl2pPr>
            <a:lvl3pPr marL="1143000" indent="-228600" defTabSz="339725" eaLnBrk="0" hangingPunct="0">
              <a:defRPr sz="300">
                <a:solidFill>
                  <a:schemeClr val="tx1"/>
                </a:solidFill>
                <a:latin typeface="Arial" charset="0"/>
                <a:ea typeface="ＭＳ Ｐゴシック" charset="0"/>
              </a:defRPr>
            </a:lvl3pPr>
            <a:lvl4pPr marL="1600200" indent="-228600" defTabSz="339725" eaLnBrk="0" hangingPunct="0">
              <a:defRPr sz="300">
                <a:solidFill>
                  <a:schemeClr val="tx1"/>
                </a:solidFill>
                <a:latin typeface="Arial" charset="0"/>
                <a:ea typeface="ＭＳ Ｐゴシック" charset="0"/>
              </a:defRPr>
            </a:lvl4pPr>
            <a:lvl5pPr marL="2057400" indent="-228600" defTabSz="339725" eaLnBrk="0" hangingPunct="0">
              <a:defRPr sz="300">
                <a:solidFill>
                  <a:schemeClr val="tx1"/>
                </a:solidFill>
                <a:latin typeface="Arial" charset="0"/>
                <a:ea typeface="ＭＳ Ｐゴシック" charset="0"/>
              </a:defRPr>
            </a:lvl5pPr>
            <a:lvl6pPr marL="2514600" indent="-228600" defTabSz="33972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33972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33972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339725" eaLnBrk="0" fontAlgn="base" hangingPunct="0">
              <a:spcBef>
                <a:spcPct val="0"/>
              </a:spcBef>
              <a:spcAft>
                <a:spcPct val="0"/>
              </a:spcAft>
              <a:defRPr sz="300">
                <a:solidFill>
                  <a:schemeClr val="tx1"/>
                </a:solidFill>
                <a:latin typeface="Arial" charset="0"/>
                <a:ea typeface="ＭＳ Ｐゴシック" charset="0"/>
              </a:defRPr>
            </a:lvl9pPr>
          </a:lstStyle>
          <a:p>
            <a:pPr marL="457200" indent="-457200">
              <a:buFont typeface="Arial"/>
              <a:buChar char="•"/>
            </a:pPr>
            <a:r>
              <a:rPr lang="en-US" sz="2800">
                <a:solidFill>
                  <a:srgbClr val="000000"/>
                </a:solidFill>
              </a:rPr>
              <a:t>The mosquito is the deadliest animal </a:t>
            </a:r>
          </a:p>
        </p:txBody>
      </p:sp>
      <p:sp>
        <p:nvSpPr>
          <p:cNvPr id="81" name="Text Box 142"/>
          <p:cNvSpPr txBox="1">
            <a:spLocks noChangeArrowheads="1"/>
          </p:cNvSpPr>
          <p:nvPr/>
        </p:nvSpPr>
        <p:spPr bwMode="auto">
          <a:xfrm>
            <a:off x="11818834" y="18612850"/>
            <a:ext cx="279677" cy="396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39321" tIns="69659" rIns="139321" bIns="69659">
            <a:spAutoFit/>
          </a:bodyPr>
          <a:lstStyle>
            <a:lvl1pPr defTabSz="339725" eaLnBrk="0" hangingPunct="0">
              <a:defRPr sz="300">
                <a:solidFill>
                  <a:schemeClr val="tx1"/>
                </a:solidFill>
                <a:latin typeface="Arial" charset="0"/>
                <a:ea typeface="ＭＳ Ｐゴシック" charset="0"/>
                <a:cs typeface="ＭＳ Ｐゴシック" charset="0"/>
              </a:defRPr>
            </a:lvl1pPr>
            <a:lvl2pPr marL="742950" indent="-285750" defTabSz="339725" eaLnBrk="0" hangingPunct="0">
              <a:defRPr sz="300">
                <a:solidFill>
                  <a:schemeClr val="tx1"/>
                </a:solidFill>
                <a:latin typeface="Arial" charset="0"/>
                <a:ea typeface="ＭＳ Ｐゴシック" charset="0"/>
              </a:defRPr>
            </a:lvl2pPr>
            <a:lvl3pPr marL="1143000" indent="-228600" defTabSz="339725" eaLnBrk="0" hangingPunct="0">
              <a:defRPr sz="300">
                <a:solidFill>
                  <a:schemeClr val="tx1"/>
                </a:solidFill>
                <a:latin typeface="Arial" charset="0"/>
                <a:ea typeface="ＭＳ Ｐゴシック" charset="0"/>
              </a:defRPr>
            </a:lvl3pPr>
            <a:lvl4pPr marL="1600200" indent="-228600" defTabSz="339725" eaLnBrk="0" hangingPunct="0">
              <a:defRPr sz="300">
                <a:solidFill>
                  <a:schemeClr val="tx1"/>
                </a:solidFill>
                <a:latin typeface="Arial" charset="0"/>
                <a:ea typeface="ＭＳ Ｐゴシック" charset="0"/>
              </a:defRPr>
            </a:lvl4pPr>
            <a:lvl5pPr marL="2057400" indent="-228600" defTabSz="339725" eaLnBrk="0" hangingPunct="0">
              <a:defRPr sz="300">
                <a:solidFill>
                  <a:schemeClr val="tx1"/>
                </a:solidFill>
                <a:latin typeface="Arial" charset="0"/>
                <a:ea typeface="ＭＳ Ｐゴシック" charset="0"/>
              </a:defRPr>
            </a:lvl5pPr>
            <a:lvl6pPr marL="2514600" indent="-228600" defTabSz="33972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33972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33972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339725" eaLnBrk="0" fontAlgn="base" hangingPunct="0">
              <a:spcBef>
                <a:spcPct val="0"/>
              </a:spcBef>
              <a:spcAft>
                <a:spcPct val="0"/>
              </a:spcAft>
              <a:defRPr sz="300">
                <a:solidFill>
                  <a:schemeClr val="tx1"/>
                </a:solidFill>
                <a:latin typeface="Arial" charset="0"/>
                <a:ea typeface="ＭＳ Ｐゴシック" charset="0"/>
              </a:defRPr>
            </a:lvl9pPr>
          </a:lstStyle>
          <a:p>
            <a:pPr eaLnBrk="1" hangingPunct="1"/>
            <a:endParaRPr lang="en-US" sz="1600"/>
          </a:p>
        </p:txBody>
      </p:sp>
      <p:sp>
        <p:nvSpPr>
          <p:cNvPr id="46" name="Rectangle 45"/>
          <p:cNvSpPr/>
          <p:nvPr/>
        </p:nvSpPr>
        <p:spPr>
          <a:xfrm>
            <a:off x="119921" y="118128"/>
            <a:ext cx="37205587" cy="3479284"/>
          </a:xfrm>
          <a:prstGeom prst="rect">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b="1">
                <a:solidFill>
                  <a:schemeClr val="bg1"/>
                </a:solidFill>
              </a:rPr>
              <a:t>   </a:t>
            </a:r>
            <a:r>
              <a:rPr lang="en-US" sz="9600" b="1" err="1">
                <a:solidFill>
                  <a:schemeClr val="bg1"/>
                </a:solidFill>
              </a:rPr>
              <a:t>AliveScent</a:t>
            </a:r>
            <a:r>
              <a:rPr lang="en-US" sz="9600">
                <a:ea typeface="+mn-lt"/>
                <a:cs typeface="+mn-lt"/>
              </a:rPr>
              <a:t>™</a:t>
            </a:r>
            <a:endParaRPr lang="en-US">
              <a:solidFill>
                <a:schemeClr val="bg1"/>
              </a:solidFill>
              <a:cs typeface="Calibri"/>
            </a:endParaRPr>
          </a:p>
          <a:p>
            <a:pPr algn="ctr"/>
            <a:r>
              <a:rPr lang="en-US" sz="8000">
                <a:solidFill>
                  <a:schemeClr val="bg1"/>
                </a:solidFill>
                <a:cs typeface="Calibri"/>
              </a:rPr>
              <a:t>Background</a:t>
            </a:r>
            <a:endParaRPr lang="en-US">
              <a:solidFill>
                <a:schemeClr val="bg1"/>
              </a:solidFill>
              <a:cs typeface="Calibri"/>
            </a:endParaRPr>
          </a:p>
        </p:txBody>
      </p:sp>
      <p:sp>
        <p:nvSpPr>
          <p:cNvPr id="77" name="Rectangle 76"/>
          <p:cNvSpPr/>
          <p:nvPr/>
        </p:nvSpPr>
        <p:spPr>
          <a:xfrm>
            <a:off x="119921" y="104931"/>
            <a:ext cx="37314852" cy="20821338"/>
          </a:xfrm>
          <a:prstGeom prst="rect">
            <a:avLst/>
          </a:prstGeom>
          <a:noFill/>
          <a:ln w="254000">
            <a:solidFill>
              <a:srgbClr val="000000"/>
            </a:solidFill>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4B93EE5A-3004-6445-BF36-CB46299E41AF}"/>
              </a:ext>
            </a:extLst>
          </p:cNvPr>
          <p:cNvPicPr>
            <a:picLocks noChangeAspect="1"/>
          </p:cNvPicPr>
          <p:nvPr/>
        </p:nvPicPr>
        <p:blipFill>
          <a:blip r:embed="rId4"/>
          <a:stretch>
            <a:fillRect/>
          </a:stretch>
        </p:blipFill>
        <p:spPr>
          <a:xfrm>
            <a:off x="640225" y="1216286"/>
            <a:ext cx="5207826" cy="599689"/>
          </a:xfrm>
          <a:prstGeom prst="rect">
            <a:avLst/>
          </a:prstGeom>
        </p:spPr>
      </p:pic>
      <p:pic>
        <p:nvPicPr>
          <p:cNvPr id="9" name="Picture 8" descr="A close up of a womans face&#10;&#10;Description automatically generated">
            <a:extLst>
              <a:ext uri="{FF2B5EF4-FFF2-40B4-BE49-F238E27FC236}">
                <a16:creationId xmlns:a16="http://schemas.microsoft.com/office/drawing/2014/main" id="{6C0869EC-7890-2046-AEF1-733299F1AF57}"/>
              </a:ext>
            </a:extLst>
          </p:cNvPr>
          <p:cNvPicPr>
            <a:picLocks noChangeAspect="1"/>
          </p:cNvPicPr>
          <p:nvPr/>
        </p:nvPicPr>
        <p:blipFill rotWithShape="1">
          <a:blip r:embed="rId4"/>
          <a:srcRect l="11957" r="17933"/>
          <a:stretch/>
        </p:blipFill>
        <p:spPr>
          <a:xfrm>
            <a:off x="11516341" y="12097696"/>
            <a:ext cx="7569284" cy="6693654"/>
          </a:xfrm>
          <a:prstGeom prst="rect">
            <a:avLst/>
          </a:prstGeom>
        </p:spPr>
      </p:pic>
      <p:sp>
        <p:nvSpPr>
          <p:cNvPr id="35" name="Text Box 37">
            <a:extLst>
              <a:ext uri="{FF2B5EF4-FFF2-40B4-BE49-F238E27FC236}">
                <a16:creationId xmlns:a16="http://schemas.microsoft.com/office/drawing/2014/main" id="{8D58EB91-33E0-504C-9FD7-142911771D65}"/>
              </a:ext>
            </a:extLst>
          </p:cNvPr>
          <p:cNvSpPr txBox="1">
            <a:spLocks noChangeArrowheads="1"/>
          </p:cNvSpPr>
          <p:nvPr/>
        </p:nvSpPr>
        <p:spPr bwMode="auto">
          <a:xfrm>
            <a:off x="19085625" y="13304936"/>
            <a:ext cx="4988039" cy="4880438"/>
          </a:xfrm>
          <a:prstGeom prst="rect">
            <a:avLst/>
          </a:prstGeom>
          <a:noFill/>
          <a:ln>
            <a:solidFill>
              <a:schemeClr val="tx1">
                <a:lumMod val="50000"/>
                <a:lumOff val="50000"/>
              </a:schemeClr>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39321" tIns="69659" rIns="139321" bIns="69659">
            <a:spAutoFit/>
          </a:bodyPr>
          <a:lstStyle>
            <a:lvl1pPr defTabSz="339725" eaLnBrk="0" hangingPunct="0">
              <a:defRPr sz="300">
                <a:solidFill>
                  <a:schemeClr val="tx1"/>
                </a:solidFill>
                <a:latin typeface="Arial" charset="0"/>
                <a:ea typeface="ＭＳ Ｐゴシック" charset="0"/>
                <a:cs typeface="ＭＳ Ｐゴシック" charset="0"/>
              </a:defRPr>
            </a:lvl1pPr>
            <a:lvl2pPr marL="742950" indent="-285750" defTabSz="339725" eaLnBrk="0" hangingPunct="0">
              <a:defRPr sz="300">
                <a:solidFill>
                  <a:schemeClr val="tx1"/>
                </a:solidFill>
                <a:latin typeface="Arial" charset="0"/>
                <a:ea typeface="ＭＳ Ｐゴシック" charset="0"/>
              </a:defRPr>
            </a:lvl2pPr>
            <a:lvl3pPr marL="1143000" indent="-228600" defTabSz="339725" eaLnBrk="0" hangingPunct="0">
              <a:defRPr sz="300">
                <a:solidFill>
                  <a:schemeClr val="tx1"/>
                </a:solidFill>
                <a:latin typeface="Arial" charset="0"/>
                <a:ea typeface="ＭＳ Ｐゴシック" charset="0"/>
              </a:defRPr>
            </a:lvl3pPr>
            <a:lvl4pPr marL="1600200" indent="-228600" defTabSz="339725" eaLnBrk="0" hangingPunct="0">
              <a:defRPr sz="300">
                <a:solidFill>
                  <a:schemeClr val="tx1"/>
                </a:solidFill>
                <a:latin typeface="Arial" charset="0"/>
                <a:ea typeface="ＭＳ Ｐゴシック" charset="0"/>
              </a:defRPr>
            </a:lvl4pPr>
            <a:lvl5pPr marL="2057400" indent="-228600" defTabSz="339725" eaLnBrk="0" hangingPunct="0">
              <a:defRPr sz="300">
                <a:solidFill>
                  <a:schemeClr val="tx1"/>
                </a:solidFill>
                <a:latin typeface="Arial" charset="0"/>
                <a:ea typeface="ＭＳ Ｐゴシック" charset="0"/>
              </a:defRPr>
            </a:lvl5pPr>
            <a:lvl6pPr marL="2514600" indent="-228600" defTabSz="33972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33972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33972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339725" eaLnBrk="0" fontAlgn="base" hangingPunct="0">
              <a:spcBef>
                <a:spcPct val="0"/>
              </a:spcBef>
              <a:spcAft>
                <a:spcPct val="0"/>
              </a:spcAft>
              <a:defRPr sz="300">
                <a:solidFill>
                  <a:schemeClr val="tx1"/>
                </a:solidFill>
                <a:latin typeface="Arial" charset="0"/>
                <a:ea typeface="ＭＳ Ｐゴシック" charset="0"/>
              </a:defRPr>
            </a:lvl9pPr>
          </a:lstStyle>
          <a:p>
            <a:pPr marL="457200" indent="-457200" algn="just">
              <a:buFont typeface="Arial"/>
              <a:buChar char="•"/>
            </a:pPr>
            <a:r>
              <a:rPr lang="en-US" sz="2800"/>
              <a:t>When a mosquito bites a person with malaria, some blood contaminated with parasites is taken in. These will mix with the mosquito’s saliva. The saliva enters a person’s bloodstream when they are bitten by the mosquito This causes them to contract the illness</a:t>
            </a:r>
            <a:endParaRPr lang="en-US" sz="2800">
              <a:solidFill>
                <a:srgbClr val="000000"/>
              </a:solidFill>
            </a:endParaRPr>
          </a:p>
        </p:txBody>
      </p:sp>
      <p:sp>
        <p:nvSpPr>
          <p:cNvPr id="36" name="Text Box 37">
            <a:extLst>
              <a:ext uri="{FF2B5EF4-FFF2-40B4-BE49-F238E27FC236}">
                <a16:creationId xmlns:a16="http://schemas.microsoft.com/office/drawing/2014/main" id="{1982F596-7642-D342-ADEE-598F117385B7}"/>
              </a:ext>
            </a:extLst>
          </p:cNvPr>
          <p:cNvSpPr txBox="1">
            <a:spLocks noChangeArrowheads="1"/>
          </p:cNvSpPr>
          <p:nvPr/>
        </p:nvSpPr>
        <p:spPr bwMode="auto">
          <a:xfrm>
            <a:off x="18731706" y="5032720"/>
            <a:ext cx="4988039" cy="2726002"/>
          </a:xfrm>
          <a:prstGeom prst="rect">
            <a:avLst/>
          </a:prstGeom>
          <a:noFill/>
          <a:ln>
            <a:solidFill>
              <a:schemeClr val="tx1">
                <a:lumMod val="50000"/>
                <a:lumOff val="50000"/>
              </a:schemeClr>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39321" tIns="69659" rIns="139321" bIns="69659">
            <a:spAutoFit/>
          </a:bodyPr>
          <a:lstStyle>
            <a:lvl1pPr defTabSz="339725" eaLnBrk="0" hangingPunct="0">
              <a:defRPr sz="300">
                <a:solidFill>
                  <a:schemeClr val="tx1"/>
                </a:solidFill>
                <a:latin typeface="Arial" charset="0"/>
                <a:ea typeface="ＭＳ Ｐゴシック" charset="0"/>
                <a:cs typeface="ＭＳ Ｐゴシック" charset="0"/>
              </a:defRPr>
            </a:lvl1pPr>
            <a:lvl2pPr marL="742950" indent="-285750" defTabSz="339725" eaLnBrk="0" hangingPunct="0">
              <a:defRPr sz="300">
                <a:solidFill>
                  <a:schemeClr val="tx1"/>
                </a:solidFill>
                <a:latin typeface="Arial" charset="0"/>
                <a:ea typeface="ＭＳ Ｐゴシック" charset="0"/>
              </a:defRPr>
            </a:lvl2pPr>
            <a:lvl3pPr marL="1143000" indent="-228600" defTabSz="339725" eaLnBrk="0" hangingPunct="0">
              <a:defRPr sz="300">
                <a:solidFill>
                  <a:schemeClr val="tx1"/>
                </a:solidFill>
                <a:latin typeface="Arial" charset="0"/>
                <a:ea typeface="ＭＳ Ｐゴシック" charset="0"/>
              </a:defRPr>
            </a:lvl3pPr>
            <a:lvl4pPr marL="1600200" indent="-228600" defTabSz="339725" eaLnBrk="0" hangingPunct="0">
              <a:defRPr sz="300">
                <a:solidFill>
                  <a:schemeClr val="tx1"/>
                </a:solidFill>
                <a:latin typeface="Arial" charset="0"/>
                <a:ea typeface="ＭＳ Ｐゴシック" charset="0"/>
              </a:defRPr>
            </a:lvl4pPr>
            <a:lvl5pPr marL="2057400" indent="-228600" defTabSz="339725" eaLnBrk="0" hangingPunct="0">
              <a:defRPr sz="300">
                <a:solidFill>
                  <a:schemeClr val="tx1"/>
                </a:solidFill>
                <a:latin typeface="Arial" charset="0"/>
                <a:ea typeface="ＭＳ Ｐゴシック" charset="0"/>
              </a:defRPr>
            </a:lvl5pPr>
            <a:lvl6pPr marL="2514600" indent="-228600" defTabSz="33972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33972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33972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339725" eaLnBrk="0" fontAlgn="base" hangingPunct="0">
              <a:spcBef>
                <a:spcPct val="0"/>
              </a:spcBef>
              <a:spcAft>
                <a:spcPct val="0"/>
              </a:spcAft>
              <a:defRPr sz="300">
                <a:solidFill>
                  <a:schemeClr val="tx1"/>
                </a:solidFill>
                <a:latin typeface="Arial" charset="0"/>
                <a:ea typeface="ＭＳ Ｐゴシック" charset="0"/>
              </a:defRPr>
            </a:lvl9pPr>
          </a:lstStyle>
          <a:p>
            <a:pPr marL="457200" indent="-457200" algn="just">
              <a:buFont typeface="Arial"/>
              <a:buChar char="•"/>
            </a:pPr>
            <a:r>
              <a:rPr lang="en-US" sz="2800"/>
              <a:t>Mosquitoes can be repelled by certain scents because the strong odor interferes with their senses and makes it difficult to locate food.</a:t>
            </a:r>
            <a:r>
              <a:rPr lang="en-US"/>
              <a:t>.</a:t>
            </a:r>
            <a:endParaRPr lang="en-US" sz="2800">
              <a:solidFill>
                <a:srgbClr val="000000"/>
              </a:solidFill>
            </a:endParaRPr>
          </a:p>
        </p:txBody>
      </p:sp>
      <p:pic>
        <p:nvPicPr>
          <p:cNvPr id="1028" name="Picture 4">
            <a:extLst>
              <a:ext uri="{FF2B5EF4-FFF2-40B4-BE49-F238E27FC236}">
                <a16:creationId xmlns:a16="http://schemas.microsoft.com/office/drawing/2014/main" id="{F5A690B5-76A7-374A-88D9-D54008A43E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57293" y="8444090"/>
            <a:ext cx="5116371" cy="3841166"/>
          </a:xfrm>
          <a:prstGeom prst="rect">
            <a:avLst/>
          </a:prstGeom>
          <a:noFill/>
          <a:extLst>
            <a:ext uri="{909E8E84-426E-40DD-AFC4-6F175D3DCCD1}">
              <a14:hiddenFill xmlns:a14="http://schemas.microsoft.com/office/drawing/2010/main">
                <a:solidFill>
                  <a:srgbClr val="FFFFFF"/>
                </a:solidFill>
              </a14:hiddenFill>
            </a:ext>
          </a:extLst>
        </p:spPr>
      </p:pic>
      <p:sp>
        <p:nvSpPr>
          <p:cNvPr id="43" name="Text Box 37">
            <a:extLst>
              <a:ext uri="{FF2B5EF4-FFF2-40B4-BE49-F238E27FC236}">
                <a16:creationId xmlns:a16="http://schemas.microsoft.com/office/drawing/2014/main" id="{7F7DDE9B-2175-A24E-BB0E-C4C85AD67AC3}"/>
              </a:ext>
            </a:extLst>
          </p:cNvPr>
          <p:cNvSpPr txBox="1">
            <a:spLocks noChangeArrowheads="1"/>
          </p:cNvSpPr>
          <p:nvPr/>
        </p:nvSpPr>
        <p:spPr bwMode="auto">
          <a:xfrm>
            <a:off x="25908531" y="5030204"/>
            <a:ext cx="10910594" cy="1002453"/>
          </a:xfrm>
          <a:prstGeom prst="rect">
            <a:avLst/>
          </a:prstGeom>
          <a:noFill/>
          <a:ln>
            <a:solidFill>
              <a:schemeClr val="tx1">
                <a:lumMod val="50000"/>
                <a:lumOff val="50000"/>
              </a:schemeClr>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39321" tIns="69659" rIns="139321" bIns="69659">
            <a:spAutoFit/>
          </a:bodyPr>
          <a:lstStyle>
            <a:lvl1pPr defTabSz="339725" eaLnBrk="0" hangingPunct="0">
              <a:defRPr sz="300">
                <a:solidFill>
                  <a:schemeClr val="tx1"/>
                </a:solidFill>
                <a:latin typeface="Arial" charset="0"/>
                <a:ea typeface="ＭＳ Ｐゴシック" charset="0"/>
                <a:cs typeface="ＭＳ Ｐゴシック" charset="0"/>
              </a:defRPr>
            </a:lvl1pPr>
            <a:lvl2pPr marL="742950" indent="-285750" defTabSz="339725" eaLnBrk="0" hangingPunct="0">
              <a:defRPr sz="300">
                <a:solidFill>
                  <a:schemeClr val="tx1"/>
                </a:solidFill>
                <a:latin typeface="Arial" charset="0"/>
                <a:ea typeface="ＭＳ Ｐゴシック" charset="0"/>
              </a:defRPr>
            </a:lvl2pPr>
            <a:lvl3pPr marL="1143000" indent="-228600" defTabSz="339725" eaLnBrk="0" hangingPunct="0">
              <a:defRPr sz="300">
                <a:solidFill>
                  <a:schemeClr val="tx1"/>
                </a:solidFill>
                <a:latin typeface="Arial" charset="0"/>
                <a:ea typeface="ＭＳ Ｐゴシック" charset="0"/>
              </a:defRPr>
            </a:lvl3pPr>
            <a:lvl4pPr marL="1600200" indent="-228600" defTabSz="339725" eaLnBrk="0" hangingPunct="0">
              <a:defRPr sz="300">
                <a:solidFill>
                  <a:schemeClr val="tx1"/>
                </a:solidFill>
                <a:latin typeface="Arial" charset="0"/>
                <a:ea typeface="ＭＳ Ｐゴシック" charset="0"/>
              </a:defRPr>
            </a:lvl4pPr>
            <a:lvl5pPr marL="2057400" indent="-228600" defTabSz="339725" eaLnBrk="0" hangingPunct="0">
              <a:defRPr sz="300">
                <a:solidFill>
                  <a:schemeClr val="tx1"/>
                </a:solidFill>
                <a:latin typeface="Arial" charset="0"/>
                <a:ea typeface="ＭＳ Ｐゴシック" charset="0"/>
              </a:defRPr>
            </a:lvl5pPr>
            <a:lvl6pPr marL="2514600" indent="-228600" defTabSz="33972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33972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33972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339725" eaLnBrk="0" fontAlgn="base" hangingPunct="0">
              <a:spcBef>
                <a:spcPct val="0"/>
              </a:spcBef>
              <a:spcAft>
                <a:spcPct val="0"/>
              </a:spcAft>
              <a:defRPr sz="300">
                <a:solidFill>
                  <a:schemeClr val="tx1"/>
                </a:solidFill>
                <a:latin typeface="Arial" charset="0"/>
                <a:ea typeface="ＭＳ Ｐゴシック" charset="0"/>
              </a:defRPr>
            </a:lvl9pPr>
          </a:lstStyle>
          <a:p>
            <a:pPr marL="457200" indent="-457200">
              <a:buFont typeface="Arial"/>
              <a:buChar char="•"/>
            </a:pPr>
            <a:r>
              <a:rPr lang="en-US" sz="2800" dirty="0">
                <a:solidFill>
                  <a:srgbClr val="000000"/>
                </a:solidFill>
              </a:rPr>
              <a:t>Reprogram </a:t>
            </a:r>
            <a:r>
              <a:rPr lang="en-US" sz="2800" dirty="0"/>
              <a:t>NEB 5-alpha Competent </a:t>
            </a:r>
            <a:r>
              <a:rPr lang="en-US" sz="2800" i="1" dirty="0"/>
              <a:t>E. coli </a:t>
            </a:r>
            <a:r>
              <a:rPr lang="en-US" sz="2800" dirty="0"/>
              <a:t>to generate limonene, commonly found in the rind of </a:t>
            </a:r>
            <a:endParaRPr lang="en-US" sz="2800" dirty="0">
              <a:solidFill>
                <a:srgbClr val="000000"/>
              </a:solidFill>
            </a:endParaRPr>
          </a:p>
        </p:txBody>
      </p:sp>
      <p:pic>
        <p:nvPicPr>
          <p:cNvPr id="2" name="Picture 3" descr="A close up of a logo&#10;&#10;Description generated with high confidence">
            <a:extLst>
              <a:ext uri="{FF2B5EF4-FFF2-40B4-BE49-F238E27FC236}">
                <a16:creationId xmlns:a16="http://schemas.microsoft.com/office/drawing/2014/main" id="{0B86C24E-3391-44F3-97BE-2C8A1C09B4B8}"/>
              </a:ext>
            </a:extLst>
          </p:cNvPr>
          <p:cNvPicPr>
            <a:picLocks noChangeAspect="1"/>
          </p:cNvPicPr>
          <p:nvPr/>
        </p:nvPicPr>
        <p:blipFill>
          <a:blip r:embed="rId5"/>
          <a:stretch>
            <a:fillRect/>
          </a:stretch>
        </p:blipFill>
        <p:spPr>
          <a:xfrm>
            <a:off x="12231063" y="6032657"/>
            <a:ext cx="7075710" cy="6784328"/>
          </a:xfrm>
          <a:prstGeom prst="rect">
            <a:avLst/>
          </a:prstGeom>
        </p:spPr>
      </p:pic>
      <p:sp>
        <p:nvSpPr>
          <p:cNvPr id="37" name="Text Box 37">
            <a:extLst>
              <a:ext uri="{FF2B5EF4-FFF2-40B4-BE49-F238E27FC236}">
                <a16:creationId xmlns:a16="http://schemas.microsoft.com/office/drawing/2014/main" id="{7C0F09A8-C9B8-A74E-8985-E5D7ACD5787F}"/>
              </a:ext>
            </a:extLst>
          </p:cNvPr>
          <p:cNvSpPr txBox="1">
            <a:spLocks noChangeArrowheads="1"/>
          </p:cNvSpPr>
          <p:nvPr/>
        </p:nvSpPr>
        <p:spPr bwMode="auto">
          <a:xfrm>
            <a:off x="715057" y="5113792"/>
            <a:ext cx="10910595" cy="15375618"/>
          </a:xfrm>
          <a:prstGeom prst="rect">
            <a:avLst/>
          </a:prstGeom>
          <a:noFill/>
          <a:ln>
            <a:solidFill>
              <a:schemeClr val="tx1">
                <a:lumMod val="50000"/>
                <a:lumOff val="50000"/>
              </a:schemeClr>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39321" tIns="69659" rIns="139321" bIns="69659">
            <a:spAutoFit/>
          </a:bodyPr>
          <a:lstStyle>
            <a:lvl1pPr defTabSz="339725" eaLnBrk="0" hangingPunct="0">
              <a:defRPr sz="300">
                <a:solidFill>
                  <a:schemeClr val="tx1"/>
                </a:solidFill>
                <a:latin typeface="Arial" charset="0"/>
                <a:ea typeface="ＭＳ Ｐゴシック" charset="0"/>
                <a:cs typeface="ＭＳ Ｐゴシック" charset="0"/>
              </a:defRPr>
            </a:lvl1pPr>
            <a:lvl2pPr marL="742950" indent="-285750" defTabSz="339725" eaLnBrk="0" hangingPunct="0">
              <a:defRPr sz="300">
                <a:solidFill>
                  <a:schemeClr val="tx1"/>
                </a:solidFill>
                <a:latin typeface="Arial" charset="0"/>
                <a:ea typeface="ＭＳ Ｐゴシック" charset="0"/>
              </a:defRPr>
            </a:lvl2pPr>
            <a:lvl3pPr marL="1143000" indent="-228600" defTabSz="339725" eaLnBrk="0" hangingPunct="0">
              <a:defRPr sz="300">
                <a:solidFill>
                  <a:schemeClr val="tx1"/>
                </a:solidFill>
                <a:latin typeface="Arial" charset="0"/>
                <a:ea typeface="ＭＳ Ｐゴシック" charset="0"/>
              </a:defRPr>
            </a:lvl3pPr>
            <a:lvl4pPr marL="1600200" indent="-228600" defTabSz="339725" eaLnBrk="0" hangingPunct="0">
              <a:defRPr sz="300">
                <a:solidFill>
                  <a:schemeClr val="tx1"/>
                </a:solidFill>
                <a:latin typeface="Arial" charset="0"/>
                <a:ea typeface="ＭＳ Ｐゴシック" charset="0"/>
              </a:defRPr>
            </a:lvl4pPr>
            <a:lvl5pPr marL="2057400" indent="-228600" defTabSz="339725" eaLnBrk="0" hangingPunct="0">
              <a:defRPr sz="300">
                <a:solidFill>
                  <a:schemeClr val="tx1"/>
                </a:solidFill>
                <a:latin typeface="Arial" charset="0"/>
                <a:ea typeface="ＭＳ Ｐゴシック" charset="0"/>
              </a:defRPr>
            </a:lvl5pPr>
            <a:lvl6pPr marL="2514600" indent="-228600" defTabSz="33972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33972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33972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339725" eaLnBrk="0" fontAlgn="base" hangingPunct="0">
              <a:spcBef>
                <a:spcPct val="0"/>
              </a:spcBef>
              <a:spcAft>
                <a:spcPct val="0"/>
              </a:spcAft>
              <a:defRPr sz="300">
                <a:solidFill>
                  <a:schemeClr val="tx1"/>
                </a:solidFill>
                <a:latin typeface="Arial" charset="0"/>
                <a:ea typeface="ＭＳ Ｐゴシック" charset="0"/>
              </a:defRPr>
            </a:lvl9pPr>
          </a:lstStyle>
          <a:p>
            <a:pPr algn="just"/>
            <a:r>
              <a:rPr lang="en-US" sz="3000" dirty="0"/>
              <a:t>The mosquito is responsible for thousands of deaths each year, making it one of the most dangerous animals on the planet. There are over 3,000 species of mosquitoes. About 175 species are found in the US and they can live in almost any environment except in extreme cold. Mosquito bites can cause fatal illnesses including Malaria and Eastern Equine Encephalitis (EEE). The most common methods for preventing mosquito bites, and therefore disease transmission, is by using DEET-containing products, citronella candles, and bug zappers. Unfortunately, DEET-containing products can cause skin and eye irritation, citronella candles may lead to fires, and bug zappers not only require electricity but make for a messy cleanup. </a:t>
            </a:r>
            <a:r>
              <a:rPr lang="en-US" sz="3000" dirty="0" err="1"/>
              <a:t>AliveSCENT</a:t>
            </a:r>
            <a:r>
              <a:rPr lang="en-US" sz="3000" dirty="0"/>
              <a:t> is a biologically-inspired alternative that relies on the native methylerythritol 4-phosphate (MEP) pathway of </a:t>
            </a:r>
            <a:r>
              <a:rPr lang="en-US" sz="3000" i="1" dirty="0"/>
              <a:t>Escherichia coli</a:t>
            </a:r>
            <a:r>
              <a:rPr lang="en-US" sz="3000" dirty="0"/>
              <a:t> in the production of limonene as a natural, odor-releasing mosquito repellent for commercial use. Limonene is an aromatic compound that makes up a large portion of most citrus scents including lemons and is a safer alternative to the sprays, flames, and insect mess. The smell of the compound itself is reportedly similar to that of citrus and turpentine. This product will attempt to reduce the incidence of Malaria and EEE. This system will be constructed through plasmid design, assembly, and integration, followed by verification of limonene product using gas chromatography, odor detection by wafting, and testing as an effective repellent using a mosquito choice chamber. Here, work towards plasmid assembly will be shown. This phase will require the assembly of a stationary phase promoter, with a ribosome binding site and limonene synthase translational unit into a red fluorescent protein-encoding vector. In preparation for plasmid assembly, the translational unit was  transformed into NEB 5-alpha Competent </a:t>
            </a:r>
            <a:r>
              <a:rPr lang="en-US" sz="3000" i="1" dirty="0"/>
              <a:t>E. coli</a:t>
            </a:r>
            <a:r>
              <a:rPr lang="en-US" sz="3000" dirty="0"/>
              <a:t>, with mixed results.</a:t>
            </a:r>
            <a:endParaRPr lang="en-US" sz="3000" dirty="0">
              <a:solidFill>
                <a:srgbClr val="000000"/>
              </a:solidFill>
            </a:endParaRPr>
          </a:p>
        </p:txBody>
      </p:sp>
      <p:sp>
        <p:nvSpPr>
          <p:cNvPr id="38" name="Rectangle 37">
            <a:extLst>
              <a:ext uri="{FF2B5EF4-FFF2-40B4-BE49-F238E27FC236}">
                <a16:creationId xmlns:a16="http://schemas.microsoft.com/office/drawing/2014/main" id="{026B97CD-177D-E84C-81C9-37D4773A732A}"/>
              </a:ext>
            </a:extLst>
          </p:cNvPr>
          <p:cNvSpPr/>
          <p:nvPr/>
        </p:nvSpPr>
        <p:spPr>
          <a:xfrm>
            <a:off x="644288" y="3975872"/>
            <a:ext cx="10910595" cy="731520"/>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5000" dirty="0"/>
              <a:t>Abstract</a:t>
            </a:r>
          </a:p>
        </p:txBody>
      </p:sp>
      <p:sp>
        <p:nvSpPr>
          <p:cNvPr id="39" name="Rectangle 38">
            <a:extLst>
              <a:ext uri="{FF2B5EF4-FFF2-40B4-BE49-F238E27FC236}">
                <a16:creationId xmlns:a16="http://schemas.microsoft.com/office/drawing/2014/main" id="{1D1F698E-EA11-D045-9FAF-C0B0522D70B4}"/>
              </a:ext>
            </a:extLst>
          </p:cNvPr>
          <p:cNvSpPr/>
          <p:nvPr/>
        </p:nvSpPr>
        <p:spPr>
          <a:xfrm>
            <a:off x="12976496" y="3975872"/>
            <a:ext cx="10910595" cy="731520"/>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5000" dirty="0"/>
              <a:t>Did you know?</a:t>
            </a:r>
          </a:p>
        </p:txBody>
      </p:sp>
      <p:sp>
        <p:nvSpPr>
          <p:cNvPr id="40" name="Rectangle 39">
            <a:extLst>
              <a:ext uri="{FF2B5EF4-FFF2-40B4-BE49-F238E27FC236}">
                <a16:creationId xmlns:a16="http://schemas.microsoft.com/office/drawing/2014/main" id="{5298DE0E-BE2F-5D40-A7BE-C73B18D79E1B}"/>
              </a:ext>
            </a:extLst>
          </p:cNvPr>
          <p:cNvSpPr/>
          <p:nvPr/>
        </p:nvSpPr>
        <p:spPr>
          <a:xfrm>
            <a:off x="25908531" y="3969881"/>
            <a:ext cx="10910595" cy="731520"/>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5000" dirty="0"/>
              <a:t>The Idea</a:t>
            </a:r>
          </a:p>
        </p:txBody>
      </p:sp>
      <p:pic>
        <p:nvPicPr>
          <p:cNvPr id="3" name="Picture 3" descr="A picture containing bird, snow, group&#10;&#10;Description generated with very high confidence">
            <a:extLst>
              <a:ext uri="{FF2B5EF4-FFF2-40B4-BE49-F238E27FC236}">
                <a16:creationId xmlns:a16="http://schemas.microsoft.com/office/drawing/2014/main" id="{97172ABB-04A9-4118-B20A-BFCEBF2B5441}"/>
              </a:ext>
            </a:extLst>
          </p:cNvPr>
          <p:cNvPicPr>
            <a:picLocks noChangeAspect="1"/>
          </p:cNvPicPr>
          <p:nvPr/>
        </p:nvPicPr>
        <p:blipFill>
          <a:blip r:embed="rId6"/>
          <a:stretch>
            <a:fillRect/>
          </a:stretch>
        </p:blipFill>
        <p:spPr>
          <a:xfrm>
            <a:off x="30443999" y="6699299"/>
            <a:ext cx="5056485" cy="3503749"/>
          </a:xfrm>
          <a:prstGeom prst="rect">
            <a:avLst/>
          </a:prstGeom>
        </p:spPr>
      </p:pic>
      <p:pic>
        <p:nvPicPr>
          <p:cNvPr id="8" name="Picture 7" descr="A picture containing text, map&#10;&#10;Description automatically generated">
            <a:extLst>
              <a:ext uri="{FF2B5EF4-FFF2-40B4-BE49-F238E27FC236}">
                <a16:creationId xmlns:a16="http://schemas.microsoft.com/office/drawing/2014/main" id="{BB7FA90B-C895-C845-B87A-4976D7D960DA}"/>
              </a:ext>
            </a:extLst>
          </p:cNvPr>
          <p:cNvPicPr>
            <a:picLocks noChangeAspect="1"/>
          </p:cNvPicPr>
          <p:nvPr/>
        </p:nvPicPr>
        <p:blipFill>
          <a:blip r:embed="rId7"/>
          <a:stretch>
            <a:fillRect/>
          </a:stretch>
        </p:blipFill>
        <p:spPr>
          <a:xfrm>
            <a:off x="24753194" y="14717949"/>
            <a:ext cx="5254695" cy="5359093"/>
          </a:xfrm>
          <a:prstGeom prst="rect">
            <a:avLst/>
          </a:prstGeom>
        </p:spPr>
      </p:pic>
      <p:sp>
        <p:nvSpPr>
          <p:cNvPr id="47" name="Text Box 37">
            <a:extLst>
              <a:ext uri="{FF2B5EF4-FFF2-40B4-BE49-F238E27FC236}">
                <a16:creationId xmlns:a16="http://schemas.microsoft.com/office/drawing/2014/main" id="{ED595F79-C441-E348-BD8F-0E9BF040E125}"/>
              </a:ext>
            </a:extLst>
          </p:cNvPr>
          <p:cNvSpPr txBox="1">
            <a:spLocks noChangeArrowheads="1"/>
          </p:cNvSpPr>
          <p:nvPr/>
        </p:nvSpPr>
        <p:spPr bwMode="auto">
          <a:xfrm>
            <a:off x="30574448" y="16869254"/>
            <a:ext cx="5842526" cy="1002453"/>
          </a:xfrm>
          <a:prstGeom prst="rect">
            <a:avLst/>
          </a:prstGeom>
          <a:noFill/>
          <a:ln>
            <a:solidFill>
              <a:schemeClr val="tx1">
                <a:lumMod val="50000"/>
                <a:lumOff val="50000"/>
              </a:schemeClr>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39321" tIns="69659" rIns="139321" bIns="69659">
            <a:spAutoFit/>
          </a:bodyPr>
          <a:lstStyle>
            <a:lvl1pPr defTabSz="339725" eaLnBrk="0" hangingPunct="0">
              <a:defRPr sz="300">
                <a:solidFill>
                  <a:schemeClr val="tx1"/>
                </a:solidFill>
                <a:latin typeface="Arial" charset="0"/>
                <a:ea typeface="ＭＳ Ｐゴシック" charset="0"/>
                <a:cs typeface="ＭＳ Ｐゴシック" charset="0"/>
              </a:defRPr>
            </a:lvl1pPr>
            <a:lvl2pPr marL="742950" indent="-285750" defTabSz="339725" eaLnBrk="0" hangingPunct="0">
              <a:defRPr sz="300">
                <a:solidFill>
                  <a:schemeClr val="tx1"/>
                </a:solidFill>
                <a:latin typeface="Arial" charset="0"/>
                <a:ea typeface="ＭＳ Ｐゴシック" charset="0"/>
              </a:defRPr>
            </a:lvl2pPr>
            <a:lvl3pPr marL="1143000" indent="-228600" defTabSz="339725" eaLnBrk="0" hangingPunct="0">
              <a:defRPr sz="300">
                <a:solidFill>
                  <a:schemeClr val="tx1"/>
                </a:solidFill>
                <a:latin typeface="Arial" charset="0"/>
                <a:ea typeface="ＭＳ Ｐゴシック" charset="0"/>
              </a:defRPr>
            </a:lvl3pPr>
            <a:lvl4pPr marL="1600200" indent="-228600" defTabSz="339725" eaLnBrk="0" hangingPunct="0">
              <a:defRPr sz="300">
                <a:solidFill>
                  <a:schemeClr val="tx1"/>
                </a:solidFill>
                <a:latin typeface="Arial" charset="0"/>
                <a:ea typeface="ＭＳ Ｐゴシック" charset="0"/>
              </a:defRPr>
            </a:lvl4pPr>
            <a:lvl5pPr marL="2057400" indent="-228600" defTabSz="339725" eaLnBrk="0" hangingPunct="0">
              <a:defRPr sz="300">
                <a:solidFill>
                  <a:schemeClr val="tx1"/>
                </a:solidFill>
                <a:latin typeface="Arial" charset="0"/>
                <a:ea typeface="ＭＳ Ｐゴシック" charset="0"/>
              </a:defRPr>
            </a:lvl5pPr>
            <a:lvl6pPr marL="2514600" indent="-228600" defTabSz="33972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33972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33972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339725" eaLnBrk="0" fontAlgn="base" hangingPunct="0">
              <a:spcBef>
                <a:spcPct val="0"/>
              </a:spcBef>
              <a:spcAft>
                <a:spcPct val="0"/>
              </a:spcAft>
              <a:defRPr sz="300">
                <a:solidFill>
                  <a:schemeClr val="tx1"/>
                </a:solidFill>
                <a:latin typeface="Arial" charset="0"/>
                <a:ea typeface="ＭＳ Ｐゴシック" charset="0"/>
              </a:defRPr>
            </a:lvl9pPr>
          </a:lstStyle>
          <a:p>
            <a:pPr marL="457200" indent="-457200">
              <a:buFont typeface="Arial"/>
              <a:buChar char="•"/>
            </a:pPr>
            <a:r>
              <a:rPr lang="en-US" sz="2800" dirty="0">
                <a:solidFill>
                  <a:srgbClr val="000000"/>
                </a:solidFill>
              </a:rPr>
              <a:t>Pictured left is an enlarged image of our plasmid.</a:t>
            </a:r>
          </a:p>
        </p:txBody>
      </p:sp>
      <p:pic>
        <p:nvPicPr>
          <p:cNvPr id="48" name="Picture 47">
            <a:extLst>
              <a:ext uri="{FF2B5EF4-FFF2-40B4-BE49-F238E27FC236}">
                <a16:creationId xmlns:a16="http://schemas.microsoft.com/office/drawing/2014/main" id="{F86E83C0-F096-0845-8A0D-FEA5B242B9F4}"/>
              </a:ext>
            </a:extLst>
          </p:cNvPr>
          <p:cNvPicPr>
            <a:picLocks noChangeAspect="1"/>
          </p:cNvPicPr>
          <p:nvPr/>
        </p:nvPicPr>
        <p:blipFill>
          <a:blip r:embed="rId8"/>
          <a:stretch>
            <a:fillRect/>
          </a:stretch>
        </p:blipFill>
        <p:spPr>
          <a:xfrm>
            <a:off x="33563430" y="328050"/>
            <a:ext cx="2972813" cy="2975849"/>
          </a:xfrm>
          <a:prstGeom prst="rect">
            <a:avLst/>
          </a:prstGeom>
        </p:spPr>
      </p:pic>
    </p:spTree>
    <p:extLst>
      <p:ext uri="{BB962C8B-B14F-4D97-AF65-F5344CB8AC3E}">
        <p14:creationId xmlns:p14="http://schemas.microsoft.com/office/powerpoint/2010/main" val="166343107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Text Box 142"/>
          <p:cNvSpPr txBox="1">
            <a:spLocks noChangeArrowheads="1"/>
          </p:cNvSpPr>
          <p:nvPr/>
        </p:nvSpPr>
        <p:spPr bwMode="auto">
          <a:xfrm>
            <a:off x="11818834" y="18612850"/>
            <a:ext cx="279677" cy="396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39321" tIns="69659" rIns="139321" bIns="69659">
            <a:spAutoFit/>
          </a:bodyPr>
          <a:lstStyle>
            <a:lvl1pPr defTabSz="339725" eaLnBrk="0" hangingPunct="0">
              <a:defRPr sz="300">
                <a:solidFill>
                  <a:schemeClr val="tx1"/>
                </a:solidFill>
                <a:latin typeface="Arial" charset="0"/>
                <a:ea typeface="ＭＳ Ｐゴシック" charset="0"/>
                <a:cs typeface="ＭＳ Ｐゴシック" charset="0"/>
              </a:defRPr>
            </a:lvl1pPr>
            <a:lvl2pPr marL="742950" indent="-285750" defTabSz="339725" eaLnBrk="0" hangingPunct="0">
              <a:defRPr sz="300">
                <a:solidFill>
                  <a:schemeClr val="tx1"/>
                </a:solidFill>
                <a:latin typeface="Arial" charset="0"/>
                <a:ea typeface="ＭＳ Ｐゴシック" charset="0"/>
              </a:defRPr>
            </a:lvl2pPr>
            <a:lvl3pPr marL="1143000" indent="-228600" defTabSz="339725" eaLnBrk="0" hangingPunct="0">
              <a:defRPr sz="300">
                <a:solidFill>
                  <a:schemeClr val="tx1"/>
                </a:solidFill>
                <a:latin typeface="Arial" charset="0"/>
                <a:ea typeface="ＭＳ Ｐゴシック" charset="0"/>
              </a:defRPr>
            </a:lvl3pPr>
            <a:lvl4pPr marL="1600200" indent="-228600" defTabSz="339725" eaLnBrk="0" hangingPunct="0">
              <a:defRPr sz="300">
                <a:solidFill>
                  <a:schemeClr val="tx1"/>
                </a:solidFill>
                <a:latin typeface="Arial" charset="0"/>
                <a:ea typeface="ＭＳ Ｐゴシック" charset="0"/>
              </a:defRPr>
            </a:lvl4pPr>
            <a:lvl5pPr marL="2057400" indent="-228600" defTabSz="339725" eaLnBrk="0" hangingPunct="0">
              <a:defRPr sz="300">
                <a:solidFill>
                  <a:schemeClr val="tx1"/>
                </a:solidFill>
                <a:latin typeface="Arial" charset="0"/>
                <a:ea typeface="ＭＳ Ｐゴシック" charset="0"/>
              </a:defRPr>
            </a:lvl5pPr>
            <a:lvl6pPr marL="2514600" indent="-228600" defTabSz="33972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33972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33972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339725" eaLnBrk="0" fontAlgn="base" hangingPunct="0">
              <a:spcBef>
                <a:spcPct val="0"/>
              </a:spcBef>
              <a:spcAft>
                <a:spcPct val="0"/>
              </a:spcAft>
              <a:defRPr sz="300">
                <a:solidFill>
                  <a:schemeClr val="tx1"/>
                </a:solidFill>
                <a:latin typeface="Arial" charset="0"/>
                <a:ea typeface="ＭＳ Ｐゴシック" charset="0"/>
              </a:defRPr>
            </a:lvl9pPr>
          </a:lstStyle>
          <a:p>
            <a:pPr eaLnBrk="1" hangingPunct="1"/>
            <a:endParaRPr lang="en-US" sz="1600"/>
          </a:p>
        </p:txBody>
      </p:sp>
      <p:sp>
        <p:nvSpPr>
          <p:cNvPr id="46" name="Rectangle 45"/>
          <p:cNvSpPr/>
          <p:nvPr/>
        </p:nvSpPr>
        <p:spPr>
          <a:xfrm>
            <a:off x="119921" y="175067"/>
            <a:ext cx="37205587" cy="2682129"/>
          </a:xfrm>
          <a:prstGeom prst="rect">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b="1">
                <a:solidFill>
                  <a:schemeClr val="bg1"/>
                </a:solidFill>
                <a:ea typeface="+mn-lt"/>
                <a:cs typeface="+mn-lt"/>
              </a:rPr>
              <a:t> AliveScent</a:t>
            </a:r>
            <a:r>
              <a:rPr lang="en-US" sz="9600">
                <a:ea typeface="+mn-lt"/>
                <a:cs typeface="+mn-lt"/>
              </a:rPr>
              <a:t>™</a:t>
            </a:r>
            <a:endParaRPr lang="en-US" sz="9600" b="1">
              <a:ea typeface="+mn-lt"/>
              <a:cs typeface="+mn-lt"/>
            </a:endParaRPr>
          </a:p>
          <a:p>
            <a:pPr algn="ctr"/>
            <a:r>
              <a:rPr lang="en-US" sz="9600">
                <a:solidFill>
                  <a:schemeClr val="bg1"/>
                </a:solidFill>
                <a:cs typeface="Calibri"/>
              </a:rPr>
              <a:t>Procedure</a:t>
            </a:r>
          </a:p>
        </p:txBody>
      </p:sp>
      <p:sp>
        <p:nvSpPr>
          <p:cNvPr id="77" name="Rectangle 76"/>
          <p:cNvSpPr/>
          <p:nvPr/>
        </p:nvSpPr>
        <p:spPr>
          <a:xfrm>
            <a:off x="119921" y="104931"/>
            <a:ext cx="37314852" cy="20821338"/>
          </a:xfrm>
          <a:prstGeom prst="rect">
            <a:avLst/>
          </a:prstGeom>
          <a:noFill/>
          <a:ln w="254000">
            <a:solidFill>
              <a:srgbClr val="000000"/>
            </a:solidFill>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4B93EE5A-3004-6445-BF36-CB46299E41AF}"/>
              </a:ext>
            </a:extLst>
          </p:cNvPr>
          <p:cNvPicPr>
            <a:picLocks noChangeAspect="1"/>
          </p:cNvPicPr>
          <p:nvPr/>
        </p:nvPicPr>
        <p:blipFill>
          <a:blip r:embed="rId3"/>
          <a:stretch>
            <a:fillRect/>
          </a:stretch>
        </p:blipFill>
        <p:spPr>
          <a:xfrm>
            <a:off x="640225" y="1216286"/>
            <a:ext cx="5207826" cy="599689"/>
          </a:xfrm>
          <a:prstGeom prst="rect">
            <a:avLst/>
          </a:prstGeom>
        </p:spPr>
      </p:pic>
      <p:sp>
        <p:nvSpPr>
          <p:cNvPr id="22" name="AutoShape 6">
            <a:extLst>
              <a:ext uri="{FF2B5EF4-FFF2-40B4-BE49-F238E27FC236}">
                <a16:creationId xmlns:a16="http://schemas.microsoft.com/office/drawing/2014/main" id="{F299019C-91B3-DC40-AF58-12B262AA442D}"/>
              </a:ext>
            </a:extLst>
          </p:cNvPr>
          <p:cNvSpPr>
            <a:spLocks noChangeAspect="1" noChangeArrowheads="1"/>
          </p:cNvSpPr>
          <p:nvPr/>
        </p:nvSpPr>
        <p:spPr bwMode="auto">
          <a:xfrm>
            <a:off x="14768513" y="7624763"/>
            <a:ext cx="7924800" cy="5816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7C643B86-45AE-41E8-B1FD-11A925D9A82B}"/>
              </a:ext>
            </a:extLst>
          </p:cNvPr>
          <p:cNvSpPr txBox="1"/>
          <p:nvPr/>
        </p:nvSpPr>
        <p:spPr>
          <a:xfrm>
            <a:off x="640679" y="4436531"/>
            <a:ext cx="15437786" cy="5447645"/>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3200" b="1" dirty="0">
                <a:cs typeface="Calibri"/>
              </a:rPr>
              <a:t>A. Prepare part</a:t>
            </a:r>
            <a:endParaRPr lang="en-US" sz="3200" dirty="0">
              <a:cs typeface="Calibri"/>
            </a:endParaRPr>
          </a:p>
          <a:p>
            <a:pPr algn="just"/>
            <a:r>
              <a:rPr lang="en-US" sz="3200" dirty="0">
                <a:cs typeface="Calibri"/>
              </a:rPr>
              <a:t>1. Place NEB 5-alpha Competent </a:t>
            </a:r>
            <a:r>
              <a:rPr lang="en-US" sz="3200" i="1" dirty="0">
                <a:cs typeface="Calibri"/>
              </a:rPr>
              <a:t>E. coli</a:t>
            </a:r>
            <a:r>
              <a:rPr lang="en-US" sz="3200" dirty="0">
                <a:cs typeface="Calibri"/>
              </a:rPr>
              <a:t>* (NEB #C29871) on ice to thaw.</a:t>
            </a:r>
          </a:p>
          <a:p>
            <a:pPr algn="just"/>
            <a:r>
              <a:rPr lang="en-US" sz="3200" dirty="0">
                <a:cs typeface="Calibri"/>
              </a:rPr>
              <a:t>2. Access Registry of Biological Parts to determine location of the part of interest in the </a:t>
            </a:r>
            <a:r>
              <a:rPr lang="en-US" sz="3200" dirty="0" err="1">
                <a:cs typeface="Calibri"/>
              </a:rPr>
              <a:t>iGEM</a:t>
            </a:r>
            <a:r>
              <a:rPr lang="en-US" sz="3200" dirty="0">
                <a:cs typeface="Calibri"/>
              </a:rPr>
              <a:t> part distribution kit. Distribution kit 2018 (well 3I) and 2019 (well 18H) contain </a:t>
            </a:r>
            <a:r>
              <a:rPr lang="en-US" sz="3200" b="1" dirty="0">
                <a:cs typeface="Calibri"/>
              </a:rPr>
              <a:t>BBa_I742111 (RBS + LIMS).</a:t>
            </a:r>
            <a:endParaRPr lang="en-US" sz="3200" dirty="0">
              <a:cs typeface="Calibri"/>
            </a:endParaRPr>
          </a:p>
          <a:p>
            <a:pPr algn="just"/>
            <a:r>
              <a:rPr lang="en-US" sz="3200" dirty="0">
                <a:cs typeface="Calibri"/>
              </a:rPr>
              <a:t>3.</a:t>
            </a:r>
            <a:r>
              <a:rPr lang="en-US" sz="3200" b="1" dirty="0">
                <a:cs typeface="Calibri"/>
              </a:rPr>
              <a:t> </a:t>
            </a:r>
            <a:r>
              <a:rPr lang="en-US" sz="3200" dirty="0">
                <a:cs typeface="Calibri"/>
              </a:rPr>
              <a:t>Use figure 1 from the Registry of Biological Parts pictured below to locate well 3I (2018) and well 18H (2019). </a:t>
            </a:r>
          </a:p>
          <a:p>
            <a:pPr algn="just"/>
            <a:r>
              <a:rPr lang="en-US" sz="3200" dirty="0">
                <a:cs typeface="Calibri"/>
              </a:rPr>
              <a:t>4. Puncture the aluminum foil covered well with a pipet tip and inject 10 </a:t>
            </a:r>
            <a:r>
              <a:rPr lang="en-US" sz="3200" dirty="0" err="1">
                <a:cs typeface="Calibri"/>
              </a:rPr>
              <a:t>μl</a:t>
            </a:r>
            <a:r>
              <a:rPr lang="en-US" sz="3200" dirty="0">
                <a:cs typeface="Calibri"/>
              </a:rPr>
              <a:t> of sterile water. Resuspend the plasmid by pipetting up and down. Plasmids are treated with cresol red for visible confirmation.</a:t>
            </a:r>
          </a:p>
          <a:p>
            <a:endParaRPr lang="en-US" sz="2800" b="1" dirty="0">
              <a:cs typeface="Calibri"/>
            </a:endParaRPr>
          </a:p>
        </p:txBody>
      </p:sp>
      <p:sp>
        <p:nvSpPr>
          <p:cNvPr id="38" name="Rectangle 37">
            <a:extLst>
              <a:ext uri="{FF2B5EF4-FFF2-40B4-BE49-F238E27FC236}">
                <a16:creationId xmlns:a16="http://schemas.microsoft.com/office/drawing/2014/main" id="{187A08A1-0BCD-5847-A296-5486A179E479}"/>
              </a:ext>
            </a:extLst>
          </p:cNvPr>
          <p:cNvSpPr/>
          <p:nvPr/>
        </p:nvSpPr>
        <p:spPr>
          <a:xfrm>
            <a:off x="596813" y="3063979"/>
            <a:ext cx="36357440" cy="908188"/>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5000" dirty="0"/>
              <a:t>Procedure</a:t>
            </a:r>
            <a:r>
              <a:rPr lang="en-US" sz="5000"/>
              <a:t>. </a:t>
            </a:r>
            <a:r>
              <a:rPr lang="en-US" sz="5000" b="1">
                <a:ea typeface="+mn-lt"/>
                <a:cs typeface="+mn-lt"/>
              </a:rPr>
              <a:t>Bacterial transformation of BBa_I742111</a:t>
            </a:r>
            <a:endParaRPr lang="en-US" sz="5000" dirty="0"/>
          </a:p>
        </p:txBody>
      </p:sp>
      <p:sp>
        <p:nvSpPr>
          <p:cNvPr id="11" name="TextBox 10">
            <a:extLst>
              <a:ext uri="{FF2B5EF4-FFF2-40B4-BE49-F238E27FC236}">
                <a16:creationId xmlns:a16="http://schemas.microsoft.com/office/drawing/2014/main" id="{0C8399D5-030E-4B54-A205-7119F65DE7AD}"/>
              </a:ext>
            </a:extLst>
          </p:cNvPr>
          <p:cNvSpPr txBox="1"/>
          <p:nvPr/>
        </p:nvSpPr>
        <p:spPr>
          <a:xfrm>
            <a:off x="643805" y="10310524"/>
            <a:ext cx="15437217" cy="1037207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3200" b="1" dirty="0">
                <a:cs typeface="Calibri"/>
              </a:rPr>
              <a:t>B</a:t>
            </a:r>
            <a:r>
              <a:rPr lang="en-US" sz="3200" b="1" dirty="0">
                <a:ea typeface="+mn-lt"/>
                <a:cs typeface="+mn-lt"/>
              </a:rPr>
              <a:t>. Prepare competent cells</a:t>
            </a:r>
            <a:endParaRPr lang="en-US" sz="3200" dirty="0">
              <a:cs typeface="Calibri"/>
            </a:endParaRPr>
          </a:p>
          <a:p>
            <a:pPr algn="just"/>
            <a:r>
              <a:rPr lang="en-US" sz="3200" dirty="0">
                <a:ea typeface="+mn-lt"/>
                <a:cs typeface="+mn-lt"/>
              </a:rPr>
              <a:t>1. Pipet 50 </a:t>
            </a:r>
            <a:r>
              <a:rPr lang="en-US" sz="3200" dirty="0" err="1">
                <a:ea typeface="+mn-lt"/>
                <a:cs typeface="+mn-lt"/>
              </a:rPr>
              <a:t>μl</a:t>
            </a:r>
            <a:r>
              <a:rPr lang="en-US" sz="3200" dirty="0">
                <a:ea typeface="+mn-lt"/>
                <a:cs typeface="+mn-lt"/>
              </a:rPr>
              <a:t> of cells into a  microfuge tube on ice.</a:t>
            </a:r>
            <a:endParaRPr lang="en-US" sz="3200" dirty="0">
              <a:cs typeface="Calibri"/>
            </a:endParaRPr>
          </a:p>
          <a:p>
            <a:pPr algn="just"/>
            <a:r>
              <a:rPr lang="en-US" sz="3200" dirty="0">
                <a:ea typeface="+mn-lt"/>
                <a:cs typeface="+mn-lt"/>
              </a:rPr>
              <a:t>2. Add 4 </a:t>
            </a:r>
            <a:r>
              <a:rPr lang="en-US" sz="3200" dirty="0" err="1">
                <a:ea typeface="+mn-lt"/>
                <a:cs typeface="+mn-lt"/>
              </a:rPr>
              <a:t>μl</a:t>
            </a:r>
            <a:r>
              <a:rPr lang="en-US" sz="3200" dirty="0">
                <a:ea typeface="+mn-lt"/>
                <a:cs typeface="+mn-lt"/>
              </a:rPr>
              <a:t> of </a:t>
            </a:r>
            <a:r>
              <a:rPr lang="en-US" sz="3200" b="1" dirty="0">
                <a:ea typeface="+mn-lt"/>
                <a:cs typeface="+mn-lt"/>
              </a:rPr>
              <a:t>BBa_I742111 </a:t>
            </a:r>
            <a:r>
              <a:rPr lang="en-US" sz="3200" dirty="0">
                <a:ea typeface="+mn-lt"/>
                <a:cs typeface="+mn-lt"/>
              </a:rPr>
              <a:t>to the tube and flicked to mix. Do not vortex.</a:t>
            </a:r>
            <a:endParaRPr lang="en-US" sz="3200" dirty="0">
              <a:cs typeface="Calibri"/>
            </a:endParaRPr>
          </a:p>
          <a:p>
            <a:pPr algn="just"/>
            <a:r>
              <a:rPr lang="en-US" sz="3200" dirty="0">
                <a:ea typeface="+mn-lt"/>
                <a:cs typeface="+mn-lt"/>
              </a:rPr>
              <a:t>3. Allow cells to incubate with DNA on ice for 30 minutes.</a:t>
            </a:r>
            <a:endParaRPr lang="en-US" sz="3200" dirty="0">
              <a:cs typeface="Calibri"/>
            </a:endParaRPr>
          </a:p>
          <a:p>
            <a:pPr algn="just"/>
            <a:r>
              <a:rPr lang="en-US" sz="3200" dirty="0">
                <a:ea typeface="+mn-lt"/>
                <a:cs typeface="+mn-lt"/>
              </a:rPr>
              <a:t>4. Heat shock the tube at 42</a:t>
            </a:r>
            <a:r>
              <a:rPr lang="en-US" sz="3200" baseline="30000" dirty="0">
                <a:ea typeface="+mn-lt"/>
                <a:cs typeface="+mn-lt"/>
              </a:rPr>
              <a:t>o</a:t>
            </a:r>
            <a:r>
              <a:rPr lang="en-US" sz="3200" dirty="0">
                <a:ea typeface="+mn-lt"/>
                <a:cs typeface="+mn-lt"/>
              </a:rPr>
              <a:t>C for exactly 30 seconds and return to ice for an additional 5 minutes.</a:t>
            </a:r>
            <a:endParaRPr lang="en-US" sz="3200" dirty="0">
              <a:cs typeface="Calibri"/>
            </a:endParaRPr>
          </a:p>
          <a:p>
            <a:pPr algn="just"/>
            <a:r>
              <a:rPr lang="en-US" sz="3200" dirty="0">
                <a:ea typeface="+mn-lt"/>
                <a:cs typeface="+mn-lt"/>
              </a:rPr>
              <a:t>6. Add 950 </a:t>
            </a:r>
            <a:r>
              <a:rPr lang="en-US" sz="3200" dirty="0" err="1">
                <a:ea typeface="+mn-lt"/>
                <a:cs typeface="+mn-lt"/>
              </a:rPr>
              <a:t>μl</a:t>
            </a:r>
            <a:r>
              <a:rPr lang="en-US" sz="3200" dirty="0">
                <a:ea typeface="+mn-lt"/>
                <a:cs typeface="+mn-lt"/>
              </a:rPr>
              <a:t> of room temperature LB broth to the tube.</a:t>
            </a:r>
            <a:endParaRPr lang="en-US" sz="3200" dirty="0">
              <a:cs typeface="Calibri"/>
            </a:endParaRPr>
          </a:p>
          <a:p>
            <a:pPr algn="just"/>
            <a:r>
              <a:rPr lang="en-US" sz="3200" dirty="0">
                <a:ea typeface="+mn-lt"/>
                <a:cs typeface="+mn-lt"/>
              </a:rPr>
              <a:t>7. Incubate the tube at 37</a:t>
            </a:r>
            <a:r>
              <a:rPr lang="en-US" sz="3200" baseline="30000" dirty="0">
                <a:ea typeface="+mn-lt"/>
                <a:cs typeface="+mn-lt"/>
              </a:rPr>
              <a:t>o</a:t>
            </a:r>
            <a:r>
              <a:rPr lang="en-US" sz="3200" dirty="0">
                <a:ea typeface="+mn-lt"/>
                <a:cs typeface="+mn-lt"/>
              </a:rPr>
              <a:t>C for 60 minutes on a roller. This outgrowth step allows the bacteria time to manufacture the antibiotic resistance proteins encoded in the plasmid backbone so that they will be able to grow once plated on the antibiotic containing agar plate. This step is not critical for ampicillin resistance but is much more important for other antibiotic resistances including chloramphenicol.</a:t>
            </a:r>
            <a:endParaRPr lang="en-US" sz="3200" dirty="0">
              <a:cs typeface="Calibri"/>
            </a:endParaRPr>
          </a:p>
          <a:p>
            <a:r>
              <a:rPr lang="en-US" sz="3200" dirty="0">
                <a:ea typeface="+mn-lt"/>
                <a:cs typeface="+mn-lt"/>
              </a:rPr>
              <a:t>8. </a:t>
            </a:r>
            <a:r>
              <a:rPr lang="en-US" sz="3200" dirty="0"/>
              <a:t>After 60-minute incubation period to ensure that cells get adequate food, invert the tube to mix and streak plates as described below.</a:t>
            </a:r>
          </a:p>
          <a:p>
            <a:br>
              <a:rPr lang="en-US" sz="3200" dirty="0"/>
            </a:br>
            <a:endParaRPr lang="en-US" sz="3200" dirty="0">
              <a:cs typeface="Calibri"/>
            </a:endParaRPr>
          </a:p>
          <a:p>
            <a:pPr algn="just"/>
            <a:endParaRPr lang="en-US" sz="3200" dirty="0">
              <a:cs typeface="Calibri"/>
            </a:endParaRPr>
          </a:p>
          <a:p>
            <a:pPr algn="just"/>
            <a:endParaRPr lang="en-US" sz="3200" dirty="0">
              <a:cs typeface="Calibri"/>
            </a:endParaRPr>
          </a:p>
          <a:p>
            <a:pPr algn="just"/>
            <a:endParaRPr lang="en-US" sz="3200" dirty="0">
              <a:cs typeface="Calibri"/>
            </a:endParaRPr>
          </a:p>
          <a:p>
            <a:pPr algn="just"/>
            <a:endParaRPr lang="en-US" sz="3200" dirty="0">
              <a:cs typeface="Calibri"/>
            </a:endParaRPr>
          </a:p>
          <a:p>
            <a:pPr algn="just"/>
            <a:endParaRPr lang="en-US" sz="3200" dirty="0">
              <a:cs typeface="Calibri"/>
            </a:endParaRPr>
          </a:p>
        </p:txBody>
      </p:sp>
      <p:sp>
        <p:nvSpPr>
          <p:cNvPr id="12" name="TextBox 11">
            <a:extLst>
              <a:ext uri="{FF2B5EF4-FFF2-40B4-BE49-F238E27FC236}">
                <a16:creationId xmlns:a16="http://schemas.microsoft.com/office/drawing/2014/main" id="{2C2B4925-DA27-4110-A492-D7949BAF4A1D}"/>
              </a:ext>
            </a:extLst>
          </p:cNvPr>
          <p:cNvSpPr txBox="1"/>
          <p:nvPr/>
        </p:nvSpPr>
        <p:spPr>
          <a:xfrm>
            <a:off x="16340415" y="4440259"/>
            <a:ext cx="20208499" cy="15788938"/>
          </a:xfrm>
          <a:prstGeom prst="rect">
            <a:avLst/>
          </a:prstGeom>
          <a:noFill/>
          <a:ln w="635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3400" b="1">
                <a:ea typeface="+mn-lt"/>
                <a:cs typeface="+mn-lt"/>
              </a:rPr>
              <a:t>C. Prepare plates</a:t>
            </a:r>
            <a:endParaRPr lang="en-US" sz="3400">
              <a:cs typeface="Calibri"/>
            </a:endParaRPr>
          </a:p>
          <a:p>
            <a:pPr algn="just"/>
            <a:r>
              <a:rPr lang="en-US" sz="3400">
                <a:ea typeface="+mn-lt"/>
                <a:cs typeface="+mn-lt"/>
              </a:rPr>
              <a:t>1. Label the bottom of 5 LB plates: LB/50 </a:t>
            </a:r>
            <a:r>
              <a:rPr lang="en-US" sz="3400" err="1">
                <a:ea typeface="+mn-lt"/>
                <a:cs typeface="+mn-lt"/>
              </a:rPr>
              <a:t>μl</a:t>
            </a:r>
            <a:r>
              <a:rPr lang="en-US" sz="3400">
                <a:ea typeface="+mn-lt"/>
                <a:cs typeface="+mn-lt"/>
              </a:rPr>
              <a:t> </a:t>
            </a:r>
            <a:r>
              <a:rPr lang="en-US" sz="3400" err="1">
                <a:ea typeface="+mn-lt"/>
                <a:cs typeface="+mn-lt"/>
              </a:rPr>
              <a:t>chlor</a:t>
            </a:r>
            <a:r>
              <a:rPr lang="en-US" sz="3400">
                <a:ea typeface="+mn-lt"/>
                <a:cs typeface="+mn-lt"/>
              </a:rPr>
              <a:t>; LB/100 </a:t>
            </a:r>
            <a:r>
              <a:rPr lang="en-US" sz="3400" err="1">
                <a:ea typeface="+mn-lt"/>
                <a:cs typeface="+mn-lt"/>
              </a:rPr>
              <a:t>μl</a:t>
            </a:r>
            <a:r>
              <a:rPr lang="en-US" sz="3400">
                <a:ea typeface="+mn-lt"/>
                <a:cs typeface="+mn-lt"/>
              </a:rPr>
              <a:t> </a:t>
            </a:r>
            <a:r>
              <a:rPr lang="en-US" sz="3400" err="1">
                <a:ea typeface="+mn-lt"/>
                <a:cs typeface="+mn-lt"/>
              </a:rPr>
              <a:t>chlor</a:t>
            </a:r>
            <a:r>
              <a:rPr lang="en-US" sz="3400">
                <a:ea typeface="+mn-lt"/>
                <a:cs typeface="+mn-lt"/>
              </a:rPr>
              <a:t>; LB/</a:t>
            </a:r>
            <a:r>
              <a:rPr lang="en-US" sz="3400" err="1">
                <a:ea typeface="+mn-lt"/>
                <a:cs typeface="+mn-lt"/>
              </a:rPr>
              <a:t>chlor</a:t>
            </a:r>
            <a:r>
              <a:rPr lang="en-US" sz="3400">
                <a:ea typeface="+mn-lt"/>
                <a:cs typeface="+mn-lt"/>
              </a:rPr>
              <a:t>/LOW; LB/</a:t>
            </a:r>
            <a:r>
              <a:rPr lang="en-US" sz="3400" err="1">
                <a:ea typeface="+mn-lt"/>
                <a:cs typeface="+mn-lt"/>
              </a:rPr>
              <a:t>chlor</a:t>
            </a:r>
            <a:r>
              <a:rPr lang="en-US" sz="3400">
                <a:ea typeface="+mn-lt"/>
                <a:cs typeface="+mn-lt"/>
              </a:rPr>
              <a:t>/HIGH; and LB/</a:t>
            </a:r>
            <a:r>
              <a:rPr lang="en-US" sz="3400" err="1">
                <a:ea typeface="+mn-lt"/>
                <a:cs typeface="+mn-lt"/>
              </a:rPr>
              <a:t>chlor</a:t>
            </a:r>
            <a:r>
              <a:rPr lang="en-US" sz="3400">
                <a:ea typeface="+mn-lt"/>
                <a:cs typeface="+mn-lt"/>
              </a:rPr>
              <a:t>/NK.</a:t>
            </a:r>
            <a:endParaRPr lang="en-US" sz="3400">
              <a:cs typeface="Calibri"/>
            </a:endParaRPr>
          </a:p>
          <a:p>
            <a:pPr algn="just"/>
            <a:r>
              <a:rPr lang="en-US" sz="3400">
                <a:ea typeface="+mn-lt"/>
                <a:cs typeface="+mn-lt"/>
              </a:rPr>
              <a:t>2. Perform a 1:10 dilution of a 34mg/ml chloramphenicol stock solution and transfer 50 </a:t>
            </a:r>
            <a:r>
              <a:rPr lang="en-US" sz="3400" err="1">
                <a:ea typeface="+mn-lt"/>
                <a:cs typeface="+mn-lt"/>
              </a:rPr>
              <a:t>μl</a:t>
            </a:r>
            <a:r>
              <a:rPr lang="en-US" sz="3400">
                <a:ea typeface="+mn-lt"/>
                <a:cs typeface="+mn-lt"/>
              </a:rPr>
              <a:t> to the plate labeled LB/50 </a:t>
            </a:r>
            <a:r>
              <a:rPr lang="en-US" sz="3400" err="1">
                <a:ea typeface="+mn-lt"/>
                <a:cs typeface="+mn-lt"/>
              </a:rPr>
              <a:t>μl</a:t>
            </a:r>
            <a:r>
              <a:rPr lang="en-US" sz="3400">
                <a:ea typeface="+mn-lt"/>
                <a:cs typeface="+mn-lt"/>
              </a:rPr>
              <a:t> </a:t>
            </a:r>
            <a:r>
              <a:rPr lang="en-US" sz="3400" err="1">
                <a:ea typeface="+mn-lt"/>
                <a:cs typeface="+mn-lt"/>
              </a:rPr>
              <a:t>chlor</a:t>
            </a:r>
            <a:r>
              <a:rPr lang="en-US" sz="3400">
                <a:ea typeface="+mn-lt"/>
                <a:cs typeface="+mn-lt"/>
              </a:rPr>
              <a:t>.</a:t>
            </a:r>
            <a:endParaRPr lang="en-US" sz="3400">
              <a:cs typeface="Calibri"/>
            </a:endParaRPr>
          </a:p>
          <a:p>
            <a:pPr algn="just"/>
            <a:r>
              <a:rPr lang="en-US" sz="3400">
                <a:ea typeface="+mn-lt"/>
                <a:cs typeface="+mn-lt"/>
              </a:rPr>
              <a:t>3. Use a sterile spreader to evenly coat the surface of the LB plate. Let dry with cover slightly off plate.</a:t>
            </a:r>
            <a:endParaRPr lang="en-US" sz="3400">
              <a:cs typeface="Calibri"/>
            </a:endParaRPr>
          </a:p>
          <a:p>
            <a:pPr algn="just"/>
            <a:r>
              <a:rPr lang="en-US" sz="3400">
                <a:ea typeface="+mn-lt"/>
                <a:cs typeface="+mn-lt"/>
              </a:rPr>
              <a:t>4. Transfer 25 </a:t>
            </a:r>
            <a:r>
              <a:rPr lang="en-US" sz="3400" err="1">
                <a:ea typeface="+mn-lt"/>
                <a:cs typeface="+mn-lt"/>
              </a:rPr>
              <a:t>μl</a:t>
            </a:r>
            <a:r>
              <a:rPr lang="en-US" sz="3400">
                <a:ea typeface="+mn-lt"/>
                <a:cs typeface="+mn-lt"/>
              </a:rPr>
              <a:t> of NEB 5-alpha Competent </a:t>
            </a:r>
            <a:r>
              <a:rPr lang="en-US" sz="3400" i="1">
                <a:ea typeface="+mn-lt"/>
                <a:cs typeface="+mn-lt"/>
              </a:rPr>
              <a:t>E. coli</a:t>
            </a:r>
            <a:r>
              <a:rPr lang="en-US" sz="3400">
                <a:ea typeface="+mn-lt"/>
                <a:cs typeface="+mn-lt"/>
              </a:rPr>
              <a:t>* to the plate labeled LB/50μl </a:t>
            </a:r>
            <a:r>
              <a:rPr lang="en-US" sz="3400" err="1">
                <a:ea typeface="+mn-lt"/>
                <a:cs typeface="+mn-lt"/>
              </a:rPr>
              <a:t>chlor</a:t>
            </a:r>
            <a:r>
              <a:rPr lang="en-US" sz="3400">
                <a:ea typeface="+mn-lt"/>
                <a:cs typeface="+mn-lt"/>
              </a:rPr>
              <a:t>. Use a sterile spreader to evenly coat the surface of the plate. </a:t>
            </a:r>
            <a:endParaRPr lang="en-US" sz="3400">
              <a:cs typeface="Calibri"/>
            </a:endParaRPr>
          </a:p>
          <a:p>
            <a:pPr algn="just"/>
            <a:r>
              <a:rPr lang="en-US" sz="3400">
                <a:ea typeface="+mn-lt"/>
                <a:cs typeface="+mn-lt"/>
              </a:rPr>
              <a:t>5. Transfer 100 </a:t>
            </a:r>
            <a:r>
              <a:rPr lang="en-US" sz="3400" err="1">
                <a:ea typeface="+mn-lt"/>
                <a:cs typeface="+mn-lt"/>
              </a:rPr>
              <a:t>μl</a:t>
            </a:r>
            <a:r>
              <a:rPr lang="en-US" sz="3400">
                <a:ea typeface="+mn-lt"/>
                <a:cs typeface="+mn-lt"/>
              </a:rPr>
              <a:t> of the 1:10 dilution of a 34mg/ml chloramphenicol stock solution to the plate labeled LB/100 </a:t>
            </a:r>
            <a:r>
              <a:rPr lang="en-US" sz="3400" err="1">
                <a:ea typeface="+mn-lt"/>
                <a:cs typeface="+mn-lt"/>
              </a:rPr>
              <a:t>μl</a:t>
            </a:r>
            <a:r>
              <a:rPr lang="en-US" sz="3400">
                <a:ea typeface="+mn-lt"/>
                <a:cs typeface="+mn-lt"/>
              </a:rPr>
              <a:t> </a:t>
            </a:r>
            <a:r>
              <a:rPr lang="en-US" sz="3400" err="1">
                <a:ea typeface="+mn-lt"/>
                <a:cs typeface="+mn-lt"/>
              </a:rPr>
              <a:t>chlor</a:t>
            </a:r>
            <a:endParaRPr lang="en-US" sz="3400">
              <a:cs typeface="Calibri"/>
            </a:endParaRPr>
          </a:p>
          <a:p>
            <a:pPr algn="just"/>
            <a:r>
              <a:rPr lang="en-US" sz="3400">
                <a:ea typeface="+mn-lt"/>
                <a:cs typeface="+mn-lt"/>
              </a:rPr>
              <a:t>6. Use a sterile spreader to evenly coat the surface of the LB plate. Let dry with cover slightly off plate.</a:t>
            </a:r>
            <a:endParaRPr lang="en-US" sz="3400">
              <a:cs typeface="Calibri"/>
            </a:endParaRPr>
          </a:p>
          <a:p>
            <a:pPr algn="just"/>
            <a:r>
              <a:rPr lang="en-US" sz="3400">
                <a:ea typeface="+mn-lt"/>
                <a:cs typeface="+mn-lt"/>
              </a:rPr>
              <a:t>7. Transfer 25 </a:t>
            </a:r>
            <a:r>
              <a:rPr lang="en-US" sz="3400" err="1">
                <a:ea typeface="+mn-lt"/>
                <a:cs typeface="+mn-lt"/>
              </a:rPr>
              <a:t>μl</a:t>
            </a:r>
            <a:r>
              <a:rPr lang="en-US" sz="3400">
                <a:ea typeface="+mn-lt"/>
                <a:cs typeface="+mn-lt"/>
              </a:rPr>
              <a:t> of NEB 5-alpha Competent </a:t>
            </a:r>
            <a:r>
              <a:rPr lang="en-US" sz="3400" i="1">
                <a:ea typeface="+mn-lt"/>
                <a:cs typeface="+mn-lt"/>
              </a:rPr>
              <a:t>E. coli</a:t>
            </a:r>
            <a:r>
              <a:rPr lang="en-US" sz="3400">
                <a:ea typeface="+mn-lt"/>
                <a:cs typeface="+mn-lt"/>
              </a:rPr>
              <a:t>* to the plate labeled LB/100 </a:t>
            </a:r>
            <a:r>
              <a:rPr lang="en-US" sz="3400" err="1">
                <a:ea typeface="+mn-lt"/>
                <a:cs typeface="+mn-lt"/>
              </a:rPr>
              <a:t>μl</a:t>
            </a:r>
            <a:r>
              <a:rPr lang="en-US" sz="3400">
                <a:ea typeface="+mn-lt"/>
                <a:cs typeface="+mn-lt"/>
              </a:rPr>
              <a:t> </a:t>
            </a:r>
            <a:r>
              <a:rPr lang="en-US" sz="3400" err="1">
                <a:ea typeface="+mn-lt"/>
                <a:cs typeface="+mn-lt"/>
              </a:rPr>
              <a:t>chlor</a:t>
            </a:r>
            <a:r>
              <a:rPr lang="en-US" sz="3400">
                <a:ea typeface="+mn-lt"/>
                <a:cs typeface="+mn-lt"/>
              </a:rPr>
              <a:t>. Use a sterile spreader to evenly coat the surface of the plate.</a:t>
            </a:r>
            <a:endParaRPr lang="en-US" sz="3400">
              <a:cs typeface="Calibri"/>
            </a:endParaRPr>
          </a:p>
          <a:p>
            <a:pPr algn="just"/>
            <a:r>
              <a:rPr lang="en-US" sz="3400">
                <a:ea typeface="+mn-lt"/>
                <a:cs typeface="+mn-lt"/>
              </a:rPr>
              <a:t>8. Perform a 1:500 dilution of a 34mg/ml chloramphenicol stock solution.</a:t>
            </a:r>
            <a:endParaRPr lang="en-US" sz="3400">
              <a:cs typeface="Calibri"/>
            </a:endParaRPr>
          </a:p>
          <a:p>
            <a:pPr algn="just"/>
            <a:r>
              <a:rPr lang="en-US" sz="3400">
                <a:ea typeface="+mn-lt"/>
                <a:cs typeface="+mn-lt"/>
              </a:rPr>
              <a:t>9. Transfer 100 </a:t>
            </a:r>
            <a:r>
              <a:rPr lang="en-US" sz="3400" err="1">
                <a:ea typeface="+mn-lt"/>
                <a:cs typeface="+mn-lt"/>
              </a:rPr>
              <a:t>μl</a:t>
            </a:r>
            <a:r>
              <a:rPr lang="en-US" sz="3400">
                <a:ea typeface="+mn-lt"/>
                <a:cs typeface="+mn-lt"/>
              </a:rPr>
              <a:t> of the 1:500 dilution of a 34mg/ml chloramphenicol stock solution to the plate labeled LB/</a:t>
            </a:r>
            <a:r>
              <a:rPr lang="en-US" sz="3400" err="1">
                <a:ea typeface="+mn-lt"/>
                <a:cs typeface="+mn-lt"/>
              </a:rPr>
              <a:t>chlor</a:t>
            </a:r>
            <a:r>
              <a:rPr lang="en-US" sz="3400">
                <a:ea typeface="+mn-lt"/>
                <a:cs typeface="+mn-lt"/>
              </a:rPr>
              <a:t>/LOW.</a:t>
            </a:r>
            <a:endParaRPr lang="en-US" sz="3400">
              <a:cs typeface="Calibri"/>
            </a:endParaRPr>
          </a:p>
          <a:p>
            <a:pPr algn="just"/>
            <a:r>
              <a:rPr lang="en-US" sz="3400">
                <a:ea typeface="+mn-lt"/>
                <a:cs typeface="+mn-lt"/>
              </a:rPr>
              <a:t>10. Use a sterile spreader to evenly coat the surface of the LB plate. Let dry with cover slightly off plate.</a:t>
            </a:r>
            <a:endParaRPr lang="en-US" sz="3400">
              <a:cs typeface="Calibri"/>
            </a:endParaRPr>
          </a:p>
          <a:p>
            <a:pPr algn="just"/>
            <a:r>
              <a:rPr lang="en-US" sz="3400">
                <a:ea typeface="+mn-lt"/>
                <a:cs typeface="+mn-lt"/>
              </a:rPr>
              <a:t>11. Transfer 50 </a:t>
            </a:r>
            <a:r>
              <a:rPr lang="en-US" sz="3400" err="1">
                <a:ea typeface="+mn-lt"/>
                <a:cs typeface="+mn-lt"/>
              </a:rPr>
              <a:t>μl</a:t>
            </a:r>
            <a:r>
              <a:rPr lang="en-US" sz="3400">
                <a:ea typeface="+mn-lt"/>
                <a:cs typeface="+mn-lt"/>
              </a:rPr>
              <a:t> of NEB 5-alpha Competent </a:t>
            </a:r>
            <a:r>
              <a:rPr lang="en-US" sz="3400" i="1">
                <a:ea typeface="+mn-lt"/>
                <a:cs typeface="+mn-lt"/>
              </a:rPr>
              <a:t>E. coli</a:t>
            </a:r>
            <a:r>
              <a:rPr lang="en-US" sz="3400">
                <a:ea typeface="+mn-lt"/>
                <a:cs typeface="+mn-lt"/>
              </a:rPr>
              <a:t>* to the plate labeled LB/</a:t>
            </a:r>
            <a:r>
              <a:rPr lang="en-US" sz="3400" err="1">
                <a:ea typeface="+mn-lt"/>
                <a:cs typeface="+mn-lt"/>
              </a:rPr>
              <a:t>chlor</a:t>
            </a:r>
            <a:r>
              <a:rPr lang="en-US" sz="3400">
                <a:ea typeface="+mn-lt"/>
                <a:cs typeface="+mn-lt"/>
              </a:rPr>
              <a:t>/LOW. Use a sterile spreader to evenly coat the surface of the plate.  </a:t>
            </a:r>
            <a:endParaRPr lang="en-US" sz="3400">
              <a:cs typeface="Calibri"/>
            </a:endParaRPr>
          </a:p>
          <a:p>
            <a:pPr algn="just"/>
            <a:r>
              <a:rPr lang="en-US" sz="3400">
                <a:ea typeface="+mn-lt"/>
                <a:cs typeface="+mn-lt"/>
              </a:rPr>
              <a:t>12. Transfer 100 </a:t>
            </a:r>
            <a:r>
              <a:rPr lang="en-US" sz="3400" err="1">
                <a:ea typeface="+mn-lt"/>
                <a:cs typeface="+mn-lt"/>
              </a:rPr>
              <a:t>μl</a:t>
            </a:r>
            <a:r>
              <a:rPr lang="en-US" sz="3400">
                <a:ea typeface="+mn-lt"/>
                <a:cs typeface="+mn-lt"/>
              </a:rPr>
              <a:t> of the 1:500 dilution of a 34mg/ml chloramphenicol stock solution to the plate labeled LB/</a:t>
            </a:r>
            <a:r>
              <a:rPr lang="en-US" sz="3400" err="1">
                <a:ea typeface="+mn-lt"/>
                <a:cs typeface="+mn-lt"/>
              </a:rPr>
              <a:t>chlor</a:t>
            </a:r>
            <a:r>
              <a:rPr lang="en-US" sz="3400">
                <a:ea typeface="+mn-lt"/>
                <a:cs typeface="+mn-lt"/>
              </a:rPr>
              <a:t>/HIGH.</a:t>
            </a:r>
            <a:endParaRPr lang="en-US" sz="3400">
              <a:cs typeface="Calibri"/>
            </a:endParaRPr>
          </a:p>
          <a:p>
            <a:pPr algn="just"/>
            <a:r>
              <a:rPr lang="en-US" sz="3400">
                <a:ea typeface="+mn-lt"/>
                <a:cs typeface="+mn-lt"/>
              </a:rPr>
              <a:t>13. Use a sterile spreader to evenly coat the surface of the LB plate. Let dry with cover slightly off plate.</a:t>
            </a:r>
            <a:endParaRPr lang="en-US" sz="3400">
              <a:cs typeface="Calibri"/>
            </a:endParaRPr>
          </a:p>
          <a:p>
            <a:pPr algn="just"/>
            <a:r>
              <a:rPr lang="en-US" sz="3400">
                <a:ea typeface="+mn-lt"/>
                <a:cs typeface="+mn-lt"/>
              </a:rPr>
              <a:t>14. Spin the NEB 5-alpha Competent </a:t>
            </a:r>
            <a:r>
              <a:rPr lang="en-US" sz="3400" i="1">
                <a:ea typeface="+mn-lt"/>
                <a:cs typeface="+mn-lt"/>
              </a:rPr>
              <a:t>E. coli</a:t>
            </a:r>
            <a:r>
              <a:rPr lang="en-US" sz="3400">
                <a:ea typeface="+mn-lt"/>
                <a:cs typeface="+mn-lt"/>
              </a:rPr>
              <a:t>* in a microcentrifuge tube for 2 minutes. Discard the supernatant and resuspend the pellet of cells by gently pipetting up and down.</a:t>
            </a:r>
            <a:endParaRPr lang="en-US" sz="3400">
              <a:cs typeface="Calibri"/>
            </a:endParaRPr>
          </a:p>
          <a:p>
            <a:pPr algn="just"/>
            <a:r>
              <a:rPr lang="en-US" sz="3400">
                <a:ea typeface="+mn-lt"/>
                <a:cs typeface="+mn-lt"/>
              </a:rPr>
              <a:t>15. Transfer 50 </a:t>
            </a:r>
            <a:r>
              <a:rPr lang="en-US" sz="3400" err="1">
                <a:ea typeface="+mn-lt"/>
                <a:cs typeface="+mn-lt"/>
              </a:rPr>
              <a:t>μl</a:t>
            </a:r>
            <a:r>
              <a:rPr lang="en-US" sz="3400">
                <a:ea typeface="+mn-lt"/>
                <a:cs typeface="+mn-lt"/>
              </a:rPr>
              <a:t> of re-suspended NEB 5-alpha Competent </a:t>
            </a:r>
            <a:r>
              <a:rPr lang="en-US" sz="3400" i="1">
                <a:ea typeface="+mn-lt"/>
                <a:cs typeface="+mn-lt"/>
              </a:rPr>
              <a:t>E. coli</a:t>
            </a:r>
            <a:r>
              <a:rPr lang="en-US" sz="3400">
                <a:ea typeface="+mn-lt"/>
                <a:cs typeface="+mn-lt"/>
              </a:rPr>
              <a:t>* to the plate labeled LB/</a:t>
            </a:r>
            <a:r>
              <a:rPr lang="en-US" sz="3400" err="1">
                <a:ea typeface="+mn-lt"/>
                <a:cs typeface="+mn-lt"/>
              </a:rPr>
              <a:t>chlor</a:t>
            </a:r>
            <a:r>
              <a:rPr lang="en-US" sz="3400">
                <a:ea typeface="+mn-lt"/>
                <a:cs typeface="+mn-lt"/>
              </a:rPr>
              <a:t>/HIGH. Use a sterile spreader to evenly coat the surface of the plate.  </a:t>
            </a:r>
            <a:endParaRPr lang="en-US" sz="3400">
              <a:cs typeface="Calibri"/>
            </a:endParaRPr>
          </a:p>
          <a:p>
            <a:pPr algn="just"/>
            <a:r>
              <a:rPr lang="en-US" sz="3400">
                <a:ea typeface="+mn-lt"/>
                <a:cs typeface="+mn-lt"/>
              </a:rPr>
              <a:t>16. Transfer 25 </a:t>
            </a:r>
            <a:r>
              <a:rPr lang="en-US" sz="3400" err="1">
                <a:ea typeface="+mn-lt"/>
                <a:cs typeface="+mn-lt"/>
              </a:rPr>
              <a:t>μl</a:t>
            </a:r>
            <a:r>
              <a:rPr lang="en-US" sz="3400">
                <a:ea typeface="+mn-lt"/>
                <a:cs typeface="+mn-lt"/>
              </a:rPr>
              <a:t> of undiluted 34mg/ml chloramphenicol to the plate labeled LB/</a:t>
            </a:r>
            <a:r>
              <a:rPr lang="en-US" sz="3400" err="1">
                <a:ea typeface="+mn-lt"/>
                <a:cs typeface="+mn-lt"/>
              </a:rPr>
              <a:t>chlor</a:t>
            </a:r>
            <a:r>
              <a:rPr lang="en-US" sz="3400">
                <a:ea typeface="+mn-lt"/>
                <a:cs typeface="+mn-lt"/>
              </a:rPr>
              <a:t>/NK. </a:t>
            </a:r>
            <a:endParaRPr lang="en-US" sz="3400">
              <a:cs typeface="Calibri"/>
            </a:endParaRPr>
          </a:p>
          <a:p>
            <a:pPr algn="just"/>
            <a:r>
              <a:rPr lang="en-US" sz="3400">
                <a:ea typeface="+mn-lt"/>
                <a:cs typeface="+mn-lt"/>
              </a:rPr>
              <a:t>17. Use a sterile spreader to evenly coat the surface of the LB plate. Let dry with cover slightly off plate.</a:t>
            </a:r>
            <a:endParaRPr lang="en-US" sz="3400">
              <a:cs typeface="Calibri"/>
            </a:endParaRPr>
          </a:p>
          <a:p>
            <a:pPr algn="just"/>
            <a:r>
              <a:rPr lang="en-US" sz="3400">
                <a:ea typeface="+mn-lt"/>
                <a:cs typeface="+mn-lt"/>
              </a:rPr>
              <a:t>18. Transfer 2μl of re-suspended NEB 5-alpha Competent </a:t>
            </a:r>
            <a:r>
              <a:rPr lang="en-US" sz="3400" i="1">
                <a:ea typeface="+mn-lt"/>
                <a:cs typeface="+mn-lt"/>
              </a:rPr>
              <a:t>E. coli</a:t>
            </a:r>
            <a:r>
              <a:rPr lang="en-US" sz="3400">
                <a:ea typeface="+mn-lt"/>
                <a:cs typeface="+mn-lt"/>
              </a:rPr>
              <a:t>* to the plate labeled LB/</a:t>
            </a:r>
            <a:r>
              <a:rPr lang="en-US" sz="3400" err="1">
                <a:ea typeface="+mn-lt"/>
                <a:cs typeface="+mn-lt"/>
              </a:rPr>
              <a:t>chlor</a:t>
            </a:r>
            <a:r>
              <a:rPr lang="en-US" sz="3400">
                <a:ea typeface="+mn-lt"/>
                <a:cs typeface="+mn-lt"/>
              </a:rPr>
              <a:t>/NK. Use a sterile spreader to evenly coat the surface of the plate.</a:t>
            </a:r>
            <a:endParaRPr lang="en-US" sz="3400">
              <a:cs typeface="Calibri"/>
            </a:endParaRPr>
          </a:p>
          <a:p>
            <a:pPr algn="just"/>
            <a:r>
              <a:rPr lang="en-US" sz="3400">
                <a:ea typeface="+mn-lt"/>
                <a:cs typeface="+mn-lt"/>
              </a:rPr>
              <a:t>19. Incubate overnight at 37</a:t>
            </a:r>
            <a:r>
              <a:rPr lang="en-US" sz="3400" baseline="30000">
                <a:ea typeface="+mn-lt"/>
                <a:cs typeface="+mn-lt"/>
              </a:rPr>
              <a:t>o</a:t>
            </a:r>
            <a:r>
              <a:rPr lang="en-US" sz="3400">
                <a:ea typeface="+mn-lt"/>
                <a:cs typeface="+mn-lt"/>
              </a:rPr>
              <a:t>C agar side up.</a:t>
            </a:r>
            <a:endParaRPr lang="en-US" sz="3400">
              <a:cs typeface="Calibri"/>
            </a:endParaRPr>
          </a:p>
        </p:txBody>
      </p:sp>
      <p:pic>
        <p:nvPicPr>
          <p:cNvPr id="2" name="Picture 4" descr="A picture containing computer&#10;&#10;Description generated with very high confidence">
            <a:extLst>
              <a:ext uri="{FF2B5EF4-FFF2-40B4-BE49-F238E27FC236}">
                <a16:creationId xmlns:a16="http://schemas.microsoft.com/office/drawing/2014/main" id="{B9B0FA2C-6581-463E-9159-F7F84CC07D60}"/>
              </a:ext>
            </a:extLst>
          </p:cNvPr>
          <p:cNvPicPr>
            <a:picLocks noChangeAspect="1"/>
          </p:cNvPicPr>
          <p:nvPr/>
        </p:nvPicPr>
        <p:blipFill>
          <a:blip r:embed="rId4"/>
          <a:stretch>
            <a:fillRect/>
          </a:stretch>
        </p:blipFill>
        <p:spPr>
          <a:xfrm>
            <a:off x="9321768" y="16968839"/>
            <a:ext cx="6106304" cy="3572907"/>
          </a:xfrm>
          <a:prstGeom prst="rect">
            <a:avLst/>
          </a:prstGeom>
        </p:spPr>
      </p:pic>
      <p:sp>
        <p:nvSpPr>
          <p:cNvPr id="5" name="TextBox 4">
            <a:extLst>
              <a:ext uri="{FF2B5EF4-FFF2-40B4-BE49-F238E27FC236}">
                <a16:creationId xmlns:a16="http://schemas.microsoft.com/office/drawing/2014/main" id="{D0E46439-CB87-5C43-88DF-CB5A52C552D4}"/>
              </a:ext>
            </a:extLst>
          </p:cNvPr>
          <p:cNvSpPr txBox="1"/>
          <p:nvPr/>
        </p:nvSpPr>
        <p:spPr>
          <a:xfrm>
            <a:off x="7537534" y="19967587"/>
            <a:ext cx="1718163" cy="584775"/>
          </a:xfrm>
          <a:prstGeom prst="rect">
            <a:avLst/>
          </a:prstGeom>
          <a:noFill/>
        </p:spPr>
        <p:txBody>
          <a:bodyPr wrap="none" rtlCol="0">
            <a:spAutoFit/>
          </a:bodyPr>
          <a:lstStyle/>
          <a:p>
            <a:r>
              <a:rPr lang="en-US" sz="3200" dirty="0"/>
              <a:t>Figure 1. </a:t>
            </a:r>
          </a:p>
        </p:txBody>
      </p:sp>
      <p:pic>
        <p:nvPicPr>
          <p:cNvPr id="41" name="Picture 40">
            <a:extLst>
              <a:ext uri="{FF2B5EF4-FFF2-40B4-BE49-F238E27FC236}">
                <a16:creationId xmlns:a16="http://schemas.microsoft.com/office/drawing/2014/main" id="{03FAB743-8A40-EC4B-AF98-7DA159F53988}"/>
              </a:ext>
            </a:extLst>
          </p:cNvPr>
          <p:cNvPicPr>
            <a:picLocks noChangeAspect="1"/>
          </p:cNvPicPr>
          <p:nvPr/>
        </p:nvPicPr>
        <p:blipFill>
          <a:blip r:embed="rId5"/>
          <a:stretch>
            <a:fillRect/>
          </a:stretch>
        </p:blipFill>
        <p:spPr>
          <a:xfrm>
            <a:off x="33563430" y="328050"/>
            <a:ext cx="2972813" cy="2975849"/>
          </a:xfrm>
          <a:prstGeom prst="rect">
            <a:avLst/>
          </a:prstGeom>
        </p:spPr>
      </p:pic>
    </p:spTree>
    <p:extLst>
      <p:ext uri="{BB962C8B-B14F-4D97-AF65-F5344CB8AC3E}">
        <p14:creationId xmlns:p14="http://schemas.microsoft.com/office/powerpoint/2010/main" val="67551992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Text Box 142"/>
          <p:cNvSpPr txBox="1">
            <a:spLocks noChangeArrowheads="1"/>
          </p:cNvSpPr>
          <p:nvPr/>
        </p:nvSpPr>
        <p:spPr bwMode="auto">
          <a:xfrm>
            <a:off x="11818834" y="18612850"/>
            <a:ext cx="279677" cy="396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39321" tIns="69659" rIns="139321" bIns="69659">
            <a:spAutoFit/>
          </a:bodyPr>
          <a:lstStyle>
            <a:lvl1pPr defTabSz="339725" eaLnBrk="0" hangingPunct="0">
              <a:defRPr sz="300">
                <a:solidFill>
                  <a:schemeClr val="tx1"/>
                </a:solidFill>
                <a:latin typeface="Arial" charset="0"/>
                <a:ea typeface="ＭＳ Ｐゴシック" charset="0"/>
                <a:cs typeface="ＭＳ Ｐゴシック" charset="0"/>
              </a:defRPr>
            </a:lvl1pPr>
            <a:lvl2pPr marL="742950" indent="-285750" defTabSz="339725" eaLnBrk="0" hangingPunct="0">
              <a:defRPr sz="300">
                <a:solidFill>
                  <a:schemeClr val="tx1"/>
                </a:solidFill>
                <a:latin typeface="Arial" charset="0"/>
                <a:ea typeface="ＭＳ Ｐゴシック" charset="0"/>
              </a:defRPr>
            </a:lvl2pPr>
            <a:lvl3pPr marL="1143000" indent="-228600" defTabSz="339725" eaLnBrk="0" hangingPunct="0">
              <a:defRPr sz="300">
                <a:solidFill>
                  <a:schemeClr val="tx1"/>
                </a:solidFill>
                <a:latin typeface="Arial" charset="0"/>
                <a:ea typeface="ＭＳ Ｐゴシック" charset="0"/>
              </a:defRPr>
            </a:lvl3pPr>
            <a:lvl4pPr marL="1600200" indent="-228600" defTabSz="339725" eaLnBrk="0" hangingPunct="0">
              <a:defRPr sz="300">
                <a:solidFill>
                  <a:schemeClr val="tx1"/>
                </a:solidFill>
                <a:latin typeface="Arial" charset="0"/>
                <a:ea typeface="ＭＳ Ｐゴシック" charset="0"/>
              </a:defRPr>
            </a:lvl4pPr>
            <a:lvl5pPr marL="2057400" indent="-228600" defTabSz="339725" eaLnBrk="0" hangingPunct="0">
              <a:defRPr sz="300">
                <a:solidFill>
                  <a:schemeClr val="tx1"/>
                </a:solidFill>
                <a:latin typeface="Arial" charset="0"/>
                <a:ea typeface="ＭＳ Ｐゴシック" charset="0"/>
              </a:defRPr>
            </a:lvl5pPr>
            <a:lvl6pPr marL="2514600" indent="-228600" defTabSz="33972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33972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33972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339725" eaLnBrk="0" fontAlgn="base" hangingPunct="0">
              <a:spcBef>
                <a:spcPct val="0"/>
              </a:spcBef>
              <a:spcAft>
                <a:spcPct val="0"/>
              </a:spcAft>
              <a:defRPr sz="300">
                <a:solidFill>
                  <a:schemeClr val="tx1"/>
                </a:solidFill>
                <a:latin typeface="Arial" charset="0"/>
                <a:ea typeface="ＭＳ Ｐゴシック" charset="0"/>
              </a:defRPr>
            </a:lvl9pPr>
          </a:lstStyle>
          <a:p>
            <a:pPr eaLnBrk="1" hangingPunct="1"/>
            <a:endParaRPr lang="en-US" sz="1600"/>
          </a:p>
        </p:txBody>
      </p:sp>
      <p:sp>
        <p:nvSpPr>
          <p:cNvPr id="46" name="Rectangle 45"/>
          <p:cNvSpPr/>
          <p:nvPr/>
        </p:nvSpPr>
        <p:spPr>
          <a:xfrm>
            <a:off x="-12614" y="86733"/>
            <a:ext cx="37470657" cy="3565470"/>
          </a:xfrm>
          <a:prstGeom prst="rect">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600" b="1" dirty="0">
              <a:solidFill>
                <a:schemeClr val="bg1"/>
              </a:solidFill>
              <a:ea typeface="+mn-lt"/>
              <a:cs typeface="+mn-lt"/>
            </a:endParaRPr>
          </a:p>
          <a:p>
            <a:pPr algn="ctr"/>
            <a:r>
              <a:rPr lang="en-US" sz="9600" b="1" dirty="0" err="1">
                <a:solidFill>
                  <a:schemeClr val="bg1"/>
                </a:solidFill>
                <a:ea typeface="+mn-lt"/>
                <a:cs typeface="+mn-lt"/>
              </a:rPr>
              <a:t>AliveScent</a:t>
            </a:r>
            <a:r>
              <a:rPr lang="en-US" sz="9600" dirty="0">
                <a:ea typeface="+mn-lt"/>
                <a:cs typeface="+mn-lt"/>
              </a:rPr>
              <a:t>™</a:t>
            </a:r>
            <a:endParaRPr lang="en-US" sz="9600" b="1" dirty="0">
              <a:ea typeface="+mn-lt"/>
              <a:cs typeface="+mn-lt"/>
            </a:endParaRPr>
          </a:p>
          <a:p>
            <a:pPr algn="ctr"/>
            <a:r>
              <a:rPr lang="en-US" sz="9600" dirty="0">
                <a:solidFill>
                  <a:schemeClr val="bg1"/>
                </a:solidFill>
                <a:ea typeface="+mn-lt"/>
                <a:cs typeface="+mn-lt"/>
              </a:rPr>
              <a:t>Results</a:t>
            </a:r>
          </a:p>
          <a:p>
            <a:pPr algn="ctr"/>
            <a:endParaRPr lang="en-US" sz="6000" b="1" dirty="0">
              <a:solidFill>
                <a:schemeClr val="bg1"/>
              </a:solidFill>
              <a:cs typeface="Calibri"/>
            </a:endParaRPr>
          </a:p>
        </p:txBody>
      </p:sp>
      <p:sp>
        <p:nvSpPr>
          <p:cNvPr id="77" name="Rectangle 76"/>
          <p:cNvSpPr/>
          <p:nvPr/>
        </p:nvSpPr>
        <p:spPr>
          <a:xfrm>
            <a:off x="119921" y="104931"/>
            <a:ext cx="37314852" cy="20821338"/>
          </a:xfrm>
          <a:prstGeom prst="rect">
            <a:avLst/>
          </a:prstGeom>
          <a:noFill/>
          <a:ln w="254000">
            <a:solidFill>
              <a:srgbClr val="000000"/>
            </a:solidFill>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a:off x="646359" y="3733024"/>
            <a:ext cx="35956071" cy="762345"/>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5000"/>
              <a:t> Results</a:t>
            </a:r>
          </a:p>
        </p:txBody>
      </p:sp>
      <p:sp>
        <p:nvSpPr>
          <p:cNvPr id="86" name="Rectangle 85"/>
          <p:cNvSpPr/>
          <p:nvPr/>
        </p:nvSpPr>
        <p:spPr>
          <a:xfrm>
            <a:off x="634775" y="4617201"/>
            <a:ext cx="11772786" cy="15874806"/>
          </a:xfrm>
          <a:prstGeom prst="rect">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lvl="0">
              <a:buSzPct val="25000"/>
            </a:pPr>
            <a:endParaRPr lang="en-US" sz="2800" b="1">
              <a:solidFill>
                <a:schemeClr val="tx1"/>
              </a:solidFill>
            </a:endParaRPr>
          </a:p>
        </p:txBody>
      </p:sp>
      <p:pic>
        <p:nvPicPr>
          <p:cNvPr id="7" name="Picture 6" descr="A picture containing cup, indoor, table, sitting&#10;&#10;Description automatically generated">
            <a:extLst>
              <a:ext uri="{FF2B5EF4-FFF2-40B4-BE49-F238E27FC236}">
                <a16:creationId xmlns:a16="http://schemas.microsoft.com/office/drawing/2014/main" id="{432D6FC9-3F91-9B41-9393-B84A31AFEB46}"/>
              </a:ext>
            </a:extLst>
          </p:cNvPr>
          <p:cNvPicPr>
            <a:picLocks noChangeAspect="1"/>
          </p:cNvPicPr>
          <p:nvPr/>
        </p:nvPicPr>
        <p:blipFill>
          <a:blip r:embed="rId3"/>
          <a:stretch>
            <a:fillRect/>
          </a:stretch>
        </p:blipFill>
        <p:spPr>
          <a:xfrm rot="5400000">
            <a:off x="17788134" y="6389592"/>
            <a:ext cx="6982605" cy="5217444"/>
          </a:xfrm>
          <a:prstGeom prst="rect">
            <a:avLst/>
          </a:prstGeom>
        </p:spPr>
      </p:pic>
      <p:pic>
        <p:nvPicPr>
          <p:cNvPr id="11" name="Picture 10" descr="A picture containing cup, indoor, table, sitting&#10;&#10;Description automatically generated">
            <a:extLst>
              <a:ext uri="{FF2B5EF4-FFF2-40B4-BE49-F238E27FC236}">
                <a16:creationId xmlns:a16="http://schemas.microsoft.com/office/drawing/2014/main" id="{C261ACD4-07C8-5A4C-ADA4-00FBBC414D69}"/>
              </a:ext>
            </a:extLst>
          </p:cNvPr>
          <p:cNvPicPr>
            <a:picLocks noChangeAspect="1"/>
          </p:cNvPicPr>
          <p:nvPr/>
        </p:nvPicPr>
        <p:blipFill rotWithShape="1">
          <a:blip r:embed="rId4"/>
          <a:srcRect l="24125" t="12342" b="9630"/>
          <a:stretch/>
        </p:blipFill>
        <p:spPr>
          <a:xfrm rot="5400000">
            <a:off x="12032034" y="6361188"/>
            <a:ext cx="6965989" cy="5279398"/>
          </a:xfrm>
          <a:prstGeom prst="rect">
            <a:avLst/>
          </a:prstGeom>
        </p:spPr>
      </p:pic>
      <p:pic>
        <p:nvPicPr>
          <p:cNvPr id="13" name="Picture 12" descr="A picture containing cup, indoor, table, sitting&#10;&#10;Description automatically generated">
            <a:extLst>
              <a:ext uri="{FF2B5EF4-FFF2-40B4-BE49-F238E27FC236}">
                <a16:creationId xmlns:a16="http://schemas.microsoft.com/office/drawing/2014/main" id="{D7576315-B9A2-DE49-80CD-C388F3CE1048}"/>
              </a:ext>
            </a:extLst>
          </p:cNvPr>
          <p:cNvPicPr>
            <a:picLocks noChangeAspect="1"/>
          </p:cNvPicPr>
          <p:nvPr/>
        </p:nvPicPr>
        <p:blipFill>
          <a:blip r:embed="rId5"/>
          <a:stretch>
            <a:fillRect/>
          </a:stretch>
        </p:blipFill>
        <p:spPr>
          <a:xfrm rot="5400000">
            <a:off x="5839534" y="6323062"/>
            <a:ext cx="6850069" cy="5257472"/>
          </a:xfrm>
          <a:prstGeom prst="rect">
            <a:avLst/>
          </a:prstGeom>
        </p:spPr>
      </p:pic>
      <p:pic>
        <p:nvPicPr>
          <p:cNvPr id="15" name="Picture 14" descr="A picture containing indoor, cup, table, sitting&#10;&#10;Description automatically generated">
            <a:extLst>
              <a:ext uri="{FF2B5EF4-FFF2-40B4-BE49-F238E27FC236}">
                <a16:creationId xmlns:a16="http://schemas.microsoft.com/office/drawing/2014/main" id="{1DF8FFE8-4A1D-AB48-A729-EF0E41B6AFFA}"/>
              </a:ext>
            </a:extLst>
          </p:cNvPr>
          <p:cNvPicPr>
            <a:picLocks noChangeAspect="1"/>
          </p:cNvPicPr>
          <p:nvPr/>
        </p:nvPicPr>
        <p:blipFill>
          <a:blip r:embed="rId6"/>
          <a:stretch>
            <a:fillRect/>
          </a:stretch>
        </p:blipFill>
        <p:spPr>
          <a:xfrm rot="5400000">
            <a:off x="80344" y="6395042"/>
            <a:ext cx="6901675" cy="5061475"/>
          </a:xfrm>
          <a:prstGeom prst="rect">
            <a:avLst/>
          </a:prstGeom>
        </p:spPr>
      </p:pic>
      <p:pic>
        <p:nvPicPr>
          <p:cNvPr id="17" name="Picture 16" descr="A picture containing sitting, table, man, food&#10;&#10;Description automatically generated">
            <a:extLst>
              <a:ext uri="{FF2B5EF4-FFF2-40B4-BE49-F238E27FC236}">
                <a16:creationId xmlns:a16="http://schemas.microsoft.com/office/drawing/2014/main" id="{622F55BE-8990-0041-9137-ACE5E1E954B9}"/>
              </a:ext>
            </a:extLst>
          </p:cNvPr>
          <p:cNvPicPr>
            <a:picLocks noChangeAspect="1"/>
          </p:cNvPicPr>
          <p:nvPr/>
        </p:nvPicPr>
        <p:blipFill>
          <a:blip r:embed="rId7"/>
          <a:stretch>
            <a:fillRect/>
          </a:stretch>
        </p:blipFill>
        <p:spPr>
          <a:xfrm rot="5400000">
            <a:off x="24042763" y="6520297"/>
            <a:ext cx="6943326" cy="4980352"/>
          </a:xfrm>
          <a:prstGeom prst="rect">
            <a:avLst/>
          </a:prstGeom>
        </p:spPr>
      </p:pic>
      <p:pic>
        <p:nvPicPr>
          <p:cNvPr id="19" name="Picture 18" descr="A picture containing indoor, bottle, table, monitor&#10;&#10;Description automatically generated">
            <a:extLst>
              <a:ext uri="{FF2B5EF4-FFF2-40B4-BE49-F238E27FC236}">
                <a16:creationId xmlns:a16="http://schemas.microsoft.com/office/drawing/2014/main" id="{AE50119D-A76E-E142-A2D9-71E1505DA14E}"/>
              </a:ext>
            </a:extLst>
          </p:cNvPr>
          <p:cNvPicPr>
            <a:picLocks noChangeAspect="1"/>
          </p:cNvPicPr>
          <p:nvPr/>
        </p:nvPicPr>
        <p:blipFill>
          <a:blip r:embed="rId8"/>
          <a:stretch>
            <a:fillRect/>
          </a:stretch>
        </p:blipFill>
        <p:spPr>
          <a:xfrm rot="5400000">
            <a:off x="29376941" y="6470405"/>
            <a:ext cx="7004998" cy="5055343"/>
          </a:xfrm>
          <a:prstGeom prst="rect">
            <a:avLst/>
          </a:prstGeom>
        </p:spPr>
      </p:pic>
      <p:pic>
        <p:nvPicPr>
          <p:cNvPr id="23" name="Picture 22">
            <a:extLst>
              <a:ext uri="{FF2B5EF4-FFF2-40B4-BE49-F238E27FC236}">
                <a16:creationId xmlns:a16="http://schemas.microsoft.com/office/drawing/2014/main" id="{4B93EE5A-3004-6445-BF36-CB46299E41AF}"/>
              </a:ext>
            </a:extLst>
          </p:cNvPr>
          <p:cNvPicPr>
            <a:picLocks noChangeAspect="1"/>
          </p:cNvPicPr>
          <p:nvPr/>
        </p:nvPicPr>
        <p:blipFill>
          <a:blip r:embed="rId9"/>
          <a:stretch>
            <a:fillRect/>
          </a:stretch>
        </p:blipFill>
        <p:spPr>
          <a:xfrm>
            <a:off x="640225" y="1216286"/>
            <a:ext cx="5207826" cy="599689"/>
          </a:xfrm>
          <a:prstGeom prst="rect">
            <a:avLst/>
          </a:prstGeom>
        </p:spPr>
      </p:pic>
      <p:sp>
        <p:nvSpPr>
          <p:cNvPr id="22" name="AutoShape 6">
            <a:extLst>
              <a:ext uri="{FF2B5EF4-FFF2-40B4-BE49-F238E27FC236}">
                <a16:creationId xmlns:a16="http://schemas.microsoft.com/office/drawing/2014/main" id="{F299019C-91B3-DC40-AF58-12B262AA442D}"/>
              </a:ext>
            </a:extLst>
          </p:cNvPr>
          <p:cNvSpPr>
            <a:spLocks noChangeAspect="1" noChangeArrowheads="1"/>
          </p:cNvSpPr>
          <p:nvPr/>
        </p:nvSpPr>
        <p:spPr bwMode="auto">
          <a:xfrm>
            <a:off x="14768513" y="7624763"/>
            <a:ext cx="7924800" cy="5816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5947500E-AC46-4B6C-8FFF-26B925176124}"/>
              </a:ext>
            </a:extLst>
          </p:cNvPr>
          <p:cNvSpPr txBox="1"/>
          <p:nvPr/>
        </p:nvSpPr>
        <p:spPr>
          <a:xfrm>
            <a:off x="30351712" y="12778125"/>
            <a:ext cx="5055344"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400" dirty="0">
                <a:solidFill>
                  <a:schemeClr val="dk1"/>
                </a:solidFill>
                <a:ea typeface="+mn-lt"/>
                <a:cs typeface="+mn-lt"/>
              </a:rPr>
              <a:t>Closeup of results for 25 </a:t>
            </a:r>
            <a:r>
              <a:rPr lang="el-GR" sz="3400" dirty="0">
                <a:solidFill>
                  <a:schemeClr val="dk1"/>
                </a:solidFill>
                <a:ea typeface="+mn-lt"/>
                <a:cs typeface="+mn-lt"/>
              </a:rPr>
              <a:t>μ</a:t>
            </a:r>
            <a:r>
              <a:rPr lang="en-US" sz="3400" dirty="0">
                <a:solidFill>
                  <a:schemeClr val="dk1"/>
                </a:solidFill>
                <a:ea typeface="+mn-lt"/>
                <a:cs typeface="+mn-lt"/>
              </a:rPr>
              <a:t>l of undiluted 34mg/ml chloramphenicol stock solution and 2 </a:t>
            </a:r>
            <a:r>
              <a:rPr lang="el-GR" sz="3400" dirty="0">
                <a:solidFill>
                  <a:schemeClr val="dk1"/>
                </a:solidFill>
                <a:ea typeface="+mn-lt"/>
                <a:cs typeface="+mn-lt"/>
              </a:rPr>
              <a:t>μ</a:t>
            </a:r>
            <a:r>
              <a:rPr lang="en-US" sz="3400" dirty="0">
                <a:solidFill>
                  <a:schemeClr val="dk1"/>
                </a:solidFill>
                <a:ea typeface="+mn-lt"/>
                <a:cs typeface="+mn-lt"/>
              </a:rPr>
              <a:t>l of re-suspended NEB 5-alpha Competent </a:t>
            </a:r>
            <a:r>
              <a:rPr lang="en-US" sz="3400" i="1" dirty="0">
                <a:solidFill>
                  <a:schemeClr val="dk1"/>
                </a:solidFill>
                <a:ea typeface="+mn-lt"/>
                <a:cs typeface="+mn-lt"/>
              </a:rPr>
              <a:t>E. coli</a:t>
            </a:r>
            <a:r>
              <a:rPr lang="en-US" sz="3400" dirty="0">
                <a:solidFill>
                  <a:schemeClr val="dk1"/>
                </a:solidFill>
                <a:ea typeface="+mn-lt"/>
                <a:cs typeface="+mn-lt"/>
              </a:rPr>
              <a:t>*</a:t>
            </a:r>
            <a:endParaRPr lang="en-US" sz="3400" dirty="0">
              <a:solidFill>
                <a:schemeClr val="dk1"/>
              </a:solidFill>
            </a:endParaRPr>
          </a:p>
          <a:p>
            <a:endParaRPr lang="en-US" sz="2800" dirty="0">
              <a:ea typeface="+mn-lt"/>
              <a:cs typeface="+mn-lt"/>
            </a:endParaRPr>
          </a:p>
          <a:p>
            <a:pPr algn="l"/>
            <a:endParaRPr lang="en-US" sz="2800" dirty="0">
              <a:cs typeface="Calibri"/>
            </a:endParaRPr>
          </a:p>
        </p:txBody>
      </p:sp>
      <p:sp>
        <p:nvSpPr>
          <p:cNvPr id="4" name="TextBox 3">
            <a:extLst>
              <a:ext uri="{FF2B5EF4-FFF2-40B4-BE49-F238E27FC236}">
                <a16:creationId xmlns:a16="http://schemas.microsoft.com/office/drawing/2014/main" id="{E762E055-3BD7-4390-8EC7-BA0049732686}"/>
              </a:ext>
            </a:extLst>
          </p:cNvPr>
          <p:cNvSpPr txBox="1"/>
          <p:nvPr/>
        </p:nvSpPr>
        <p:spPr>
          <a:xfrm>
            <a:off x="13058866" y="12757798"/>
            <a:ext cx="4985607" cy="32316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400">
                <a:solidFill>
                  <a:schemeClr val="dk1"/>
                </a:solidFill>
                <a:ea typeface="+mn-lt"/>
                <a:cs typeface="+mn-lt"/>
              </a:rPr>
              <a:t>Results for 50 </a:t>
            </a:r>
            <a:r>
              <a:rPr lang="el-GR" sz="3400">
                <a:solidFill>
                  <a:schemeClr val="dk1"/>
                </a:solidFill>
                <a:ea typeface="+mn-lt"/>
                <a:cs typeface="+mn-lt"/>
              </a:rPr>
              <a:t>μ</a:t>
            </a:r>
            <a:r>
              <a:rPr lang="en-US" sz="3400">
                <a:solidFill>
                  <a:schemeClr val="dk1"/>
                </a:solidFill>
                <a:ea typeface="+mn-lt"/>
                <a:cs typeface="+mn-lt"/>
              </a:rPr>
              <a:t>l of the 1:10 dilution of a 34mg/ml chloramphenicol stock solution and 25 </a:t>
            </a:r>
            <a:r>
              <a:rPr lang="el-GR" sz="3400">
                <a:solidFill>
                  <a:schemeClr val="dk1"/>
                </a:solidFill>
                <a:ea typeface="+mn-lt"/>
                <a:cs typeface="+mn-lt"/>
              </a:rPr>
              <a:t>μ</a:t>
            </a:r>
            <a:r>
              <a:rPr lang="en-US" sz="3400">
                <a:solidFill>
                  <a:schemeClr val="dk1"/>
                </a:solidFill>
                <a:ea typeface="+mn-lt"/>
                <a:cs typeface="+mn-lt"/>
              </a:rPr>
              <a:t>l of NEB 5-alpha Competent </a:t>
            </a:r>
            <a:r>
              <a:rPr lang="en-US" sz="3400" i="1">
                <a:solidFill>
                  <a:schemeClr val="dk1"/>
                </a:solidFill>
                <a:ea typeface="+mn-lt"/>
                <a:cs typeface="+mn-lt"/>
              </a:rPr>
              <a:t>E. coli</a:t>
            </a:r>
            <a:r>
              <a:rPr lang="en-US" sz="3400">
                <a:solidFill>
                  <a:schemeClr val="dk1"/>
                </a:solidFill>
                <a:ea typeface="+mn-lt"/>
                <a:cs typeface="+mn-lt"/>
              </a:rPr>
              <a:t>*.</a:t>
            </a:r>
            <a:endParaRPr lang="en-US"/>
          </a:p>
        </p:txBody>
      </p:sp>
      <p:sp>
        <p:nvSpPr>
          <p:cNvPr id="5" name="TextBox 4">
            <a:extLst>
              <a:ext uri="{FF2B5EF4-FFF2-40B4-BE49-F238E27FC236}">
                <a16:creationId xmlns:a16="http://schemas.microsoft.com/office/drawing/2014/main" id="{440DAB77-2AE4-4EA2-9FBB-492E82CC73CA}"/>
              </a:ext>
            </a:extLst>
          </p:cNvPr>
          <p:cNvSpPr txBox="1"/>
          <p:nvPr/>
        </p:nvSpPr>
        <p:spPr>
          <a:xfrm>
            <a:off x="983224" y="12537407"/>
            <a:ext cx="5014884" cy="58477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400">
                <a:solidFill>
                  <a:schemeClr val="dk1"/>
                </a:solidFill>
                <a:cs typeface="Calibri"/>
              </a:rPr>
              <a:t>Results for 100 </a:t>
            </a:r>
            <a:r>
              <a:rPr lang="el-GR" sz="3400">
                <a:solidFill>
                  <a:schemeClr val="dk1"/>
                </a:solidFill>
                <a:cs typeface="Calibri"/>
              </a:rPr>
              <a:t>μ</a:t>
            </a:r>
            <a:r>
              <a:rPr lang="en-US" sz="3400">
                <a:solidFill>
                  <a:schemeClr val="dk1"/>
                </a:solidFill>
                <a:cs typeface="Calibri"/>
              </a:rPr>
              <a:t>l of the 1:500 dilution of a 34mg/ml chloramphenicol stock solution and 50 </a:t>
            </a:r>
            <a:r>
              <a:rPr lang="el-GR" sz="3400">
                <a:solidFill>
                  <a:schemeClr val="dk1"/>
                </a:solidFill>
                <a:cs typeface="Calibri"/>
              </a:rPr>
              <a:t>μ</a:t>
            </a:r>
            <a:r>
              <a:rPr lang="en-US" sz="3400">
                <a:solidFill>
                  <a:schemeClr val="dk1"/>
                </a:solidFill>
                <a:cs typeface="Calibri"/>
              </a:rPr>
              <a:t>l of re-suspended NEB 5-alpha Competent </a:t>
            </a:r>
            <a:r>
              <a:rPr lang="en-US" sz="3400" i="1">
                <a:solidFill>
                  <a:schemeClr val="dk1"/>
                </a:solidFill>
                <a:cs typeface="Calibri"/>
              </a:rPr>
              <a:t>E. coli</a:t>
            </a:r>
            <a:r>
              <a:rPr lang="en-US" sz="3400">
                <a:solidFill>
                  <a:schemeClr val="dk1"/>
                </a:solidFill>
                <a:cs typeface="Calibri"/>
              </a:rPr>
              <a:t>* for a “high” concentration of plated competent cells.</a:t>
            </a:r>
            <a:endParaRPr lang="en-US">
              <a:cs typeface="Calibri"/>
            </a:endParaRPr>
          </a:p>
          <a:p>
            <a:pPr algn="just"/>
            <a:endParaRPr lang="en-US" sz="3400">
              <a:solidFill>
                <a:schemeClr val="dk1"/>
              </a:solidFill>
              <a:cs typeface="Calibri"/>
            </a:endParaRPr>
          </a:p>
          <a:p>
            <a:pPr algn="just"/>
            <a:endParaRPr lang="en-US" sz="3400">
              <a:solidFill>
                <a:schemeClr val="dk1"/>
              </a:solidFill>
              <a:cs typeface="Calibri"/>
            </a:endParaRPr>
          </a:p>
          <a:p>
            <a:pPr algn="just"/>
            <a:endParaRPr lang="en-US" sz="3400">
              <a:solidFill>
                <a:schemeClr val="dk1"/>
              </a:solidFill>
              <a:cs typeface="Calibri"/>
            </a:endParaRPr>
          </a:p>
        </p:txBody>
      </p:sp>
      <p:sp>
        <p:nvSpPr>
          <p:cNvPr id="8" name="TextBox 7">
            <a:extLst>
              <a:ext uri="{FF2B5EF4-FFF2-40B4-BE49-F238E27FC236}">
                <a16:creationId xmlns:a16="http://schemas.microsoft.com/office/drawing/2014/main" id="{EBA33556-C41D-4466-9483-BD32F4446140}"/>
              </a:ext>
            </a:extLst>
          </p:cNvPr>
          <p:cNvSpPr txBox="1"/>
          <p:nvPr/>
        </p:nvSpPr>
        <p:spPr>
          <a:xfrm>
            <a:off x="25095110" y="12747922"/>
            <a:ext cx="4807508" cy="32316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400">
                <a:solidFill>
                  <a:schemeClr val="dk1"/>
                </a:solidFill>
                <a:ea typeface="+mn-lt"/>
                <a:cs typeface="+mn-lt"/>
              </a:rPr>
              <a:t>Results for 25 </a:t>
            </a:r>
            <a:r>
              <a:rPr lang="el-GR" sz="3400">
                <a:solidFill>
                  <a:schemeClr val="dk1"/>
                </a:solidFill>
                <a:ea typeface="+mn-lt"/>
                <a:cs typeface="+mn-lt"/>
              </a:rPr>
              <a:t>μ</a:t>
            </a:r>
            <a:r>
              <a:rPr lang="en-US" sz="3400">
                <a:solidFill>
                  <a:schemeClr val="dk1"/>
                </a:solidFill>
                <a:ea typeface="+mn-lt"/>
                <a:cs typeface="+mn-lt"/>
              </a:rPr>
              <a:t>l of undiluted 34mg/ml chloramphenicol stock solution and 2 </a:t>
            </a:r>
            <a:r>
              <a:rPr lang="el-GR" sz="3400">
                <a:solidFill>
                  <a:schemeClr val="dk1"/>
                </a:solidFill>
                <a:ea typeface="+mn-lt"/>
                <a:cs typeface="+mn-lt"/>
              </a:rPr>
              <a:t>μ</a:t>
            </a:r>
            <a:r>
              <a:rPr lang="en-US" sz="3400">
                <a:solidFill>
                  <a:schemeClr val="dk1"/>
                </a:solidFill>
                <a:ea typeface="+mn-lt"/>
                <a:cs typeface="+mn-lt"/>
              </a:rPr>
              <a:t>l of re-suspended NEB 5-alpha Competent </a:t>
            </a:r>
            <a:r>
              <a:rPr lang="en-US" sz="3400" i="1">
                <a:solidFill>
                  <a:schemeClr val="dk1"/>
                </a:solidFill>
                <a:ea typeface="+mn-lt"/>
                <a:cs typeface="+mn-lt"/>
              </a:rPr>
              <a:t>E. coli</a:t>
            </a:r>
            <a:r>
              <a:rPr lang="en-US" sz="3400">
                <a:solidFill>
                  <a:schemeClr val="dk1"/>
                </a:solidFill>
                <a:ea typeface="+mn-lt"/>
                <a:cs typeface="+mn-lt"/>
              </a:rPr>
              <a:t>*</a:t>
            </a:r>
            <a:endParaRPr lang="en-US" sz="3400">
              <a:solidFill>
                <a:schemeClr val="dk1"/>
              </a:solidFill>
              <a:cs typeface="Calibri"/>
            </a:endParaRPr>
          </a:p>
        </p:txBody>
      </p:sp>
      <p:sp>
        <p:nvSpPr>
          <p:cNvPr id="9" name="TextBox 8">
            <a:extLst>
              <a:ext uri="{FF2B5EF4-FFF2-40B4-BE49-F238E27FC236}">
                <a16:creationId xmlns:a16="http://schemas.microsoft.com/office/drawing/2014/main" id="{0F88B17C-BEBD-4CBD-9EDA-52AD08350A8A}"/>
              </a:ext>
            </a:extLst>
          </p:cNvPr>
          <p:cNvSpPr txBox="1"/>
          <p:nvPr/>
        </p:nvSpPr>
        <p:spPr>
          <a:xfrm>
            <a:off x="918092" y="9173924"/>
            <a:ext cx="7749596" cy="15388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800">
              <a:cs typeface="Segoe UI"/>
            </a:endParaRPr>
          </a:p>
          <a:p>
            <a:endParaRPr lang="en-US">
              <a:cs typeface="Segoe UI"/>
            </a:endParaRPr>
          </a:p>
        </p:txBody>
      </p:sp>
      <p:sp>
        <p:nvSpPr>
          <p:cNvPr id="10" name="TextBox 9">
            <a:extLst>
              <a:ext uri="{FF2B5EF4-FFF2-40B4-BE49-F238E27FC236}">
                <a16:creationId xmlns:a16="http://schemas.microsoft.com/office/drawing/2014/main" id="{9C90A3B1-AD0F-472B-8913-2089470459C7}"/>
              </a:ext>
            </a:extLst>
          </p:cNvPr>
          <p:cNvSpPr txBox="1"/>
          <p:nvPr/>
        </p:nvSpPr>
        <p:spPr>
          <a:xfrm>
            <a:off x="18692749" y="12740864"/>
            <a:ext cx="5169178" cy="32316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400"/>
              <a:t>Results for 100 </a:t>
            </a:r>
            <a:r>
              <a:rPr lang="el-GR" sz="3400"/>
              <a:t>μ</a:t>
            </a:r>
            <a:r>
              <a:rPr lang="en-US" sz="3400"/>
              <a:t>l of the 1:10 dilution of a 34mg/ml chloramphenicol stock solution and 25 </a:t>
            </a:r>
            <a:r>
              <a:rPr lang="el-GR" sz="3400"/>
              <a:t>μ</a:t>
            </a:r>
            <a:r>
              <a:rPr lang="en-US" sz="3400"/>
              <a:t>l of NEB 5-alpha Competent </a:t>
            </a:r>
            <a:r>
              <a:rPr lang="en-US" sz="3400" i="1"/>
              <a:t>E. coli</a:t>
            </a:r>
            <a:r>
              <a:rPr lang="en-US" sz="3400"/>
              <a:t>*.</a:t>
            </a:r>
          </a:p>
        </p:txBody>
      </p:sp>
      <p:sp>
        <p:nvSpPr>
          <p:cNvPr id="3" name="TextBox 2">
            <a:extLst>
              <a:ext uri="{FF2B5EF4-FFF2-40B4-BE49-F238E27FC236}">
                <a16:creationId xmlns:a16="http://schemas.microsoft.com/office/drawing/2014/main" id="{C2A69A89-17BB-4757-BF79-3C259A802180}"/>
              </a:ext>
            </a:extLst>
          </p:cNvPr>
          <p:cNvSpPr txBox="1"/>
          <p:nvPr/>
        </p:nvSpPr>
        <p:spPr>
          <a:xfrm>
            <a:off x="6602407" y="12557391"/>
            <a:ext cx="5087057"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400"/>
              <a:t>Results for 100 </a:t>
            </a:r>
            <a:r>
              <a:rPr lang="el-GR" sz="3400"/>
              <a:t>μ</a:t>
            </a:r>
            <a:r>
              <a:rPr lang="en-US" sz="3400"/>
              <a:t>l of the 1:500 dilution of a 34mg/ml chloramphenicol stock solution and 50 </a:t>
            </a:r>
            <a:r>
              <a:rPr lang="el-GR" sz="3400"/>
              <a:t>μ</a:t>
            </a:r>
            <a:r>
              <a:rPr lang="en-US" sz="3400"/>
              <a:t>l of NEB 5-alpha Competent </a:t>
            </a:r>
            <a:r>
              <a:rPr lang="en-US" sz="3400" i="1"/>
              <a:t>E. coli</a:t>
            </a:r>
            <a:r>
              <a:rPr lang="en-US" sz="3400"/>
              <a:t>* for a “low” concentration of plated non-centrifuged competent cells​.</a:t>
            </a:r>
          </a:p>
          <a:p>
            <a:pPr algn="ctr"/>
            <a:endParaRPr lang="en-US" sz="3400">
              <a:cs typeface="Calibri"/>
            </a:endParaRPr>
          </a:p>
          <a:p>
            <a:pPr algn="ctr"/>
            <a:endParaRPr lang="en-US" sz="3400">
              <a:cs typeface="Calibri"/>
            </a:endParaRPr>
          </a:p>
        </p:txBody>
      </p:sp>
      <p:sp>
        <p:nvSpPr>
          <p:cNvPr id="29" name="Rectangle 28">
            <a:extLst>
              <a:ext uri="{FF2B5EF4-FFF2-40B4-BE49-F238E27FC236}">
                <a16:creationId xmlns:a16="http://schemas.microsoft.com/office/drawing/2014/main" id="{C399FB90-8BB7-4853-B0D3-7163B8A79B6F}"/>
              </a:ext>
            </a:extLst>
          </p:cNvPr>
          <p:cNvSpPr/>
          <p:nvPr/>
        </p:nvSpPr>
        <p:spPr>
          <a:xfrm>
            <a:off x="12577229" y="4621702"/>
            <a:ext cx="11772786" cy="15874806"/>
          </a:xfrm>
          <a:prstGeom prst="rect">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lvl="0">
              <a:buSzPct val="25000"/>
            </a:pPr>
            <a:endParaRPr lang="en-US" sz="2800" b="1">
              <a:solidFill>
                <a:schemeClr val="tx1"/>
              </a:solidFill>
            </a:endParaRPr>
          </a:p>
        </p:txBody>
      </p:sp>
      <p:sp>
        <p:nvSpPr>
          <p:cNvPr id="30" name="Rectangle 29">
            <a:extLst>
              <a:ext uri="{FF2B5EF4-FFF2-40B4-BE49-F238E27FC236}">
                <a16:creationId xmlns:a16="http://schemas.microsoft.com/office/drawing/2014/main" id="{1D990AA4-BE2D-4FA6-A129-300262AA2239}"/>
              </a:ext>
            </a:extLst>
          </p:cNvPr>
          <p:cNvSpPr/>
          <p:nvPr/>
        </p:nvSpPr>
        <p:spPr>
          <a:xfrm>
            <a:off x="24470962" y="4667352"/>
            <a:ext cx="11772786" cy="15874806"/>
          </a:xfrm>
          <a:prstGeom prst="rect">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lvl="0">
              <a:buSzPct val="25000"/>
            </a:pPr>
            <a:endParaRPr lang="en-US" sz="2800" b="1">
              <a:solidFill>
                <a:schemeClr val="tx1"/>
              </a:solidFill>
            </a:endParaRPr>
          </a:p>
        </p:txBody>
      </p:sp>
      <p:pic>
        <p:nvPicPr>
          <p:cNvPr id="31" name="Picture 30">
            <a:extLst>
              <a:ext uri="{FF2B5EF4-FFF2-40B4-BE49-F238E27FC236}">
                <a16:creationId xmlns:a16="http://schemas.microsoft.com/office/drawing/2014/main" id="{B6DFDD19-090A-7E47-99F6-C98C946C9BF0}"/>
              </a:ext>
            </a:extLst>
          </p:cNvPr>
          <p:cNvPicPr>
            <a:picLocks noChangeAspect="1"/>
          </p:cNvPicPr>
          <p:nvPr/>
        </p:nvPicPr>
        <p:blipFill>
          <a:blip r:embed="rId10"/>
          <a:stretch>
            <a:fillRect/>
          </a:stretch>
        </p:blipFill>
        <p:spPr>
          <a:xfrm>
            <a:off x="33563430" y="328050"/>
            <a:ext cx="2972813" cy="2975849"/>
          </a:xfrm>
          <a:prstGeom prst="rect">
            <a:avLst/>
          </a:prstGeom>
        </p:spPr>
      </p:pic>
    </p:spTree>
    <p:extLst>
      <p:ext uri="{BB962C8B-B14F-4D97-AF65-F5344CB8AC3E}">
        <p14:creationId xmlns:p14="http://schemas.microsoft.com/office/powerpoint/2010/main" val="359316383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p:cNvSpPr/>
          <p:nvPr/>
        </p:nvSpPr>
        <p:spPr>
          <a:xfrm>
            <a:off x="174553" y="250236"/>
            <a:ext cx="37205587" cy="2682129"/>
          </a:xfrm>
          <a:prstGeom prst="rect">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600" b="1" dirty="0">
              <a:solidFill>
                <a:schemeClr val="bg1"/>
              </a:solidFill>
              <a:ea typeface="+mn-lt"/>
              <a:cs typeface="+mn-lt"/>
            </a:endParaRPr>
          </a:p>
          <a:p>
            <a:pPr algn="ctr"/>
            <a:endParaRPr lang="en-US" sz="6000" b="1" dirty="0">
              <a:solidFill>
                <a:schemeClr val="bg1"/>
              </a:solidFill>
            </a:endParaRPr>
          </a:p>
        </p:txBody>
      </p:sp>
      <p:sp>
        <p:nvSpPr>
          <p:cNvPr id="77" name="Rectangle 76"/>
          <p:cNvSpPr/>
          <p:nvPr/>
        </p:nvSpPr>
        <p:spPr>
          <a:xfrm>
            <a:off x="119921" y="104931"/>
            <a:ext cx="37314852" cy="20821338"/>
          </a:xfrm>
          <a:prstGeom prst="rect">
            <a:avLst/>
          </a:prstGeom>
          <a:noFill/>
          <a:ln w="254000">
            <a:solidFill>
              <a:srgbClr val="000000"/>
            </a:solidFill>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p:cNvSpPr/>
          <p:nvPr/>
        </p:nvSpPr>
        <p:spPr>
          <a:xfrm>
            <a:off x="25486847" y="16572854"/>
            <a:ext cx="11449187" cy="879648"/>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4500" dirty="0"/>
              <a:t>Acknowledgements</a:t>
            </a:r>
          </a:p>
        </p:txBody>
      </p:sp>
      <p:sp>
        <p:nvSpPr>
          <p:cNvPr id="90" name="Rectangle 89"/>
          <p:cNvSpPr/>
          <p:nvPr/>
        </p:nvSpPr>
        <p:spPr>
          <a:xfrm>
            <a:off x="25532696" y="17562974"/>
            <a:ext cx="11366629" cy="2996765"/>
          </a:xfrm>
          <a:prstGeom prst="rect">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gn="just">
              <a:buSzPct val="25000"/>
            </a:pPr>
            <a:r>
              <a:rPr lang="en-US" sz="2800" dirty="0">
                <a:solidFill>
                  <a:schemeClr val="tx1"/>
                </a:solidFill>
                <a:latin typeface="+mj-lt"/>
                <a:ea typeface="Arial"/>
                <a:cs typeface="Arial"/>
                <a:sym typeface="Arial"/>
              </a:rPr>
              <a:t>The THS-BBC would like to extend our thanks to Integrated DNA Technologies for their generous donation of BBa_J45992, Mr. Michael Sheets for donating the pBbE5a-RFP vector for our assembly and for being a patient and thoughtful mentor, and Dr. Natalie </a:t>
            </a:r>
            <a:r>
              <a:rPr lang="en-US" sz="2800" dirty="0" err="1">
                <a:solidFill>
                  <a:schemeClr val="tx1"/>
                </a:solidFill>
                <a:latin typeface="+mj-lt"/>
                <a:ea typeface="Arial"/>
                <a:cs typeface="Arial"/>
                <a:sym typeface="Arial"/>
              </a:rPr>
              <a:t>Kuldell</a:t>
            </a:r>
            <a:r>
              <a:rPr lang="en-US" sz="2800" dirty="0">
                <a:solidFill>
                  <a:schemeClr val="tx1"/>
                </a:solidFill>
                <a:latin typeface="+mj-lt"/>
                <a:ea typeface="Arial"/>
                <a:cs typeface="Arial"/>
                <a:sym typeface="Arial"/>
              </a:rPr>
              <a:t> for donating part BBa_I742111, and more importantly for her tireless efforts at building a community of </a:t>
            </a:r>
            <a:r>
              <a:rPr lang="en-US" sz="2800" dirty="0" err="1">
                <a:solidFill>
                  <a:schemeClr val="tx1"/>
                </a:solidFill>
                <a:latin typeface="+mj-lt"/>
                <a:ea typeface="Arial"/>
                <a:cs typeface="Arial"/>
                <a:sym typeface="Arial"/>
              </a:rPr>
              <a:t>synthusiasts</a:t>
            </a:r>
            <a:r>
              <a:rPr lang="en-US" sz="2800" dirty="0">
                <a:solidFill>
                  <a:schemeClr val="tx1"/>
                </a:solidFill>
                <a:latin typeface="+mj-lt"/>
                <a:ea typeface="Arial"/>
                <a:cs typeface="Arial"/>
                <a:sym typeface="Arial"/>
              </a:rPr>
              <a:t>!</a:t>
            </a:r>
          </a:p>
          <a:p>
            <a:endParaRPr lang="en-US" sz="2800" dirty="0">
              <a:solidFill>
                <a:schemeClr val="tx1"/>
              </a:solidFill>
              <a:cs typeface="Arial"/>
            </a:endParaRPr>
          </a:p>
          <a:p>
            <a:endParaRPr lang="en-US" sz="2800" dirty="0">
              <a:solidFill>
                <a:schemeClr val="tx1"/>
              </a:solidFill>
              <a:latin typeface="Calibri"/>
              <a:ea typeface="Arial"/>
              <a:cs typeface="Arial"/>
            </a:endParaRPr>
          </a:p>
        </p:txBody>
      </p:sp>
      <p:pic>
        <p:nvPicPr>
          <p:cNvPr id="23" name="Picture 22">
            <a:extLst>
              <a:ext uri="{FF2B5EF4-FFF2-40B4-BE49-F238E27FC236}">
                <a16:creationId xmlns:a16="http://schemas.microsoft.com/office/drawing/2014/main" id="{4B93EE5A-3004-6445-BF36-CB46299E41AF}"/>
              </a:ext>
            </a:extLst>
          </p:cNvPr>
          <p:cNvPicPr>
            <a:picLocks noChangeAspect="1"/>
          </p:cNvPicPr>
          <p:nvPr/>
        </p:nvPicPr>
        <p:blipFill>
          <a:blip r:embed="rId3"/>
          <a:stretch>
            <a:fillRect/>
          </a:stretch>
        </p:blipFill>
        <p:spPr>
          <a:xfrm>
            <a:off x="640225" y="1216286"/>
            <a:ext cx="5207826" cy="599689"/>
          </a:xfrm>
          <a:prstGeom prst="rect">
            <a:avLst/>
          </a:prstGeom>
        </p:spPr>
      </p:pic>
      <p:sp>
        <p:nvSpPr>
          <p:cNvPr id="6" name="TextBox 5">
            <a:extLst>
              <a:ext uri="{FF2B5EF4-FFF2-40B4-BE49-F238E27FC236}">
                <a16:creationId xmlns:a16="http://schemas.microsoft.com/office/drawing/2014/main" id="{B104D531-CE0B-4F45-A85D-510B32613B55}"/>
              </a:ext>
            </a:extLst>
          </p:cNvPr>
          <p:cNvSpPr txBox="1"/>
          <p:nvPr/>
        </p:nvSpPr>
        <p:spPr>
          <a:xfrm>
            <a:off x="17360106" y="10305256"/>
            <a:ext cx="274320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dk1"/>
              </a:solidFill>
              <a:cs typeface="Calibri"/>
            </a:endParaRPr>
          </a:p>
        </p:txBody>
      </p:sp>
      <p:sp>
        <p:nvSpPr>
          <p:cNvPr id="26" name="Rectangle 25">
            <a:extLst>
              <a:ext uri="{FF2B5EF4-FFF2-40B4-BE49-F238E27FC236}">
                <a16:creationId xmlns:a16="http://schemas.microsoft.com/office/drawing/2014/main" id="{8956CC92-692E-49C2-B236-0906C71EB69D}"/>
              </a:ext>
            </a:extLst>
          </p:cNvPr>
          <p:cNvSpPr/>
          <p:nvPr/>
        </p:nvSpPr>
        <p:spPr>
          <a:xfrm>
            <a:off x="641060" y="3077219"/>
            <a:ext cx="24470741" cy="729270"/>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4500">
                <a:cs typeface="Calibri"/>
              </a:rPr>
              <a:t>Conclusion</a:t>
            </a:r>
          </a:p>
        </p:txBody>
      </p:sp>
      <p:sp>
        <p:nvSpPr>
          <p:cNvPr id="27" name="Rectangle 26">
            <a:extLst>
              <a:ext uri="{FF2B5EF4-FFF2-40B4-BE49-F238E27FC236}">
                <a16:creationId xmlns:a16="http://schemas.microsoft.com/office/drawing/2014/main" id="{597C8FA7-11B2-46B3-9A6C-6AB11EB40F22}"/>
              </a:ext>
            </a:extLst>
          </p:cNvPr>
          <p:cNvSpPr/>
          <p:nvPr/>
        </p:nvSpPr>
        <p:spPr>
          <a:xfrm>
            <a:off x="25450137" y="3146903"/>
            <a:ext cx="11449188" cy="729270"/>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4500">
                <a:cs typeface="Calibri"/>
              </a:rPr>
              <a:t>References</a:t>
            </a:r>
          </a:p>
        </p:txBody>
      </p:sp>
      <p:sp>
        <p:nvSpPr>
          <p:cNvPr id="12" name="TextBox 11">
            <a:extLst>
              <a:ext uri="{FF2B5EF4-FFF2-40B4-BE49-F238E27FC236}">
                <a16:creationId xmlns:a16="http://schemas.microsoft.com/office/drawing/2014/main" id="{C8324776-6F01-439D-A65E-7340E1D5CA1E}"/>
              </a:ext>
            </a:extLst>
          </p:cNvPr>
          <p:cNvSpPr txBox="1"/>
          <p:nvPr/>
        </p:nvSpPr>
        <p:spPr>
          <a:xfrm>
            <a:off x="646647" y="4075734"/>
            <a:ext cx="24470742" cy="16404491"/>
          </a:xfrm>
          <a:prstGeom prst="rect">
            <a:avLst/>
          </a:prstGeom>
          <a:no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3400" dirty="0">
                <a:solidFill>
                  <a:srgbClr val="000000"/>
                </a:solidFill>
                <a:cs typeface="Calibri"/>
              </a:rPr>
              <a:t>The</a:t>
            </a:r>
            <a:r>
              <a:rPr lang="en-US" sz="3400" dirty="0">
                <a:cs typeface="Calibri"/>
              </a:rPr>
              <a:t> purpose of this project is to design a genetic program that produces the aliphatic hydrocarbon, and major component of the oil of citrus fruit peels, limonene as a novel mosquito repellent. To accomplish this, the THS-BBC has designed a genetic system that uses a stationary phase promoter to drive the expression of limonene synthase, the enzyme necessary to convert geranyl diphosphate (GPP) into limonene only when </a:t>
            </a:r>
            <a:r>
              <a:rPr lang="en-US" sz="3400" i="1" dirty="0">
                <a:cs typeface="Calibri"/>
              </a:rPr>
              <a:t>E. coli </a:t>
            </a:r>
            <a:r>
              <a:rPr lang="en-US" sz="3400" dirty="0">
                <a:cs typeface="Calibri"/>
              </a:rPr>
              <a:t>have reached stationary phase of growth. At a parts level, and with the use of </a:t>
            </a:r>
            <a:r>
              <a:rPr lang="en-US" sz="3400" dirty="0" err="1">
                <a:cs typeface="Calibri"/>
              </a:rPr>
              <a:t>Benchling</a:t>
            </a:r>
            <a:r>
              <a:rPr lang="en-US" sz="3400" dirty="0">
                <a:cs typeface="Calibri"/>
              </a:rPr>
              <a:t> as a design platform, the final construct will use the </a:t>
            </a:r>
            <a:r>
              <a:rPr lang="en-US" sz="3400" dirty="0" err="1">
                <a:cs typeface="Calibri"/>
              </a:rPr>
              <a:t>OsmY</a:t>
            </a:r>
            <a:r>
              <a:rPr lang="en-US" sz="3400" dirty="0">
                <a:cs typeface="Calibri"/>
              </a:rPr>
              <a:t> stationary phase promoter (BBa_45992) to drive the expression of limonene synthase (BBa_I742111).</a:t>
            </a:r>
            <a:endParaRPr lang="en-US" dirty="0"/>
          </a:p>
          <a:p>
            <a:pPr algn="just"/>
            <a:endParaRPr lang="en-US" sz="3400" dirty="0">
              <a:cs typeface="Calibri"/>
            </a:endParaRPr>
          </a:p>
          <a:p>
            <a:pPr algn="just"/>
            <a:r>
              <a:rPr lang="en-US" sz="3400" dirty="0">
                <a:cs typeface="Calibri"/>
              </a:rPr>
              <a:t>It has not escaped our attention, that in order for limonene to be expressed, the precursor compound isopentenyl diphosphate (IPP) generated from the native methylerythritol phosphate (MEP) pathway of </a:t>
            </a:r>
            <a:r>
              <a:rPr lang="en-US" sz="3400" i="1" dirty="0">
                <a:cs typeface="Calibri"/>
              </a:rPr>
              <a:t>E. coli </a:t>
            </a:r>
            <a:r>
              <a:rPr lang="en-US" sz="3400" dirty="0">
                <a:cs typeface="Calibri"/>
              </a:rPr>
              <a:t>will require geranyl diphosphate synthase (GPPS) not naturally produced by </a:t>
            </a:r>
            <a:r>
              <a:rPr lang="en-US" sz="3400" i="1" dirty="0">
                <a:cs typeface="Calibri"/>
              </a:rPr>
              <a:t>E. coli, </a:t>
            </a:r>
            <a:r>
              <a:rPr lang="en-US" sz="3400" dirty="0">
                <a:cs typeface="Calibri"/>
              </a:rPr>
              <a:t>but necessary for limonene synthesis. Given this constraint, a second plasmid containing the coding sequence for GPPS will be required.</a:t>
            </a:r>
          </a:p>
          <a:p>
            <a:pPr algn="just"/>
            <a:endParaRPr lang="en-US" sz="3400" dirty="0">
              <a:cs typeface="Calibri"/>
            </a:endParaRPr>
          </a:p>
          <a:p>
            <a:pPr algn="just"/>
            <a:r>
              <a:rPr lang="en-US" sz="3400" dirty="0">
                <a:cs typeface="Calibri"/>
              </a:rPr>
              <a:t>To date, the THS-BBC has transformed NEB5-alpha competent </a:t>
            </a:r>
            <a:r>
              <a:rPr lang="en-US" sz="3400" i="1" dirty="0">
                <a:cs typeface="Calibri"/>
              </a:rPr>
              <a:t>E. coli </a:t>
            </a:r>
            <a:r>
              <a:rPr lang="en-US" sz="3400" dirty="0">
                <a:cs typeface="Calibri"/>
              </a:rPr>
              <a:t>(NEB#C29871) with limonene synthase (BBa_I742111) with mixed results. After a 24-hour incubation period cells plated on a 1:500 dilution of chloramphenicol stock showed a lawn of growth. Similar results were observed for cells grown in a 1:10 dilution of the chloramphenicol stock solution. Chloramphenicol was intended to be the selective mechanism for identifying successful transformants. Because the concentration of chloramphenicol was too low coupled with a cell concentration that was too high, it was difficult to ascertain which cells had been successfully transformed. To account for this complication, an additional plate was prepared using 25μl of undiluted chloramphenicol stock solution plated with 2μl of cells. After a 24-hour incubation period there was no visible growth with the exception of colonies at the periphery. Given that the LB plate was superficially treated with chloramphenicol and may not have reached the plate edges, we are hesitant to conclude that the few colonies growing at this location are successful transformants. </a:t>
            </a:r>
          </a:p>
          <a:p>
            <a:pPr algn="just"/>
            <a:endParaRPr lang="en-US" sz="3400" dirty="0">
              <a:cs typeface="Calibri"/>
            </a:endParaRPr>
          </a:p>
          <a:p>
            <a:pPr algn="just"/>
            <a:r>
              <a:rPr lang="en-US" sz="3400" dirty="0">
                <a:cs typeface="Calibri"/>
              </a:rPr>
              <a:t>To achieve our goal of reprogramming </a:t>
            </a:r>
            <a:r>
              <a:rPr lang="en-US" sz="3400" i="1" dirty="0">
                <a:cs typeface="Calibri"/>
              </a:rPr>
              <a:t>E. coli </a:t>
            </a:r>
            <a:r>
              <a:rPr lang="en-US" sz="3400" dirty="0">
                <a:cs typeface="Calibri"/>
              </a:rPr>
              <a:t>to express limonene synthase will first require a successful transformation of the BBa_I742111 (LIMS) part. Once we have confirmed that BBa_I742111 has been taken up, successful transformants will be grown up in  a liquid culture and the part will be purified. The pBbE5a-RFP vector along with LIMS will be amplified using polymerase chain reaction (</a:t>
            </a:r>
            <a:r>
              <a:rPr lang="en-US" sz="3400" dirty="0" err="1">
                <a:cs typeface="Calibri"/>
              </a:rPr>
              <a:t>pcr</a:t>
            </a:r>
            <a:r>
              <a:rPr lang="en-US" sz="3400" dirty="0">
                <a:cs typeface="Calibri"/>
              </a:rPr>
              <a:t>). The </a:t>
            </a:r>
            <a:r>
              <a:rPr lang="en-US" sz="3400" dirty="0" err="1">
                <a:cs typeface="Calibri"/>
              </a:rPr>
              <a:t>pcr</a:t>
            </a:r>
            <a:r>
              <a:rPr lang="en-US" sz="3400" dirty="0">
                <a:cs typeface="Calibri"/>
              </a:rPr>
              <a:t> products will be confirmed using gel electrophoresis and purified for final assembly. Gibson assembly will be employed to ligate </a:t>
            </a:r>
            <a:r>
              <a:rPr lang="en-US" sz="3400" dirty="0" err="1">
                <a:cs typeface="Calibri"/>
              </a:rPr>
              <a:t>OsmY</a:t>
            </a:r>
            <a:r>
              <a:rPr lang="en-US" sz="3400" dirty="0">
                <a:cs typeface="Calibri"/>
              </a:rPr>
              <a:t>, LIMS, and the pBbE5a-RFP vector into our final </a:t>
            </a:r>
            <a:r>
              <a:rPr lang="en-US" sz="3400" dirty="0" err="1">
                <a:cs typeface="Calibri"/>
              </a:rPr>
              <a:t>AliveSCENT</a:t>
            </a:r>
            <a:r>
              <a:rPr lang="en-US" sz="3400" dirty="0">
                <a:cs typeface="Calibri"/>
              </a:rPr>
              <a:t> product to be transformed into </a:t>
            </a:r>
            <a:r>
              <a:rPr lang="en-US" sz="3600" dirty="0">
                <a:cs typeface="Calibri"/>
              </a:rPr>
              <a:t>NEB 5-alpha Competent </a:t>
            </a:r>
            <a:r>
              <a:rPr lang="en-US" sz="3600" i="1" dirty="0">
                <a:cs typeface="Calibri"/>
              </a:rPr>
              <a:t>E. coli </a:t>
            </a:r>
            <a:r>
              <a:rPr lang="en-US" sz="3400" dirty="0">
                <a:cs typeface="Calibri"/>
              </a:rPr>
              <a:t>cells. Confirmation of </a:t>
            </a:r>
            <a:r>
              <a:rPr lang="en-US" sz="3400" dirty="0" err="1">
                <a:cs typeface="Calibri"/>
              </a:rPr>
              <a:t>AliveSCENT</a:t>
            </a:r>
            <a:r>
              <a:rPr lang="en-US" sz="3400" dirty="0">
                <a:cs typeface="Calibri"/>
              </a:rPr>
              <a:t> will be accomplished by gas chromatography, </a:t>
            </a:r>
            <a:r>
              <a:rPr lang="en-US" sz="3600" dirty="0"/>
              <a:t>odor detection by wafting, and testing as an effective repellent using a mosquito choice chamber</a:t>
            </a:r>
            <a:r>
              <a:rPr lang="en-US" sz="3400" dirty="0">
                <a:cs typeface="Calibri"/>
              </a:rPr>
              <a:t>. Future experimentation involves the construction and subsequent transformation of </a:t>
            </a:r>
            <a:r>
              <a:rPr lang="en-US" sz="3400" i="1" dirty="0">
                <a:cs typeface="Calibri"/>
              </a:rPr>
              <a:t>E.coli </a:t>
            </a:r>
            <a:r>
              <a:rPr lang="en-US" sz="3400" dirty="0">
                <a:cs typeface="Calibri"/>
              </a:rPr>
              <a:t>with</a:t>
            </a:r>
            <a:r>
              <a:rPr lang="en-US" sz="3400" i="1" dirty="0">
                <a:cs typeface="Calibri"/>
              </a:rPr>
              <a:t> </a:t>
            </a:r>
            <a:r>
              <a:rPr lang="en-US" sz="3400" dirty="0">
                <a:cs typeface="Calibri"/>
              </a:rPr>
              <a:t>a second plasmid containing GPPS required to close the MEP pathway for limonene production. Successfully transformed cells will be extracted for limonene production by lysis followed by gas chromatography. Evaluation of limonene effectiveness as a mosquito repellent will be accomplished by using a choice chamber to compare mosquito response to limonene extract vs limonene extract from lemon peels.</a:t>
            </a:r>
            <a:endParaRPr lang="en-US" dirty="0">
              <a:cs typeface="Segoe UI"/>
            </a:endParaRPr>
          </a:p>
        </p:txBody>
      </p:sp>
      <p:sp>
        <p:nvSpPr>
          <p:cNvPr id="25" name="Rectangle 24">
            <a:extLst>
              <a:ext uri="{FF2B5EF4-FFF2-40B4-BE49-F238E27FC236}">
                <a16:creationId xmlns:a16="http://schemas.microsoft.com/office/drawing/2014/main" id="{66F49B80-8906-864F-A64E-EA58C7BA8C72}"/>
              </a:ext>
            </a:extLst>
          </p:cNvPr>
          <p:cNvSpPr/>
          <p:nvPr/>
        </p:nvSpPr>
        <p:spPr>
          <a:xfrm>
            <a:off x="25450137" y="4165880"/>
            <a:ext cx="11449188" cy="12298603"/>
          </a:xfrm>
          <a:prstGeom prst="rect">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t"/>
          <a:lstStyle/>
          <a:p>
            <a:endParaRPr lang="en-US" sz="2800" dirty="0">
              <a:solidFill>
                <a:schemeClr val="tx1"/>
              </a:solidFill>
              <a:cs typeface="Arial"/>
            </a:endParaRPr>
          </a:p>
          <a:p>
            <a:endParaRPr lang="en-US" sz="2800" dirty="0">
              <a:solidFill>
                <a:schemeClr val="tx1"/>
              </a:solidFill>
              <a:latin typeface="Calibri"/>
              <a:ea typeface="Arial"/>
              <a:cs typeface="Arial"/>
            </a:endParaRPr>
          </a:p>
        </p:txBody>
      </p:sp>
      <p:sp>
        <p:nvSpPr>
          <p:cNvPr id="29" name="Rectangle 28">
            <a:extLst>
              <a:ext uri="{FF2B5EF4-FFF2-40B4-BE49-F238E27FC236}">
                <a16:creationId xmlns:a16="http://schemas.microsoft.com/office/drawing/2014/main" id="{6CAED6C0-2273-2147-AFEB-9C9242E3A295}"/>
              </a:ext>
            </a:extLst>
          </p:cNvPr>
          <p:cNvSpPr/>
          <p:nvPr/>
        </p:nvSpPr>
        <p:spPr>
          <a:xfrm>
            <a:off x="25486848" y="4236594"/>
            <a:ext cx="11449188" cy="12157174"/>
          </a:xfrm>
          <a:prstGeom prst="rect">
            <a:avLst/>
          </a:prstGeom>
        </p:spPr>
        <p:txBody>
          <a:bodyPr wrap="square">
            <a:spAutoFit/>
          </a:bodyPr>
          <a:lstStyle/>
          <a:p>
            <a:pPr algn="just"/>
            <a:r>
              <a:rPr lang="en-US" sz="2800" i="1" dirty="0">
                <a:solidFill>
                  <a:srgbClr val="000000"/>
                </a:solidFill>
                <a:latin typeface="+mj-lt"/>
              </a:rPr>
              <a:t>Centers for Disease Control and Prevention. </a:t>
            </a:r>
            <a:r>
              <a:rPr lang="en-US" sz="2800" dirty="0">
                <a:solidFill>
                  <a:srgbClr val="000000"/>
                </a:solidFill>
                <a:latin typeface="+mj-lt"/>
              </a:rPr>
              <a:t>(2020, February 12). </a:t>
            </a:r>
            <a:r>
              <a:rPr lang="en-US" sz="2800" i="1" dirty="0">
                <a:solidFill>
                  <a:srgbClr val="000000"/>
                </a:solidFill>
                <a:latin typeface="+mj-lt"/>
              </a:rPr>
              <a:t>Frequently Asked Questions</a:t>
            </a:r>
            <a:r>
              <a:rPr lang="en-US" sz="2800" dirty="0">
                <a:latin typeface="+mj-lt"/>
              </a:rPr>
              <a:t> </a:t>
            </a:r>
            <a:r>
              <a:rPr lang="en-US" sz="2800" i="1" dirty="0">
                <a:solidFill>
                  <a:srgbClr val="000000"/>
                </a:solidFill>
                <a:latin typeface="+mj-lt"/>
              </a:rPr>
              <a:t>About Malaria.</a:t>
            </a:r>
            <a:r>
              <a:rPr lang="en-US" sz="2800" dirty="0">
                <a:solidFill>
                  <a:srgbClr val="000000"/>
                </a:solidFill>
                <a:latin typeface="+mj-lt"/>
              </a:rPr>
              <a:t> CDC. </a:t>
            </a:r>
            <a:r>
              <a:rPr lang="en-US" sz="2800" u="sng" dirty="0">
                <a:solidFill>
                  <a:srgbClr val="1155CC"/>
                </a:solidFill>
                <a:latin typeface="+mj-lt"/>
                <a:hlinkClick r:id="rId4"/>
              </a:rPr>
              <a:t>https://www.cdc.gov/malaria/about/faqs.html</a:t>
            </a:r>
            <a:endParaRPr lang="en-US" sz="2800" dirty="0">
              <a:latin typeface="+mj-lt"/>
            </a:endParaRPr>
          </a:p>
          <a:p>
            <a:pPr algn="just"/>
            <a:br>
              <a:rPr lang="en-US" sz="2800" dirty="0">
                <a:latin typeface="+mj-lt"/>
              </a:rPr>
            </a:br>
            <a:r>
              <a:rPr lang="en-US" sz="2800" dirty="0">
                <a:solidFill>
                  <a:srgbClr val="000000"/>
                </a:solidFill>
                <a:latin typeface="+mj-lt"/>
              </a:rPr>
              <a:t>Jeon, Y.C., Nguyen, A.D., &amp; Lee, E.Y. (2019, October 24). </a:t>
            </a:r>
            <a:r>
              <a:rPr lang="en-US" sz="2800" i="1" dirty="0">
                <a:solidFill>
                  <a:srgbClr val="000000"/>
                </a:solidFill>
                <a:latin typeface="+mj-lt"/>
              </a:rPr>
              <a:t>Bioproduction of Isoprenoids and</a:t>
            </a:r>
            <a:r>
              <a:rPr lang="en-US" sz="2800" dirty="0">
                <a:latin typeface="+mj-lt"/>
              </a:rPr>
              <a:t> </a:t>
            </a:r>
            <a:r>
              <a:rPr lang="en-US" sz="2800" i="1" dirty="0">
                <a:solidFill>
                  <a:srgbClr val="000000"/>
                </a:solidFill>
                <a:latin typeface="+mj-lt"/>
              </a:rPr>
              <a:t>Other Secondary Metabolites Using Methanotrophic Bacteria as an Alternative</a:t>
            </a:r>
            <a:r>
              <a:rPr lang="en-US" sz="2800" dirty="0">
                <a:latin typeface="+mj-lt"/>
              </a:rPr>
              <a:t> </a:t>
            </a:r>
            <a:r>
              <a:rPr lang="en-US" sz="2800" i="1" dirty="0">
                <a:solidFill>
                  <a:srgbClr val="000000"/>
                </a:solidFill>
                <a:latin typeface="+mj-lt"/>
              </a:rPr>
              <a:t>Microbial Cell Factory Option: Current Stage and Future Aspects.</a:t>
            </a:r>
            <a:r>
              <a:rPr lang="en-US" sz="2800" dirty="0">
                <a:solidFill>
                  <a:srgbClr val="000000"/>
                </a:solidFill>
                <a:latin typeface="+mj-lt"/>
              </a:rPr>
              <a:t> MDPI. </a:t>
            </a:r>
            <a:r>
              <a:rPr lang="en-US" sz="2800" u="sng" dirty="0">
                <a:solidFill>
                  <a:srgbClr val="1155CC"/>
                </a:solidFill>
                <a:latin typeface="+mj-lt"/>
                <a:hlinkClick r:id="rId5"/>
              </a:rPr>
              <a:t>https://www.mdpi.com/2073-4344/9/11/883/htm</a:t>
            </a:r>
            <a:endParaRPr lang="en-US" sz="2800" u="sng" dirty="0">
              <a:solidFill>
                <a:srgbClr val="1155CC"/>
              </a:solidFill>
              <a:latin typeface="+mj-lt"/>
            </a:endParaRPr>
          </a:p>
          <a:p>
            <a:pPr algn="just"/>
            <a:br>
              <a:rPr lang="en-US" sz="2800" dirty="0">
                <a:latin typeface="+mj-lt"/>
              </a:rPr>
            </a:br>
            <a:r>
              <a:rPr lang="en-US" sz="2800" dirty="0" err="1">
                <a:solidFill>
                  <a:srgbClr val="000000"/>
                </a:solidFill>
                <a:latin typeface="+mj-lt"/>
              </a:rPr>
              <a:t>Qidwai</a:t>
            </a:r>
            <a:r>
              <a:rPr lang="en-US" sz="2800" dirty="0">
                <a:solidFill>
                  <a:srgbClr val="000000"/>
                </a:solidFill>
                <a:latin typeface="+mj-lt"/>
              </a:rPr>
              <a:t>, T., Jamal, F., Khan, M.Y., &amp; Sharma, B. (2014, April 23). </a:t>
            </a:r>
            <a:r>
              <a:rPr lang="en-US" sz="2800" i="1" dirty="0">
                <a:solidFill>
                  <a:srgbClr val="000000"/>
                </a:solidFill>
                <a:latin typeface="+mj-lt"/>
              </a:rPr>
              <a:t>Exploring Drug Targets in</a:t>
            </a:r>
            <a:r>
              <a:rPr lang="en-US" sz="2800" dirty="0">
                <a:latin typeface="+mj-lt"/>
              </a:rPr>
              <a:t> </a:t>
            </a:r>
            <a:r>
              <a:rPr lang="en-US" sz="2800" i="1" dirty="0">
                <a:solidFill>
                  <a:srgbClr val="000000"/>
                </a:solidFill>
                <a:latin typeface="+mj-lt"/>
              </a:rPr>
              <a:t>Isoprenoid Biosynthetic Pathway for Plasmodium falciparum.</a:t>
            </a:r>
            <a:r>
              <a:rPr lang="en-US" sz="2800" dirty="0">
                <a:solidFill>
                  <a:srgbClr val="000000"/>
                </a:solidFill>
                <a:latin typeface="+mj-lt"/>
              </a:rPr>
              <a:t> </a:t>
            </a:r>
            <a:r>
              <a:rPr lang="en-US" sz="2800" dirty="0" err="1">
                <a:solidFill>
                  <a:srgbClr val="000000"/>
                </a:solidFill>
                <a:latin typeface="+mj-lt"/>
              </a:rPr>
              <a:t>NCBI.</a:t>
            </a:r>
            <a:r>
              <a:rPr lang="en-US" sz="2800" u="sng" dirty="0" err="1">
                <a:solidFill>
                  <a:srgbClr val="1155CC"/>
                </a:solidFill>
                <a:latin typeface="+mj-lt"/>
                <a:hlinkClick r:id="rId6"/>
              </a:rPr>
              <a:t>https</a:t>
            </a:r>
            <a:r>
              <a:rPr lang="en-US" sz="2800" u="sng" dirty="0">
                <a:solidFill>
                  <a:srgbClr val="1155CC"/>
                </a:solidFill>
                <a:latin typeface="+mj-lt"/>
                <a:hlinkClick r:id="rId6"/>
              </a:rPr>
              <a:t>://www.ncbi.nlm.nih.gov/pmc/articles/PMC4017727/</a:t>
            </a:r>
            <a:endParaRPr lang="en-US" sz="2800" dirty="0">
              <a:latin typeface="+mj-lt"/>
            </a:endParaRPr>
          </a:p>
          <a:p>
            <a:pPr algn="just"/>
            <a:br>
              <a:rPr lang="en-US" sz="2800" dirty="0">
                <a:latin typeface="+mj-lt"/>
              </a:rPr>
            </a:br>
            <a:r>
              <a:rPr lang="en-US" sz="2800" dirty="0" err="1">
                <a:solidFill>
                  <a:srgbClr val="000000"/>
                </a:solidFill>
                <a:latin typeface="+mj-lt"/>
              </a:rPr>
              <a:t>Vedaste</a:t>
            </a:r>
            <a:r>
              <a:rPr lang="en-US" sz="2800" dirty="0">
                <a:solidFill>
                  <a:srgbClr val="000000"/>
                </a:solidFill>
                <a:latin typeface="+mj-lt"/>
              </a:rPr>
              <a:t>, T. (2018). </a:t>
            </a:r>
            <a:r>
              <a:rPr lang="en-US" sz="2800" i="1" dirty="0">
                <a:solidFill>
                  <a:srgbClr val="000000"/>
                </a:solidFill>
                <a:latin typeface="+mj-lt"/>
              </a:rPr>
              <a:t>Let’s Understand the Disease of Malaria.</a:t>
            </a:r>
            <a:r>
              <a:rPr lang="en-US" sz="2800" dirty="0">
                <a:solidFill>
                  <a:srgbClr val="000000"/>
                </a:solidFill>
                <a:latin typeface="+mj-lt"/>
              </a:rPr>
              <a:t> </a:t>
            </a:r>
            <a:r>
              <a:rPr lang="en-US" sz="2800" dirty="0" err="1">
                <a:solidFill>
                  <a:srgbClr val="000000"/>
                </a:solidFill>
                <a:latin typeface="+mj-lt"/>
              </a:rPr>
              <a:t>Tantine</a:t>
            </a:r>
            <a:r>
              <a:rPr lang="en-US" sz="2800" dirty="0">
                <a:solidFill>
                  <a:srgbClr val="000000"/>
                </a:solidFill>
                <a:latin typeface="+mj-lt"/>
              </a:rPr>
              <a:t>.</a:t>
            </a:r>
            <a:r>
              <a:rPr lang="en-US" sz="2800" dirty="0">
                <a:latin typeface="+mj-lt"/>
              </a:rPr>
              <a:t> </a:t>
            </a:r>
            <a:r>
              <a:rPr lang="en-US" sz="2800" u="sng" dirty="0">
                <a:solidFill>
                  <a:srgbClr val="1155CC"/>
                </a:solidFill>
                <a:latin typeface="+mj-lt"/>
                <a:hlinkClick r:id="rId7"/>
              </a:rPr>
              <a:t>https://www.tantine.rw/article/Dusobanukirwe-Indwara-ya-Malariya</a:t>
            </a:r>
            <a:endParaRPr lang="en-US" sz="2800" dirty="0">
              <a:latin typeface="+mj-lt"/>
            </a:endParaRPr>
          </a:p>
          <a:p>
            <a:pPr algn="just"/>
            <a:endParaRPr lang="en-US" sz="2800" i="1" dirty="0">
              <a:solidFill>
                <a:srgbClr val="000000"/>
              </a:solidFill>
              <a:latin typeface="+mj-lt"/>
            </a:endParaRPr>
          </a:p>
          <a:p>
            <a:pPr algn="just"/>
            <a:r>
              <a:rPr lang="en-US" sz="2800" i="1" dirty="0">
                <a:solidFill>
                  <a:srgbClr val="000000"/>
                </a:solidFill>
                <a:latin typeface="+mj-lt"/>
              </a:rPr>
              <a:t>World Health Organization.</a:t>
            </a:r>
            <a:r>
              <a:rPr lang="en-US" sz="2800" dirty="0">
                <a:solidFill>
                  <a:srgbClr val="000000"/>
                </a:solidFill>
                <a:latin typeface="+mj-lt"/>
              </a:rPr>
              <a:t> (2017). </a:t>
            </a:r>
            <a:r>
              <a:rPr lang="en-US" sz="2800" i="1" dirty="0">
                <a:solidFill>
                  <a:srgbClr val="000000"/>
                </a:solidFill>
                <a:latin typeface="+mj-lt"/>
              </a:rPr>
              <a:t>Global Health Observatory (GHO) data: Number of</a:t>
            </a:r>
            <a:r>
              <a:rPr lang="en-US" sz="2800" dirty="0">
                <a:latin typeface="+mj-lt"/>
              </a:rPr>
              <a:t> </a:t>
            </a:r>
            <a:r>
              <a:rPr lang="en-US" sz="2800" i="1" dirty="0">
                <a:solidFill>
                  <a:srgbClr val="000000"/>
                </a:solidFill>
                <a:latin typeface="+mj-lt"/>
              </a:rPr>
              <a:t>Malaria Deaths. </a:t>
            </a:r>
            <a:r>
              <a:rPr lang="en-US" sz="2800" dirty="0">
                <a:solidFill>
                  <a:srgbClr val="000000"/>
                </a:solidFill>
                <a:latin typeface="+mj-lt"/>
              </a:rPr>
              <a:t>World Health Organization.</a:t>
            </a:r>
            <a:r>
              <a:rPr lang="en-US" sz="2800" dirty="0">
                <a:latin typeface="+mj-lt"/>
              </a:rPr>
              <a:t> </a:t>
            </a:r>
            <a:r>
              <a:rPr lang="en-US" sz="2800" u="sng" dirty="0">
                <a:solidFill>
                  <a:srgbClr val="1155CC"/>
                </a:solidFill>
                <a:latin typeface="+mj-lt"/>
                <a:hlinkClick r:id="rId8"/>
              </a:rPr>
              <a:t>https://www.who.int/gho/malaria/epidemic/deaths/en/</a:t>
            </a:r>
            <a:endParaRPr lang="en-US" sz="2800" dirty="0">
              <a:latin typeface="+mj-lt"/>
            </a:endParaRPr>
          </a:p>
          <a:p>
            <a:pPr algn="just"/>
            <a:br>
              <a:rPr lang="en-US" sz="2800" dirty="0">
                <a:latin typeface="+mj-lt"/>
              </a:rPr>
            </a:br>
            <a:r>
              <a:rPr lang="en-US" sz="2800" dirty="0">
                <a:solidFill>
                  <a:srgbClr val="000000"/>
                </a:solidFill>
                <a:latin typeface="+mj-lt"/>
              </a:rPr>
              <a:t>Yang, J., &amp; Guo, L. (2014, November 18). </a:t>
            </a:r>
            <a:r>
              <a:rPr lang="en-US" sz="2800" i="1" dirty="0">
                <a:solidFill>
                  <a:srgbClr val="000000"/>
                </a:solidFill>
                <a:latin typeface="+mj-lt"/>
              </a:rPr>
              <a:t>Biosynthesis of </a:t>
            </a:r>
            <a:r>
              <a:rPr lang="el-GR" sz="2800" i="1" dirty="0">
                <a:solidFill>
                  <a:srgbClr val="000000"/>
                </a:solidFill>
                <a:latin typeface="+mj-lt"/>
              </a:rPr>
              <a:t>β-</a:t>
            </a:r>
            <a:r>
              <a:rPr lang="en-US" sz="2800" i="1" dirty="0">
                <a:solidFill>
                  <a:srgbClr val="000000"/>
                </a:solidFill>
                <a:latin typeface="+mj-lt"/>
              </a:rPr>
              <a:t>carotene in engineered E. coli using</a:t>
            </a:r>
            <a:r>
              <a:rPr lang="en-US" sz="2800" dirty="0">
                <a:latin typeface="+mj-lt"/>
              </a:rPr>
              <a:t> </a:t>
            </a:r>
            <a:r>
              <a:rPr lang="en-US" sz="2800" i="1" dirty="0">
                <a:solidFill>
                  <a:srgbClr val="000000"/>
                </a:solidFill>
                <a:latin typeface="+mj-lt"/>
              </a:rPr>
              <a:t>the MEP and MVA pathways.</a:t>
            </a:r>
            <a:r>
              <a:rPr lang="en-US" sz="2800" dirty="0">
                <a:solidFill>
                  <a:srgbClr val="000000"/>
                </a:solidFill>
                <a:latin typeface="+mj-lt"/>
              </a:rPr>
              <a:t> NCBI.</a:t>
            </a:r>
            <a:r>
              <a:rPr lang="en-US" sz="2800" dirty="0">
                <a:latin typeface="+mj-lt"/>
              </a:rPr>
              <a:t> </a:t>
            </a:r>
            <a:r>
              <a:rPr lang="en-US" sz="2800" u="sng" dirty="0">
                <a:solidFill>
                  <a:srgbClr val="1155CC"/>
                </a:solidFill>
                <a:latin typeface="+mj-lt"/>
                <a:hlinkClick r:id="rId9"/>
              </a:rPr>
              <a:t>https://www.ncbi.nlm.nih.gov/pmc/articles/PMC4239400/</a:t>
            </a:r>
            <a:endParaRPr lang="en-US" sz="2800" dirty="0">
              <a:latin typeface="+mj-lt"/>
            </a:endParaRPr>
          </a:p>
          <a:p>
            <a:pPr algn="just"/>
            <a:br>
              <a:rPr lang="en-US" sz="2800" dirty="0">
                <a:latin typeface="+mj-lt"/>
              </a:rPr>
            </a:br>
            <a:r>
              <a:rPr lang="en-US" sz="2800" dirty="0">
                <a:solidFill>
                  <a:srgbClr val="000000"/>
                </a:solidFill>
                <a:latin typeface="+mj-lt"/>
              </a:rPr>
              <a:t>Yang, J., Xian, M., </a:t>
            </a:r>
            <a:r>
              <a:rPr lang="en-US" sz="2800" dirty="0" err="1">
                <a:solidFill>
                  <a:srgbClr val="000000"/>
                </a:solidFill>
                <a:latin typeface="+mj-lt"/>
              </a:rPr>
              <a:t>Su</a:t>
            </a:r>
            <a:r>
              <a:rPr lang="en-US" sz="2800" dirty="0">
                <a:solidFill>
                  <a:srgbClr val="000000"/>
                </a:solidFill>
                <a:latin typeface="+mj-lt"/>
              </a:rPr>
              <a:t>, S., Zhao, G., </a:t>
            </a:r>
            <a:r>
              <a:rPr lang="en-US" sz="2800" dirty="0" err="1">
                <a:solidFill>
                  <a:srgbClr val="000000"/>
                </a:solidFill>
                <a:latin typeface="+mj-lt"/>
              </a:rPr>
              <a:t>Nie</a:t>
            </a:r>
            <a:r>
              <a:rPr lang="en-US" sz="2800" dirty="0">
                <a:solidFill>
                  <a:srgbClr val="000000"/>
                </a:solidFill>
                <a:latin typeface="+mj-lt"/>
              </a:rPr>
              <a:t>, Q., Jiang, X., Zheng, Y., &amp; Lui, W. (2012, April 27).</a:t>
            </a:r>
            <a:r>
              <a:rPr lang="en-US" sz="2800" dirty="0">
                <a:latin typeface="+mj-lt"/>
              </a:rPr>
              <a:t> </a:t>
            </a:r>
            <a:r>
              <a:rPr lang="en-US" sz="2800" i="1" dirty="0">
                <a:solidFill>
                  <a:srgbClr val="000000"/>
                </a:solidFill>
                <a:latin typeface="+mj-lt"/>
              </a:rPr>
              <a:t>Enhancing Production of Bio-Isoprene Using Hybrid MVA Pathway and Isoprene</a:t>
            </a:r>
            <a:r>
              <a:rPr lang="en-US" sz="2800" dirty="0">
                <a:latin typeface="+mj-lt"/>
              </a:rPr>
              <a:t> </a:t>
            </a:r>
            <a:r>
              <a:rPr lang="en-US" sz="2800" i="1" dirty="0">
                <a:solidFill>
                  <a:srgbClr val="000000"/>
                </a:solidFill>
                <a:latin typeface="+mj-lt"/>
              </a:rPr>
              <a:t>Synthase in E. coli. </a:t>
            </a:r>
            <a:r>
              <a:rPr lang="en-US" sz="2800" dirty="0">
                <a:solidFill>
                  <a:srgbClr val="000000"/>
                </a:solidFill>
                <a:latin typeface="+mj-lt"/>
              </a:rPr>
              <a:t>PLOS ONE. </a:t>
            </a:r>
            <a:r>
              <a:rPr lang="en-US" sz="2800" u="sng" dirty="0">
                <a:solidFill>
                  <a:srgbClr val="1155CC"/>
                </a:solidFill>
                <a:latin typeface="+mj-lt"/>
                <a:hlinkClick r:id="rId10"/>
              </a:rPr>
              <a:t>https://journals.plos.org/plosone/article?id=10.1371/journal.pone.0033509</a:t>
            </a:r>
            <a:endParaRPr lang="en-US" sz="2800" dirty="0">
              <a:latin typeface="+mj-lt"/>
            </a:endParaRPr>
          </a:p>
        </p:txBody>
      </p:sp>
      <p:sp>
        <p:nvSpPr>
          <p:cNvPr id="20" name="TextBox 19">
            <a:extLst>
              <a:ext uri="{FF2B5EF4-FFF2-40B4-BE49-F238E27FC236}">
                <a16:creationId xmlns:a16="http://schemas.microsoft.com/office/drawing/2014/main" id="{826B14F8-6F8B-8C4C-AAD4-0348C6948E93}"/>
              </a:ext>
            </a:extLst>
          </p:cNvPr>
          <p:cNvSpPr txBox="1"/>
          <p:nvPr/>
        </p:nvSpPr>
        <p:spPr>
          <a:xfrm>
            <a:off x="16511789" y="141444"/>
            <a:ext cx="6387903" cy="4062651"/>
          </a:xfrm>
          <a:prstGeom prst="rect">
            <a:avLst/>
          </a:prstGeom>
          <a:noFill/>
        </p:spPr>
        <p:txBody>
          <a:bodyPr wrap="none" rtlCol="0">
            <a:spAutoFit/>
          </a:bodyPr>
          <a:lstStyle/>
          <a:p>
            <a:pPr algn="ctr"/>
            <a:r>
              <a:rPr lang="en-US" sz="9600" b="1" dirty="0" err="1">
                <a:solidFill>
                  <a:schemeClr val="bg1"/>
                </a:solidFill>
                <a:ea typeface="+mn-lt"/>
                <a:cs typeface="+mn-lt"/>
              </a:rPr>
              <a:t>AliveScent</a:t>
            </a:r>
            <a:r>
              <a:rPr lang="en-US" sz="9600" dirty="0">
                <a:solidFill>
                  <a:schemeClr val="bg1"/>
                </a:solidFill>
                <a:ea typeface="+mn-lt"/>
                <a:cs typeface="+mn-lt"/>
              </a:rPr>
              <a:t>™</a:t>
            </a:r>
            <a:endParaRPr lang="en-US" sz="9600" b="1" dirty="0">
              <a:solidFill>
                <a:schemeClr val="bg1"/>
              </a:solidFill>
              <a:ea typeface="+mn-lt"/>
              <a:cs typeface="+mn-lt"/>
            </a:endParaRPr>
          </a:p>
          <a:p>
            <a:pPr algn="ctr"/>
            <a:r>
              <a:rPr lang="en-US" sz="9600" dirty="0">
                <a:solidFill>
                  <a:schemeClr val="bg1"/>
                </a:solidFill>
                <a:ea typeface="+mn-lt"/>
                <a:cs typeface="+mn-lt"/>
              </a:rPr>
              <a:t>Conclusion</a:t>
            </a:r>
          </a:p>
          <a:p>
            <a:endParaRPr lang="en-US" dirty="0"/>
          </a:p>
        </p:txBody>
      </p:sp>
      <p:pic>
        <p:nvPicPr>
          <p:cNvPr id="31" name="Picture 30">
            <a:extLst>
              <a:ext uri="{FF2B5EF4-FFF2-40B4-BE49-F238E27FC236}">
                <a16:creationId xmlns:a16="http://schemas.microsoft.com/office/drawing/2014/main" id="{67F39F9A-181E-0441-8046-14EDDF0C3725}"/>
              </a:ext>
            </a:extLst>
          </p:cNvPr>
          <p:cNvPicPr>
            <a:picLocks noChangeAspect="1"/>
          </p:cNvPicPr>
          <p:nvPr/>
        </p:nvPicPr>
        <p:blipFill>
          <a:blip r:embed="rId11"/>
          <a:stretch>
            <a:fillRect/>
          </a:stretch>
        </p:blipFill>
        <p:spPr>
          <a:xfrm>
            <a:off x="33563430" y="328050"/>
            <a:ext cx="2972813" cy="2975849"/>
          </a:xfrm>
          <a:prstGeom prst="rect">
            <a:avLst/>
          </a:prstGeom>
        </p:spPr>
      </p:pic>
    </p:spTree>
    <p:extLst>
      <p:ext uri="{BB962C8B-B14F-4D97-AF65-F5344CB8AC3E}">
        <p14:creationId xmlns:p14="http://schemas.microsoft.com/office/powerpoint/2010/main" val="168048073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1039</TotalTime>
  <Words>2574</Words>
  <Application>Microsoft Macintosh PowerPoint</Application>
  <PresentationFormat>Custom</PresentationFormat>
  <Paragraphs>92</Paragraphs>
  <Slides>4</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ePB employee</dc:creator>
  <cp:lastModifiedBy>Rebekah Ravgiala</cp:lastModifiedBy>
  <cp:revision>30</cp:revision>
  <dcterms:created xsi:type="dcterms:W3CDTF">2017-08-28T19:07:22Z</dcterms:created>
  <dcterms:modified xsi:type="dcterms:W3CDTF">2020-03-05T19:58:47Z</dcterms:modified>
</cp:coreProperties>
</file>