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Galindo"/>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Galind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811e8d322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11e8d322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811e8d322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11e8d322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0" y="1263150"/>
            <a:ext cx="4254300" cy="3880200"/>
          </a:xfrm>
          <a:prstGeom prst="rect">
            <a:avLst/>
          </a:prstGeom>
          <a:noFill/>
          <a:ln>
            <a:noFill/>
          </a:ln>
        </p:spPr>
        <p:txBody>
          <a:bodyPr anchorCtr="0" anchor="t" bIns="91425" lIns="91425" spcFirstLastPara="1" rIns="91425" wrap="square" tIns="91425">
            <a:noAutofit/>
          </a:bodyPr>
          <a:lstStyle/>
          <a:p>
            <a:pPr indent="0" lvl="0" marL="0" marR="381000" rtl="0" algn="l">
              <a:lnSpc>
                <a:spcPct val="115000"/>
              </a:lnSpc>
              <a:spcBef>
                <a:spcPts val="0"/>
              </a:spcBef>
              <a:spcAft>
                <a:spcPts val="0"/>
              </a:spcAft>
              <a:buNone/>
            </a:pPr>
            <a:r>
              <a:rPr lang="en" sz="1200">
                <a:solidFill>
                  <a:schemeClr val="dk1"/>
                </a:solidFill>
              </a:rPr>
              <a:t>Gluten is </a:t>
            </a:r>
            <a:r>
              <a:rPr lang="en" sz="1200">
                <a:solidFill>
                  <a:schemeClr val="dk1"/>
                </a:solidFill>
              </a:rPr>
              <a:t>the common name for a group of complex proteins from all grains in the Triticeae grass family, which are </a:t>
            </a:r>
            <a:r>
              <a:rPr lang="en" sz="1200">
                <a:solidFill>
                  <a:schemeClr val="dk1"/>
                </a:solidFill>
              </a:rPr>
              <a:t>found in many foods especially those made with grains such as wheat, barley, and rye. </a:t>
            </a:r>
            <a:r>
              <a:rPr lang="en" sz="1200">
                <a:solidFill>
                  <a:schemeClr val="dk1"/>
                </a:solidFill>
              </a:rPr>
              <a:t>There are f</a:t>
            </a:r>
            <a:r>
              <a:rPr lang="en" sz="1200">
                <a:solidFill>
                  <a:schemeClr val="dk1"/>
                </a:solidFill>
              </a:rPr>
              <a:t>our conditions associated with negative reactions caused by gluten consumption</a:t>
            </a:r>
            <a:r>
              <a:rPr lang="en" sz="1200">
                <a:solidFill>
                  <a:schemeClr val="dk1"/>
                </a:solidFill>
              </a:rPr>
              <a:t>,</a:t>
            </a:r>
            <a:r>
              <a:rPr lang="en" sz="1200">
                <a:solidFill>
                  <a:schemeClr val="dk1"/>
                </a:solidFill>
              </a:rPr>
              <a:t> that affect 5-10% of the global population</a:t>
            </a:r>
            <a:r>
              <a:rPr lang="en" sz="1200">
                <a:solidFill>
                  <a:schemeClr val="dk1"/>
                </a:solidFill>
              </a:rPr>
              <a:t>:</a:t>
            </a:r>
            <a:r>
              <a:rPr lang="en" sz="1200">
                <a:solidFill>
                  <a:schemeClr val="dk1"/>
                </a:solidFill>
              </a:rPr>
              <a:t> celiac disease, wheat allergies, gluten sensitivity, and gluten intolerance. </a:t>
            </a:r>
            <a:endParaRPr sz="1200">
              <a:solidFill>
                <a:schemeClr val="dk1"/>
              </a:solidFill>
            </a:endParaRPr>
          </a:p>
          <a:p>
            <a:pPr indent="0" lvl="0" marL="0" marR="381000" rtl="0" algn="l">
              <a:lnSpc>
                <a:spcPct val="115000"/>
              </a:lnSpc>
              <a:spcBef>
                <a:spcPts val="0"/>
              </a:spcBef>
              <a:spcAft>
                <a:spcPts val="0"/>
              </a:spcAft>
              <a:buNone/>
            </a:pPr>
            <a:r>
              <a:t/>
            </a:r>
            <a:endParaRPr sz="1200">
              <a:solidFill>
                <a:schemeClr val="dk1"/>
              </a:solidFill>
            </a:endParaRPr>
          </a:p>
          <a:p>
            <a:pPr indent="0" lvl="0" marL="0" marR="381000" rtl="0" algn="l">
              <a:lnSpc>
                <a:spcPct val="115000"/>
              </a:lnSpc>
              <a:spcBef>
                <a:spcPts val="0"/>
              </a:spcBef>
              <a:spcAft>
                <a:spcPts val="0"/>
              </a:spcAft>
              <a:buClr>
                <a:schemeClr val="dk1"/>
              </a:buClr>
              <a:buSzPts val="1100"/>
              <a:buFont typeface="Arial"/>
              <a:buNone/>
            </a:pPr>
            <a:r>
              <a:rPr lang="en" sz="1200">
                <a:solidFill>
                  <a:schemeClr val="dk1"/>
                </a:solidFill>
              </a:rPr>
              <a:t>In this project, we will use E.Coli as a microbial host to produce the PEP 2RA3 microbial enzyme, a newly discovered, stable tool which breaks down gliandins, one of two main protein groups which make up gluten. These enzymes will be used in a pill which we hope will act similarly to a lactase pill for people with lactose intolerance, in that it will help affected individuals safely ingest foods containing gluten. </a:t>
            </a:r>
            <a:endParaRPr sz="1200">
              <a:solidFill>
                <a:schemeClr val="dk1"/>
              </a:solidFill>
            </a:endParaRPr>
          </a:p>
        </p:txBody>
      </p:sp>
      <p:sp>
        <p:nvSpPr>
          <p:cNvPr id="55" name="Google Shape;55;p13"/>
          <p:cNvSpPr txBox="1"/>
          <p:nvPr/>
        </p:nvSpPr>
        <p:spPr>
          <a:xfrm>
            <a:off x="0" y="0"/>
            <a:ext cx="19302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33CCFF"/>
                </a:solidFill>
                <a:latin typeface="Galindo"/>
                <a:ea typeface="Galindo"/>
                <a:cs typeface="Galindo"/>
                <a:sym typeface="Galindo"/>
              </a:rPr>
              <a:t>BioBuilderClub</a:t>
            </a:r>
            <a:endParaRPr/>
          </a:p>
        </p:txBody>
      </p:sp>
      <p:sp>
        <p:nvSpPr>
          <p:cNvPr id="56" name="Google Shape;56;p13"/>
          <p:cNvSpPr txBox="1"/>
          <p:nvPr/>
        </p:nvSpPr>
        <p:spPr>
          <a:xfrm>
            <a:off x="580500" y="252650"/>
            <a:ext cx="7983000" cy="9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Gluten Degradation Pill for Gluten Intolerance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Natalia Trounce, Shawn Vinogradsky, Lauren Binder, Sara Matsumoto</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Palo Alto High School &amp; Carlmont High School</a:t>
            </a:r>
            <a:endParaRPr>
              <a:solidFill>
                <a:schemeClr val="dk1"/>
              </a:solidFill>
            </a:endParaRPr>
          </a:p>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3828300" y="1263150"/>
            <a:ext cx="3109675" cy="2071524"/>
          </a:xfrm>
          <a:prstGeom prst="rect">
            <a:avLst/>
          </a:prstGeom>
          <a:noFill/>
          <a:ln>
            <a:noFill/>
          </a:ln>
        </p:spPr>
      </p:pic>
      <p:pic>
        <p:nvPicPr>
          <p:cNvPr id="58" name="Google Shape;58;p13"/>
          <p:cNvPicPr preferRelativeResize="0"/>
          <p:nvPr/>
        </p:nvPicPr>
        <p:blipFill>
          <a:blip r:embed="rId4">
            <a:alphaModFix/>
          </a:blip>
          <a:stretch>
            <a:fillRect/>
          </a:stretch>
        </p:blipFill>
        <p:spPr>
          <a:xfrm>
            <a:off x="5711525" y="3162900"/>
            <a:ext cx="3230000" cy="1808825"/>
          </a:xfrm>
          <a:prstGeom prst="rect">
            <a:avLst/>
          </a:prstGeom>
          <a:noFill/>
          <a:ln>
            <a:noFill/>
          </a:ln>
        </p:spPr>
      </p:pic>
      <p:pic>
        <p:nvPicPr>
          <p:cNvPr id="59" name="Google Shape;59;p13"/>
          <p:cNvPicPr preferRelativeResize="0"/>
          <p:nvPr/>
        </p:nvPicPr>
        <p:blipFill>
          <a:blip r:embed="rId5">
            <a:alphaModFix/>
          </a:blip>
          <a:stretch>
            <a:fillRect/>
          </a:stretch>
        </p:blipFill>
        <p:spPr>
          <a:xfrm>
            <a:off x="7160293" y="1161950"/>
            <a:ext cx="1805025" cy="1650800"/>
          </a:xfrm>
          <a:prstGeom prst="rect">
            <a:avLst/>
          </a:prstGeom>
          <a:noFill/>
          <a:ln>
            <a:noFill/>
          </a:ln>
        </p:spPr>
      </p:pic>
      <p:pic>
        <p:nvPicPr>
          <p:cNvPr id="60" name="Google Shape;60;p13"/>
          <p:cNvPicPr preferRelativeResize="0"/>
          <p:nvPr/>
        </p:nvPicPr>
        <p:blipFill>
          <a:blip r:embed="rId6">
            <a:alphaModFix/>
          </a:blip>
          <a:stretch>
            <a:fillRect/>
          </a:stretch>
        </p:blipFill>
        <p:spPr>
          <a:xfrm>
            <a:off x="3906500" y="3164800"/>
            <a:ext cx="1805025" cy="180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nvSpPr>
        <p:spPr>
          <a:xfrm>
            <a:off x="0" y="0"/>
            <a:ext cx="1950300" cy="3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33CCFF"/>
                </a:solidFill>
                <a:latin typeface="Galindo"/>
                <a:ea typeface="Galindo"/>
                <a:cs typeface="Galindo"/>
                <a:sym typeface="Galindo"/>
              </a:rPr>
              <a:t>BioBuilderClub</a:t>
            </a:r>
            <a:endParaRPr/>
          </a:p>
        </p:txBody>
      </p:sp>
      <p:sp>
        <p:nvSpPr>
          <p:cNvPr id="66" name="Google Shape;66;p14"/>
          <p:cNvSpPr txBox="1"/>
          <p:nvPr/>
        </p:nvSpPr>
        <p:spPr>
          <a:xfrm>
            <a:off x="428850" y="303150"/>
            <a:ext cx="8286300" cy="8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Gluten Degradation Pill for Gluten Intolerance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Natalia Trounce, Shawn Vinogradsky, Lauren Binder, Sara Matsumoto</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Palo Alto High School &amp; Carlmont High School</a:t>
            </a:r>
            <a:endParaRPr>
              <a:solidFill>
                <a:schemeClr val="dk1"/>
              </a:solidFill>
            </a:endParaRPr>
          </a:p>
          <a:p>
            <a:pPr indent="0" lvl="0" marL="0" rtl="0" algn="l">
              <a:spcBef>
                <a:spcPts val="0"/>
              </a:spcBef>
              <a:spcAft>
                <a:spcPts val="0"/>
              </a:spcAft>
              <a:buNone/>
            </a:pPr>
            <a:r>
              <a:t/>
            </a:r>
            <a:endParaRPr/>
          </a:p>
        </p:txBody>
      </p:sp>
      <p:sp>
        <p:nvSpPr>
          <p:cNvPr id="67" name="Google Shape;67;p14"/>
          <p:cNvSpPr txBox="1"/>
          <p:nvPr/>
        </p:nvSpPr>
        <p:spPr>
          <a:xfrm>
            <a:off x="60625" y="1101300"/>
            <a:ext cx="2159700" cy="404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We created a basic DNA construct (bottom right), consisting of a promoter (start) sequence, a ribosome binding site (RBS), the enzyme coding sequence (CDS) for the PEP 2RA3, and a terminator- we used the T7 terminator sequence. The terminator and promoter were both chosen from the iGEM parts registry. To convert the construct into a plasmid (bottom left), we modified the ends of the restriction sites and put them together with ligase. To produce the enzyme, we would transform this plasmid into E.coli, and place the E.coli inside a pill to be taken orally.</a:t>
            </a:r>
            <a:endParaRPr sz="1100">
              <a:solidFill>
                <a:schemeClr val="dk1"/>
              </a:solidFill>
            </a:endParaRPr>
          </a:p>
          <a:p>
            <a:pPr indent="0" lvl="0" marL="0" rtl="0" algn="l">
              <a:spcBef>
                <a:spcPts val="1600"/>
              </a:spcBef>
              <a:spcAft>
                <a:spcPts val="0"/>
              </a:spcAft>
              <a:buNone/>
            </a:pPr>
            <a:r>
              <a:t/>
            </a:r>
            <a:endParaRPr sz="1000"/>
          </a:p>
        </p:txBody>
      </p:sp>
      <p:pic>
        <p:nvPicPr>
          <p:cNvPr id="68" name="Google Shape;68;p14"/>
          <p:cNvPicPr preferRelativeResize="0"/>
          <p:nvPr/>
        </p:nvPicPr>
        <p:blipFill>
          <a:blip r:embed="rId3">
            <a:alphaModFix/>
          </a:blip>
          <a:stretch>
            <a:fillRect/>
          </a:stretch>
        </p:blipFill>
        <p:spPr>
          <a:xfrm>
            <a:off x="4500500" y="2678450"/>
            <a:ext cx="4644276" cy="2465051"/>
          </a:xfrm>
          <a:prstGeom prst="rect">
            <a:avLst/>
          </a:prstGeom>
          <a:noFill/>
          <a:ln>
            <a:noFill/>
          </a:ln>
        </p:spPr>
      </p:pic>
      <p:pic>
        <p:nvPicPr>
          <p:cNvPr id="69" name="Google Shape;69;p14"/>
          <p:cNvPicPr preferRelativeResize="0"/>
          <p:nvPr/>
        </p:nvPicPr>
        <p:blipFill>
          <a:blip r:embed="rId4">
            <a:alphaModFix/>
          </a:blip>
          <a:stretch>
            <a:fillRect/>
          </a:stretch>
        </p:blipFill>
        <p:spPr>
          <a:xfrm>
            <a:off x="5263650" y="1273312"/>
            <a:ext cx="3627725" cy="1410275"/>
          </a:xfrm>
          <a:prstGeom prst="rect">
            <a:avLst/>
          </a:prstGeom>
          <a:noFill/>
          <a:ln>
            <a:noFill/>
          </a:ln>
        </p:spPr>
      </p:pic>
      <p:pic>
        <p:nvPicPr>
          <p:cNvPr id="70" name="Google Shape;70;p14"/>
          <p:cNvPicPr preferRelativeResize="0"/>
          <p:nvPr/>
        </p:nvPicPr>
        <p:blipFill>
          <a:blip r:embed="rId5">
            <a:alphaModFix/>
          </a:blip>
          <a:stretch>
            <a:fillRect/>
          </a:stretch>
        </p:blipFill>
        <p:spPr>
          <a:xfrm>
            <a:off x="2099038" y="2799350"/>
            <a:ext cx="2340800" cy="2223226"/>
          </a:xfrm>
          <a:prstGeom prst="rect">
            <a:avLst/>
          </a:prstGeom>
          <a:noFill/>
          <a:ln>
            <a:noFill/>
          </a:ln>
        </p:spPr>
      </p:pic>
      <p:pic>
        <p:nvPicPr>
          <p:cNvPr id="71" name="Google Shape;71;p14"/>
          <p:cNvPicPr preferRelativeResize="0"/>
          <p:nvPr/>
        </p:nvPicPr>
        <p:blipFill>
          <a:blip r:embed="rId6">
            <a:alphaModFix/>
          </a:blip>
          <a:stretch>
            <a:fillRect/>
          </a:stretch>
        </p:blipFill>
        <p:spPr>
          <a:xfrm>
            <a:off x="2293496" y="1268150"/>
            <a:ext cx="2503329" cy="141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nvSpPr>
        <p:spPr>
          <a:xfrm>
            <a:off x="0" y="0"/>
            <a:ext cx="19503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33CCFF"/>
                </a:solidFill>
                <a:latin typeface="Galindo"/>
                <a:ea typeface="Galindo"/>
                <a:cs typeface="Galindo"/>
                <a:sym typeface="Galindo"/>
              </a:rPr>
              <a:t>BioBuilderClub</a:t>
            </a:r>
            <a:endParaRPr/>
          </a:p>
        </p:txBody>
      </p:sp>
      <p:sp>
        <p:nvSpPr>
          <p:cNvPr id="77" name="Google Shape;77;p15"/>
          <p:cNvSpPr txBox="1"/>
          <p:nvPr/>
        </p:nvSpPr>
        <p:spPr>
          <a:xfrm>
            <a:off x="444625" y="262725"/>
            <a:ext cx="8185200" cy="103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Gluten Degradation Pill for Gluten Intolerance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Natalia Trounce, Shawn Vinogradsky, Lauren Binder, Sara Matsumoto</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Palo Alto High School &amp; Carlmont High School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78" name="Google Shape;78;p15"/>
          <p:cNvSpPr txBox="1"/>
          <p:nvPr/>
        </p:nvSpPr>
        <p:spPr>
          <a:xfrm>
            <a:off x="60625" y="1222775"/>
            <a:ext cx="3607500" cy="3849900"/>
          </a:xfrm>
          <a:prstGeom prst="rect">
            <a:avLst/>
          </a:prstGeom>
          <a:noFill/>
          <a:ln>
            <a:noFill/>
          </a:ln>
        </p:spPr>
        <p:txBody>
          <a:bodyPr anchorCtr="0" anchor="t" bIns="91425" lIns="91425" spcFirstLastPara="1" rIns="91425" wrap="square" tIns="91425">
            <a:noAutofit/>
          </a:bodyPr>
          <a:lstStyle/>
          <a:p>
            <a:pPr indent="0" lvl="0" marL="0" marR="381000" rtl="0" algn="l">
              <a:lnSpc>
                <a:spcPct val="115000"/>
              </a:lnSpc>
              <a:spcBef>
                <a:spcPts val="0"/>
              </a:spcBef>
              <a:spcAft>
                <a:spcPts val="0"/>
              </a:spcAft>
              <a:buClr>
                <a:schemeClr val="dk1"/>
              </a:buClr>
              <a:buSzPts val="1100"/>
              <a:buFont typeface="Arial"/>
              <a:buNone/>
            </a:pPr>
            <a:r>
              <a:rPr lang="en" sz="1200">
                <a:solidFill>
                  <a:schemeClr val="dk1"/>
                </a:solidFill>
              </a:rPr>
              <a:t>Our solution does not have to be perfect to help people. Even if there are small particles of gluten remaining after degradation, this idea may be beneficial because it allows people to enjoy the taste, smell, and texture of the authentic, gluten-containing foods, not their gluten-free counterparts, with fewer of the debilitating symptoms that they would otherwise face.</a:t>
            </a:r>
            <a:endParaRPr sz="1200">
              <a:solidFill>
                <a:schemeClr val="dk1"/>
              </a:solidFill>
            </a:endParaRPr>
          </a:p>
          <a:p>
            <a:pPr indent="0" lvl="0" marL="0" marR="3810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marR="381000" rtl="0" algn="l">
              <a:lnSpc>
                <a:spcPct val="115000"/>
              </a:lnSpc>
              <a:spcBef>
                <a:spcPts val="0"/>
              </a:spcBef>
              <a:spcAft>
                <a:spcPts val="0"/>
              </a:spcAft>
              <a:buClr>
                <a:schemeClr val="dk1"/>
              </a:buClr>
              <a:buSzPts val="1100"/>
              <a:buFont typeface="Arial"/>
              <a:buNone/>
            </a:pPr>
            <a:r>
              <a:rPr lang="en" sz="1200">
                <a:solidFill>
                  <a:schemeClr val="dk1"/>
                </a:solidFill>
              </a:rPr>
              <a:t>One way to test our design would be to see if E. Coli can efficiently secrete the enzyme and whether the enzyme degrades gluten, which can be measured with petri plates containing gliandin. We could also purify the enzyme from E. Coli without secretion, and test the efficiency in-vitro without E. Coli, just the enzyme.</a:t>
            </a:r>
            <a:endParaRPr sz="1200">
              <a:solidFill>
                <a:schemeClr val="dk1"/>
              </a:solidFill>
            </a:endParaRPr>
          </a:p>
          <a:p>
            <a:pPr indent="0" lvl="0" marL="0" rtl="0" algn="l">
              <a:spcBef>
                <a:spcPts val="0"/>
              </a:spcBef>
              <a:spcAft>
                <a:spcPts val="0"/>
              </a:spcAft>
              <a:buNone/>
            </a:pPr>
            <a:r>
              <a:t/>
            </a:r>
            <a:endParaRPr sz="1200"/>
          </a:p>
        </p:txBody>
      </p:sp>
      <p:pic>
        <p:nvPicPr>
          <p:cNvPr id="79" name="Google Shape;79;p15"/>
          <p:cNvPicPr preferRelativeResize="0"/>
          <p:nvPr/>
        </p:nvPicPr>
        <p:blipFill>
          <a:blip r:embed="rId3">
            <a:alphaModFix/>
          </a:blip>
          <a:stretch>
            <a:fillRect/>
          </a:stretch>
        </p:blipFill>
        <p:spPr>
          <a:xfrm>
            <a:off x="6224750" y="1293525"/>
            <a:ext cx="2729100" cy="1918774"/>
          </a:xfrm>
          <a:prstGeom prst="rect">
            <a:avLst/>
          </a:prstGeom>
          <a:noFill/>
          <a:ln>
            <a:noFill/>
          </a:ln>
        </p:spPr>
      </p:pic>
      <p:pic>
        <p:nvPicPr>
          <p:cNvPr id="80" name="Google Shape;80;p15"/>
          <p:cNvPicPr preferRelativeResize="0"/>
          <p:nvPr/>
        </p:nvPicPr>
        <p:blipFill>
          <a:blip r:embed="rId4">
            <a:alphaModFix/>
          </a:blip>
          <a:stretch>
            <a:fillRect/>
          </a:stretch>
        </p:blipFill>
        <p:spPr>
          <a:xfrm>
            <a:off x="3779300" y="3006800"/>
            <a:ext cx="5293977" cy="2065876"/>
          </a:xfrm>
          <a:prstGeom prst="rect">
            <a:avLst/>
          </a:prstGeom>
          <a:noFill/>
          <a:ln>
            <a:noFill/>
          </a:ln>
        </p:spPr>
      </p:pic>
      <p:pic>
        <p:nvPicPr>
          <p:cNvPr id="81" name="Google Shape;81;p15"/>
          <p:cNvPicPr preferRelativeResize="0"/>
          <p:nvPr/>
        </p:nvPicPr>
        <p:blipFill>
          <a:blip r:embed="rId5">
            <a:alphaModFix/>
          </a:blip>
          <a:stretch>
            <a:fillRect/>
          </a:stretch>
        </p:blipFill>
        <p:spPr>
          <a:xfrm>
            <a:off x="3895720" y="1364586"/>
            <a:ext cx="2329031" cy="15711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