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37463413" cy="21067713"/>
  <p:notesSz cx="6858000" cy="9144000"/>
  <p:defaultTextStyle>
    <a:defPPr>
      <a:defRPr lang="en-US"/>
    </a:defPPr>
    <a:lvl1pPr marL="0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1672300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3344601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5016901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6689202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8361502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0033803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1706103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13378404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6">
          <p15:clr>
            <a:srgbClr val="A4A3A4"/>
          </p15:clr>
        </p15:guide>
        <p15:guide id="2" pos="118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B8D79-9656-4F3B-A689-0E1DFC7C8B80}" v="60" dt="2020-03-05T21:09:38.685"/>
    <p1510:client id="{8D053C0B-1861-4650-A1A2-831CEE0E23BA}" v="2135" dt="2020-03-05T14:24:48.567"/>
    <p1510:client id="{EF6DD48D-35AC-481E-A30F-61DB705AED9E}" v="598" dt="2020-03-05T20:27:46.6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977"/>
    <p:restoredTop sz="94697"/>
  </p:normalViewPr>
  <p:slideViewPr>
    <p:cSldViewPr snapToGrid="0" snapToObjects="1">
      <p:cViewPr>
        <p:scale>
          <a:sx n="20" d="100"/>
          <a:sy n="20" d="100"/>
        </p:scale>
        <p:origin x="1136" y="616"/>
      </p:cViewPr>
      <p:guideLst>
        <p:guide orient="horz" pos="6636"/>
        <p:guide pos="118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026BA-50E8-7644-BEF6-07CACBFB9997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A170F-69B8-B741-A099-15AE468EF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09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1pPr>
    <a:lvl2pPr marL="1672300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2pPr>
    <a:lvl3pPr marL="3344601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3pPr>
    <a:lvl4pPr marL="5016901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4pPr>
    <a:lvl5pPr marL="6689202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5pPr>
    <a:lvl6pPr marL="8361502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6pPr>
    <a:lvl7pPr marL="10033803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7pPr>
    <a:lvl8pPr marL="11706103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8pPr>
    <a:lvl9pPr marL="13378404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Single sided</a:t>
            </a:r>
            <a:r>
              <a:rPr lang="en-US" baseline="0" dirty="0"/>
              <a:t> poster!</a:t>
            </a:r>
          </a:p>
          <a:p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LOGO??? CONCLUSIONS??? PLASMID? EXPERIMENT 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9A05F-9442-1B4B-8130-ABC0D5C364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85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9756" y="6544648"/>
            <a:ext cx="31843901" cy="45159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19512" y="11938371"/>
            <a:ext cx="26224389" cy="538397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72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344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016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689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361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033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706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37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9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8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84548" y="2589575"/>
            <a:ext cx="34530082" cy="552247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74799" y="2589575"/>
            <a:ext cx="102985361" cy="5522471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6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6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9352" y="13537958"/>
            <a:ext cx="31843901" cy="4184282"/>
          </a:xfrm>
        </p:spPr>
        <p:txBody>
          <a:bodyPr anchor="t"/>
          <a:lstStyle>
            <a:lvl1pPr algn="l">
              <a:defRPr sz="14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9352" y="8929397"/>
            <a:ext cx="31843901" cy="4608561"/>
          </a:xfrm>
        </p:spPr>
        <p:txBody>
          <a:bodyPr anchor="b"/>
          <a:lstStyle>
            <a:lvl1pPr marL="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1pPr>
            <a:lvl2pPr marL="167230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2pPr>
            <a:lvl3pPr marL="3344601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3pPr>
            <a:lvl4pPr marL="5016901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4pPr>
            <a:lvl5pPr marL="6689202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5pPr>
            <a:lvl6pPr marL="8361502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6pPr>
            <a:lvl7pPr marL="10033803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7pPr>
            <a:lvl8pPr marL="11706103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8pPr>
            <a:lvl9pPr marL="13378404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73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74798" y="15103407"/>
            <a:ext cx="68754471" cy="42710887"/>
          </a:xfrm>
        </p:spPr>
        <p:txBody>
          <a:bodyPr/>
          <a:lstStyle>
            <a:lvl1pPr>
              <a:defRPr sz="10200"/>
            </a:lvl1pPr>
            <a:lvl2pPr>
              <a:defRPr sz="8800"/>
            </a:lvl2pPr>
            <a:lvl3pPr>
              <a:defRPr sz="73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053657" y="15103407"/>
            <a:ext cx="68760973" cy="42710887"/>
          </a:xfrm>
        </p:spPr>
        <p:txBody>
          <a:bodyPr/>
          <a:lstStyle>
            <a:lvl1pPr>
              <a:defRPr sz="10200"/>
            </a:lvl1pPr>
            <a:lvl2pPr>
              <a:defRPr sz="8800"/>
            </a:lvl2pPr>
            <a:lvl3pPr>
              <a:defRPr sz="73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8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171" y="843685"/>
            <a:ext cx="33717072" cy="35112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3171" y="4715853"/>
            <a:ext cx="16552847" cy="1965343"/>
          </a:xfrm>
        </p:spPr>
        <p:txBody>
          <a:bodyPr anchor="b"/>
          <a:lstStyle>
            <a:lvl1pPr marL="0" indent="0">
              <a:buNone/>
              <a:defRPr sz="8800" b="1"/>
            </a:lvl1pPr>
            <a:lvl2pPr marL="1672300" indent="0">
              <a:buNone/>
              <a:defRPr sz="7300" b="1"/>
            </a:lvl2pPr>
            <a:lvl3pPr marL="3344601" indent="0">
              <a:buNone/>
              <a:defRPr sz="6600" b="1"/>
            </a:lvl3pPr>
            <a:lvl4pPr marL="5016901" indent="0">
              <a:buNone/>
              <a:defRPr sz="5900" b="1"/>
            </a:lvl4pPr>
            <a:lvl5pPr marL="6689202" indent="0">
              <a:buNone/>
              <a:defRPr sz="5900" b="1"/>
            </a:lvl5pPr>
            <a:lvl6pPr marL="8361502" indent="0">
              <a:buNone/>
              <a:defRPr sz="5900" b="1"/>
            </a:lvl6pPr>
            <a:lvl7pPr marL="10033803" indent="0">
              <a:buNone/>
              <a:defRPr sz="5900" b="1"/>
            </a:lvl7pPr>
            <a:lvl8pPr marL="11706103" indent="0">
              <a:buNone/>
              <a:defRPr sz="5900" b="1"/>
            </a:lvl8pPr>
            <a:lvl9pPr marL="13378404" indent="0">
              <a:buNone/>
              <a:defRPr sz="5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73171" y="6681196"/>
            <a:ext cx="16552847" cy="12138320"/>
          </a:xfrm>
        </p:spPr>
        <p:txBody>
          <a:bodyPr/>
          <a:lstStyle>
            <a:lvl1pPr>
              <a:defRPr sz="8800"/>
            </a:lvl1pPr>
            <a:lvl2pPr>
              <a:defRPr sz="73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030895" y="4715853"/>
            <a:ext cx="16559349" cy="1965343"/>
          </a:xfrm>
        </p:spPr>
        <p:txBody>
          <a:bodyPr anchor="b"/>
          <a:lstStyle>
            <a:lvl1pPr marL="0" indent="0">
              <a:buNone/>
              <a:defRPr sz="8800" b="1"/>
            </a:lvl1pPr>
            <a:lvl2pPr marL="1672300" indent="0">
              <a:buNone/>
              <a:defRPr sz="7300" b="1"/>
            </a:lvl2pPr>
            <a:lvl3pPr marL="3344601" indent="0">
              <a:buNone/>
              <a:defRPr sz="6600" b="1"/>
            </a:lvl3pPr>
            <a:lvl4pPr marL="5016901" indent="0">
              <a:buNone/>
              <a:defRPr sz="5900" b="1"/>
            </a:lvl4pPr>
            <a:lvl5pPr marL="6689202" indent="0">
              <a:buNone/>
              <a:defRPr sz="5900" b="1"/>
            </a:lvl5pPr>
            <a:lvl6pPr marL="8361502" indent="0">
              <a:buNone/>
              <a:defRPr sz="5900" b="1"/>
            </a:lvl6pPr>
            <a:lvl7pPr marL="10033803" indent="0">
              <a:buNone/>
              <a:defRPr sz="5900" b="1"/>
            </a:lvl7pPr>
            <a:lvl8pPr marL="11706103" indent="0">
              <a:buNone/>
              <a:defRPr sz="5900" b="1"/>
            </a:lvl8pPr>
            <a:lvl9pPr marL="13378404" indent="0">
              <a:buNone/>
              <a:defRPr sz="5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030895" y="6681196"/>
            <a:ext cx="16559349" cy="12138320"/>
          </a:xfrm>
        </p:spPr>
        <p:txBody>
          <a:bodyPr/>
          <a:lstStyle>
            <a:lvl1pPr>
              <a:defRPr sz="8800"/>
            </a:lvl1pPr>
            <a:lvl2pPr>
              <a:defRPr sz="73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712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173" y="838807"/>
            <a:ext cx="12325205" cy="3569807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7154" y="838809"/>
            <a:ext cx="20943089" cy="17980709"/>
          </a:xfrm>
        </p:spPr>
        <p:txBody>
          <a:bodyPr/>
          <a:lstStyle>
            <a:lvl1pPr>
              <a:defRPr sz="11700"/>
            </a:lvl1pPr>
            <a:lvl2pPr>
              <a:defRPr sz="10200"/>
            </a:lvl2pPr>
            <a:lvl3pPr>
              <a:defRPr sz="88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73173" y="4408616"/>
            <a:ext cx="12325205" cy="14410902"/>
          </a:xfrm>
        </p:spPr>
        <p:txBody>
          <a:bodyPr/>
          <a:lstStyle>
            <a:lvl1pPr marL="0" indent="0">
              <a:buNone/>
              <a:defRPr sz="5100"/>
            </a:lvl1pPr>
            <a:lvl2pPr marL="1672300" indent="0">
              <a:buNone/>
              <a:defRPr sz="4400"/>
            </a:lvl2pPr>
            <a:lvl3pPr marL="3344601" indent="0">
              <a:buNone/>
              <a:defRPr sz="3700"/>
            </a:lvl3pPr>
            <a:lvl4pPr marL="5016901" indent="0">
              <a:buNone/>
              <a:defRPr sz="3300"/>
            </a:lvl4pPr>
            <a:lvl5pPr marL="6689202" indent="0">
              <a:buNone/>
              <a:defRPr sz="3300"/>
            </a:lvl5pPr>
            <a:lvl6pPr marL="8361502" indent="0">
              <a:buNone/>
              <a:defRPr sz="3300"/>
            </a:lvl6pPr>
            <a:lvl7pPr marL="10033803" indent="0">
              <a:buNone/>
              <a:defRPr sz="3300"/>
            </a:lvl7pPr>
            <a:lvl8pPr marL="11706103" indent="0">
              <a:buNone/>
              <a:defRPr sz="3300"/>
            </a:lvl8pPr>
            <a:lvl9pPr marL="13378404" indent="0">
              <a:buNone/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4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3091" y="14747399"/>
            <a:ext cx="22478048" cy="1741014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343091" y="1882439"/>
            <a:ext cx="22478048" cy="12640628"/>
          </a:xfrm>
        </p:spPr>
        <p:txBody>
          <a:bodyPr/>
          <a:lstStyle>
            <a:lvl1pPr marL="0" indent="0">
              <a:buNone/>
              <a:defRPr sz="11700"/>
            </a:lvl1pPr>
            <a:lvl2pPr marL="1672300" indent="0">
              <a:buNone/>
              <a:defRPr sz="10200"/>
            </a:lvl2pPr>
            <a:lvl3pPr marL="3344601" indent="0">
              <a:buNone/>
              <a:defRPr sz="8800"/>
            </a:lvl3pPr>
            <a:lvl4pPr marL="5016901" indent="0">
              <a:buNone/>
              <a:defRPr sz="7300"/>
            </a:lvl4pPr>
            <a:lvl5pPr marL="6689202" indent="0">
              <a:buNone/>
              <a:defRPr sz="7300"/>
            </a:lvl5pPr>
            <a:lvl6pPr marL="8361502" indent="0">
              <a:buNone/>
              <a:defRPr sz="7300"/>
            </a:lvl6pPr>
            <a:lvl7pPr marL="10033803" indent="0">
              <a:buNone/>
              <a:defRPr sz="7300"/>
            </a:lvl7pPr>
            <a:lvl8pPr marL="11706103" indent="0">
              <a:buNone/>
              <a:defRPr sz="7300"/>
            </a:lvl8pPr>
            <a:lvl9pPr marL="13378404" indent="0">
              <a:buNone/>
              <a:defRPr sz="7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43091" y="16488413"/>
            <a:ext cx="22478048" cy="2472529"/>
          </a:xfrm>
        </p:spPr>
        <p:txBody>
          <a:bodyPr/>
          <a:lstStyle>
            <a:lvl1pPr marL="0" indent="0">
              <a:buNone/>
              <a:defRPr sz="5100"/>
            </a:lvl1pPr>
            <a:lvl2pPr marL="1672300" indent="0">
              <a:buNone/>
              <a:defRPr sz="4400"/>
            </a:lvl2pPr>
            <a:lvl3pPr marL="3344601" indent="0">
              <a:buNone/>
              <a:defRPr sz="3700"/>
            </a:lvl3pPr>
            <a:lvl4pPr marL="5016901" indent="0">
              <a:buNone/>
              <a:defRPr sz="3300"/>
            </a:lvl4pPr>
            <a:lvl5pPr marL="6689202" indent="0">
              <a:buNone/>
              <a:defRPr sz="3300"/>
            </a:lvl5pPr>
            <a:lvl6pPr marL="8361502" indent="0">
              <a:buNone/>
              <a:defRPr sz="3300"/>
            </a:lvl6pPr>
            <a:lvl7pPr marL="10033803" indent="0">
              <a:buNone/>
              <a:defRPr sz="3300"/>
            </a:lvl7pPr>
            <a:lvl8pPr marL="11706103" indent="0">
              <a:buNone/>
              <a:defRPr sz="3300"/>
            </a:lvl8pPr>
            <a:lvl9pPr marL="13378404" indent="0">
              <a:buNone/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0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80000"/>
                <a:satMod val="300000"/>
              </a:schemeClr>
            </a:gs>
            <a:gs pos="54000">
              <a:srgbClr val="BFBFBF"/>
            </a:gs>
            <a:gs pos="71000">
              <a:srgbClr val="8C8C8C"/>
            </a:gs>
            <a:gs pos="85500">
              <a:srgbClr val="737373"/>
            </a:gs>
            <a:gs pos="100000">
              <a:schemeClr val="tx1">
                <a:lumMod val="65000"/>
                <a:lumOff val="3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73171" y="843685"/>
            <a:ext cx="33717072" cy="3511286"/>
          </a:xfrm>
          <a:prstGeom prst="rect">
            <a:avLst/>
          </a:prstGeom>
        </p:spPr>
        <p:txBody>
          <a:bodyPr vert="horz" lIns="334460" tIns="167230" rIns="334460" bIns="16723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3171" y="4915801"/>
            <a:ext cx="33717072" cy="13903717"/>
          </a:xfrm>
          <a:prstGeom prst="rect">
            <a:avLst/>
          </a:prstGeom>
        </p:spPr>
        <p:txBody>
          <a:bodyPr vert="horz" lIns="334460" tIns="167230" rIns="334460" bIns="16723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73171" y="19526650"/>
            <a:ext cx="8741463" cy="1121661"/>
          </a:xfrm>
          <a:prstGeom prst="rect">
            <a:avLst/>
          </a:prstGeom>
        </p:spPr>
        <p:txBody>
          <a:bodyPr vert="horz" lIns="334460" tIns="167230" rIns="334460" bIns="167230" rtlCol="0" anchor="ctr"/>
          <a:lstStyle>
            <a:lvl1pPr algn="l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508FF-519A-5247-A55B-6160E89D857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0000" y="19526650"/>
            <a:ext cx="11863414" cy="1121661"/>
          </a:xfrm>
          <a:prstGeom prst="rect">
            <a:avLst/>
          </a:prstGeom>
        </p:spPr>
        <p:txBody>
          <a:bodyPr vert="horz" lIns="334460" tIns="167230" rIns="334460" bIns="167230" rtlCol="0" anchor="ctr"/>
          <a:lstStyle>
            <a:lvl1pPr algn="ctr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848779" y="19526650"/>
            <a:ext cx="8741463" cy="1121661"/>
          </a:xfrm>
          <a:prstGeom prst="rect">
            <a:avLst/>
          </a:prstGeom>
        </p:spPr>
        <p:txBody>
          <a:bodyPr vert="horz" lIns="334460" tIns="167230" rIns="334460" bIns="167230" rtlCol="0" anchor="ctr"/>
          <a:lstStyle>
            <a:lvl1pPr algn="r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4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72300" rtl="0" eaLnBrk="1" latinLnBrk="0" hangingPunct="1">
        <a:spcBef>
          <a:spcPct val="0"/>
        </a:spcBef>
        <a:buNone/>
        <a:defRPr sz="1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4225" indent="-1254225" algn="l" defTabSz="1672300" rtl="0" eaLnBrk="1" latinLnBrk="0" hangingPunct="1">
        <a:spcBef>
          <a:spcPct val="20000"/>
        </a:spcBef>
        <a:buFont typeface="Arial"/>
        <a:buChar char="•"/>
        <a:defRPr sz="11700" kern="1200">
          <a:solidFill>
            <a:schemeClr val="tx1"/>
          </a:solidFill>
          <a:latin typeface="+mn-lt"/>
          <a:ea typeface="+mn-ea"/>
          <a:cs typeface="+mn-cs"/>
        </a:defRPr>
      </a:lvl1pPr>
      <a:lvl2pPr marL="2717488" indent="-1045188" algn="l" defTabSz="1672300" rtl="0" eaLnBrk="1" latinLnBrk="0" hangingPunct="1">
        <a:spcBef>
          <a:spcPct val="20000"/>
        </a:spcBef>
        <a:buFont typeface="Arial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2pPr>
      <a:lvl3pPr marL="4180751" indent="-836150" algn="l" defTabSz="1672300" rtl="0" eaLnBrk="1" latinLnBrk="0" hangingPunct="1">
        <a:spcBef>
          <a:spcPct val="20000"/>
        </a:spcBef>
        <a:buFont typeface="Arial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5853052" indent="-836150" algn="l" defTabSz="1672300" rtl="0" eaLnBrk="1" latinLnBrk="0" hangingPunct="1">
        <a:spcBef>
          <a:spcPct val="20000"/>
        </a:spcBef>
        <a:buFont typeface="Arial"/>
        <a:buChar char="–"/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525352" indent="-836150" algn="l" defTabSz="1672300" rtl="0" eaLnBrk="1" latinLnBrk="0" hangingPunct="1">
        <a:spcBef>
          <a:spcPct val="20000"/>
        </a:spcBef>
        <a:buFont typeface="Arial"/>
        <a:buChar char="»"/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197652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0869953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542253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214554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1pPr>
      <a:lvl2pPr marL="1672300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3344601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016901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4pPr>
      <a:lvl5pPr marL="6689202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5pPr>
      <a:lvl6pPr marL="8361502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6pPr>
      <a:lvl7pPr marL="10033803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7pPr>
      <a:lvl8pPr marL="11706103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8pPr>
      <a:lvl9pPr marL="13378404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 Box 37"/>
          <p:cNvSpPr txBox="1">
            <a:spLocks noChangeArrowheads="1"/>
          </p:cNvSpPr>
          <p:nvPr/>
        </p:nvSpPr>
        <p:spPr bwMode="auto">
          <a:xfrm>
            <a:off x="644291" y="4324192"/>
            <a:ext cx="8728454" cy="7465761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9321" tIns="69659" rIns="139321" bIns="69659" anchor="t">
            <a:spAutoFit/>
          </a:bodyPr>
          <a:lstStyle>
            <a:lvl1pPr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"/>
                <a:ea typeface="ＭＳ Ｐゴシック"/>
              </a:rPr>
              <a:t>Production and usage of biofuel is an environmentally-friendly alternative to fossil fuels 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"/>
                <a:ea typeface="ＭＳ Ｐゴシック"/>
              </a:rPr>
              <a:t>Switchgrass is a prodigious producer of cellulose, producing higher biofuel yields than food crops</a:t>
            </a:r>
            <a:endParaRPr lang="en-US">
              <a:latin typeface="Calibri"/>
            </a:endParaRPr>
          </a:p>
          <a:p>
            <a:pPr marL="457200" indent="-457200">
              <a:buFont typeface="Arial"/>
              <a:buChar char="•"/>
            </a:pPr>
            <a:endParaRPr lang="en-US" sz="2800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57200" indent="-457200">
              <a:buFont typeface="Arial"/>
              <a:buChar char="•"/>
            </a:pPr>
            <a:endParaRPr lang="en-US" sz="2800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57200" indent="-457200">
              <a:buFont typeface="Arial"/>
              <a:buChar char="•"/>
            </a:pPr>
            <a:endParaRPr lang="en-US" sz="2800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57200" indent="-457200">
              <a:buFont typeface="Arial"/>
              <a:buChar char="•"/>
            </a:pPr>
            <a:endParaRPr lang="en-US" sz="2800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57200" indent="-457200">
              <a:buFont typeface="Arial"/>
              <a:buChar char="•"/>
            </a:pPr>
            <a:endParaRPr lang="en-US" sz="2800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57200" indent="-457200">
              <a:buFont typeface="Arial"/>
              <a:buChar char="•"/>
            </a:pPr>
            <a:endParaRPr lang="en-US" sz="2800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57200" indent="-457200">
              <a:buFont typeface="Arial"/>
              <a:buChar char="•"/>
            </a:pPr>
            <a:endParaRPr lang="en-US" sz="2800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57200" indent="-457200">
              <a:buFont typeface="Arial"/>
              <a:buChar char="•"/>
            </a:pPr>
            <a:endParaRPr lang="en-US" sz="2800" dirty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"/>
                <a:ea typeface="ＭＳ Ｐゴシック"/>
              </a:rPr>
              <a:t>Bacteria can convert cellulose to ethanol through glycolysis and ethanol fermentation </a:t>
            </a:r>
          </a:p>
          <a:p>
            <a:pPr marL="457200" indent="-457200">
              <a:buFont typeface="Arial"/>
              <a:buChar char="•"/>
            </a:pPr>
            <a:r>
              <a:rPr lang="en-US" sz="2800" b="1" dirty="0">
                <a:latin typeface="Calibri"/>
                <a:ea typeface="ＭＳ Ｐゴシック"/>
              </a:rPr>
              <a:t>Bacteria with the DNA that creates the enzymes from these processes are inserted into an </a:t>
            </a:r>
            <a:r>
              <a:rPr lang="en-US" sz="2800" b="1" i="1" dirty="0">
                <a:latin typeface="Calibri"/>
                <a:ea typeface="ＭＳ Ｐゴシック"/>
              </a:rPr>
              <a:t>E.coli</a:t>
            </a:r>
            <a:r>
              <a:rPr lang="en-US" sz="2800" b="1" dirty="0">
                <a:latin typeface="Calibri"/>
                <a:ea typeface="ＭＳ Ｐゴシック"/>
              </a:rPr>
              <a:t> bacteria that will convert cellulose into ethanol</a:t>
            </a:r>
          </a:p>
        </p:txBody>
      </p:sp>
      <p:sp>
        <p:nvSpPr>
          <p:cNvPr id="81" name="Text Box 142"/>
          <p:cNvSpPr txBox="1">
            <a:spLocks noChangeArrowheads="1"/>
          </p:cNvSpPr>
          <p:nvPr/>
        </p:nvSpPr>
        <p:spPr bwMode="auto">
          <a:xfrm>
            <a:off x="11818834" y="18612850"/>
            <a:ext cx="279677" cy="396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9321" tIns="69659" rIns="139321" bIns="69659">
            <a:spAutoFit/>
          </a:bodyPr>
          <a:lstStyle>
            <a:lvl1pPr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n-US" sz="1600"/>
          </a:p>
        </p:txBody>
      </p:sp>
      <p:sp>
        <p:nvSpPr>
          <p:cNvPr id="46" name="Rectangle 45"/>
          <p:cNvSpPr/>
          <p:nvPr/>
        </p:nvSpPr>
        <p:spPr>
          <a:xfrm>
            <a:off x="119921" y="175067"/>
            <a:ext cx="37205587" cy="268212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cs typeface="Calibri"/>
              </a:rPr>
              <a:t>Sustainable Switchgrass</a:t>
            </a:r>
          </a:p>
          <a:p>
            <a:pPr algn="ctr"/>
            <a:r>
              <a:rPr lang="en-US" sz="3000" b="1" dirty="0">
                <a:solidFill>
                  <a:schemeClr val="bg1"/>
                </a:solidFill>
                <a:cs typeface="Calibri"/>
              </a:rPr>
              <a:t>Evelyn Vu, Vicki Yang, Philip </a:t>
            </a:r>
            <a:r>
              <a:rPr lang="en-US" sz="3000" b="1" err="1">
                <a:solidFill>
                  <a:schemeClr val="bg1"/>
                </a:solidFill>
                <a:cs typeface="Calibri"/>
              </a:rPr>
              <a:t>Shraybman</a:t>
            </a:r>
            <a:r>
              <a:rPr lang="en-US" sz="3000" b="1" dirty="0">
                <a:solidFill>
                  <a:schemeClr val="bg1"/>
                </a:solidFill>
                <a:cs typeface="Calibri"/>
              </a:rPr>
              <a:t>, Kaitlyn Ramesh, Phoebe Shubin, Sasha </a:t>
            </a:r>
            <a:r>
              <a:rPr lang="en-US" sz="3000" b="1" err="1">
                <a:solidFill>
                  <a:schemeClr val="bg1"/>
                </a:solidFill>
                <a:cs typeface="Calibri"/>
              </a:rPr>
              <a:t>Feygin</a:t>
            </a:r>
            <a:r>
              <a:rPr lang="en-US" sz="3000" b="1">
                <a:solidFill>
                  <a:schemeClr val="bg1"/>
                </a:solidFill>
                <a:cs typeface="Calibri"/>
              </a:rPr>
              <a:t>, Amelia Lee,  Edward Flanagan, </a:t>
            </a:r>
          </a:p>
          <a:p>
            <a:pPr algn="ctr"/>
            <a:r>
              <a:rPr lang="en-US" sz="3000" b="1" dirty="0">
                <a:solidFill>
                  <a:schemeClr val="bg1"/>
                </a:solidFill>
                <a:cs typeface="Calibri"/>
              </a:rPr>
              <a:t> Austin Packard, Kate Paik, Kaitlyn Wong, </a:t>
            </a:r>
            <a:r>
              <a:rPr lang="en-US" sz="3000" b="1">
                <a:ea typeface="+mn-lt"/>
                <a:cs typeface="+mn-lt"/>
              </a:rPr>
              <a:t>Arnon Kuzmin, Andrew Atallah, Albert Wang,</a:t>
            </a:r>
            <a:r>
              <a:rPr lang="en-US" sz="3000" b="1">
                <a:solidFill>
                  <a:schemeClr val="bg1"/>
                </a:solidFill>
                <a:cs typeface="Calibri"/>
              </a:rPr>
              <a:t> Jennifer </a:t>
            </a:r>
            <a:r>
              <a:rPr lang="en-US" sz="3000" b="1" err="1">
                <a:solidFill>
                  <a:schemeClr val="bg1"/>
                </a:solidFill>
                <a:cs typeface="Calibri"/>
              </a:rPr>
              <a:t>Regrut</a:t>
            </a:r>
            <a:endParaRPr lang="en-US" sz="3000" b="1">
              <a:solidFill>
                <a:schemeClr val="bg1"/>
              </a:solidFill>
              <a:cs typeface="Calibri"/>
            </a:endParaRPr>
          </a:p>
          <a:p>
            <a:pPr algn="ctr"/>
            <a:r>
              <a:rPr lang="en-US" sz="3000" b="1" dirty="0">
                <a:solidFill>
                  <a:schemeClr val="bg1"/>
                </a:solidFill>
              </a:rPr>
              <a:t>Needham High School</a:t>
            </a:r>
            <a:endParaRPr lang="en-US" sz="3000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19921" y="104931"/>
            <a:ext cx="37314852" cy="20821338"/>
          </a:xfrm>
          <a:prstGeom prst="rect">
            <a:avLst/>
          </a:prstGeom>
          <a:noFill/>
          <a:ln w="254000"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644289" y="3602321"/>
            <a:ext cx="8732520" cy="7315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000"/>
              <a:t> Introduction</a:t>
            </a:r>
            <a:endParaRPr lang="en-US" sz="5000" dirty="0"/>
          </a:p>
        </p:txBody>
      </p:sp>
      <p:sp>
        <p:nvSpPr>
          <p:cNvPr id="82" name="Rectangle 81"/>
          <p:cNvSpPr/>
          <p:nvPr/>
        </p:nvSpPr>
        <p:spPr>
          <a:xfrm>
            <a:off x="640225" y="12105517"/>
            <a:ext cx="8732520" cy="7315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000" dirty="0"/>
              <a:t>Methods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225" y="12837037"/>
            <a:ext cx="8731433" cy="744685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0" indent="-457200">
              <a:buFont typeface="Arial"/>
              <a:buChar char="•"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9748402" y="3602321"/>
            <a:ext cx="8732520" cy="7315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000" dirty="0"/>
              <a:t> Results</a:t>
            </a:r>
          </a:p>
        </p:txBody>
      </p:sp>
      <p:sp>
        <p:nvSpPr>
          <p:cNvPr id="5" name="Rectangle 4"/>
          <p:cNvSpPr/>
          <p:nvPr/>
        </p:nvSpPr>
        <p:spPr>
          <a:xfrm>
            <a:off x="9748402" y="4345134"/>
            <a:ext cx="8721475" cy="15938757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SzPct val="25000"/>
            </a:pPr>
            <a:r>
              <a:rPr lang="en-US" sz="2800" b="1" dirty="0">
                <a:solidFill>
                  <a:schemeClr val="tx1"/>
                </a:solidFill>
                <a:latin typeface="Arial"/>
                <a:cs typeface="Arial"/>
                <a:sym typeface="Arial"/>
              </a:rPr>
              <a:t>Ethanol Fermentation: </a:t>
            </a:r>
            <a:endParaRPr lang="en-US" sz="2800" b="1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buSzPct val="25000"/>
            </a:pPr>
            <a:endParaRPr lang="en-US"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buSzPct val="25000"/>
            </a:pPr>
            <a:endParaRPr lang="en-US"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buSzPct val="25000"/>
            </a:pPr>
            <a:endParaRPr lang="en-US"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buSzPct val="25000"/>
            </a:pPr>
            <a:endParaRPr lang="en-US"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buSzPct val="25000"/>
            </a:pPr>
            <a:endParaRPr lang="en-US"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buSzPct val="25000"/>
            </a:pPr>
            <a:endParaRPr lang="en-US"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buSzPct val="25000"/>
            </a:pPr>
            <a:endParaRPr lang="en-US"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buSzPct val="25000"/>
            </a:pPr>
            <a:endParaRPr lang="en-US"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buSzPct val="25000"/>
            </a:pPr>
            <a:r>
              <a:rPr lang="en-US" sz="2800" b="1" dirty="0">
                <a:solidFill>
                  <a:schemeClr val="tx1"/>
                </a:solidFill>
                <a:latin typeface="Arial"/>
                <a:cs typeface="Arial"/>
              </a:rPr>
              <a:t>Steps:</a:t>
            </a:r>
            <a:endParaRPr lang="en-US"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457200" indent="-457200">
              <a:buSzPct val="25000"/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ea typeface="+mn-lt"/>
                <a:cs typeface="+mn-lt"/>
              </a:rPr>
              <a:t>Step (1): a carboxyl group is removed from pyruvate and released in as carbon dioxide, producing a two-carbon molecule called acetaldehyde</a:t>
            </a:r>
            <a:endParaRPr lang="en-US" sz="2800">
              <a:solidFill>
                <a:schemeClr val="tx1"/>
              </a:solidFill>
              <a:ea typeface="+mn-lt"/>
              <a:cs typeface="+mn-lt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marL="457200" indent="-457200">
              <a:buSzPct val="25000"/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ea typeface="+mn-lt"/>
                <a:cs typeface="+mn-lt"/>
              </a:rPr>
              <a:t>Step (2): NADH passes its electrons to acetaldehyde,  regenerating NAD</a:t>
            </a:r>
            <a:r>
              <a:rPr lang="en-US" sz="2800" baseline="30000" dirty="0">
                <a:solidFill>
                  <a:schemeClr val="tx1"/>
                </a:solidFill>
                <a:ea typeface="+mn-lt"/>
                <a:cs typeface="+mn-lt"/>
              </a:rPr>
              <a:t>+</a:t>
            </a:r>
            <a:r>
              <a:rPr lang="en-US" sz="2800" dirty="0">
                <a:solidFill>
                  <a:schemeClr val="tx1"/>
                </a:solidFill>
                <a:ea typeface="+mn-lt"/>
                <a:cs typeface="+mn-lt"/>
              </a:rPr>
              <a:t> and forming ethanol</a:t>
            </a:r>
            <a:endParaRPr lang="en-US">
              <a:solidFill>
                <a:schemeClr val="tx1"/>
              </a:solidFill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buSzPct val="25000"/>
            </a:pPr>
            <a:r>
              <a:rPr lang="en-US" sz="2800" b="1" dirty="0">
                <a:solidFill>
                  <a:schemeClr val="tx1"/>
                </a:solidFill>
                <a:latin typeface="Calibri"/>
                <a:cs typeface="Calibri"/>
              </a:rPr>
              <a:t>Enzymes: </a:t>
            </a:r>
            <a:endParaRPr lang="en-US"/>
          </a:p>
          <a:p>
            <a:pPr marL="457200" indent="-457200">
              <a:buSzPct val="25000"/>
              <a:buFont typeface="Arial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Calibri"/>
                <a:cs typeface="Calibri"/>
              </a:rPr>
              <a:t>Pyruvate Decarboxylase: </a:t>
            </a:r>
            <a:r>
              <a:rPr lang="en-US" sz="2800" dirty="0">
                <a:solidFill>
                  <a:schemeClr val="tx1"/>
                </a:solidFill>
                <a:latin typeface="Calibri"/>
                <a:cs typeface="Calibri"/>
              </a:rPr>
              <a:t>turns pyruvate into acetaldehyde and CO2</a:t>
            </a:r>
            <a:endParaRPr lang="en-US" sz="2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Calibri"/>
                <a:cs typeface="Calibri"/>
              </a:rPr>
              <a:t>Alcohol Dehydrogenase II (</a:t>
            </a:r>
            <a:r>
              <a:rPr lang="en-US" sz="2800" b="1" dirty="0" err="1">
                <a:solidFill>
                  <a:schemeClr val="tx1"/>
                </a:solidFill>
                <a:latin typeface="Calibri"/>
                <a:cs typeface="Calibri"/>
              </a:rPr>
              <a:t>adhB</a:t>
            </a:r>
            <a:r>
              <a:rPr lang="en-US" sz="2800" b="1" dirty="0">
                <a:solidFill>
                  <a:schemeClr val="tx1"/>
                </a:solidFill>
                <a:latin typeface="Calibri"/>
                <a:cs typeface="Calibri"/>
              </a:rPr>
              <a:t> gene): </a:t>
            </a:r>
            <a:r>
              <a:rPr lang="en-US" sz="2800" dirty="0">
                <a:solidFill>
                  <a:schemeClr val="tx1"/>
                </a:solidFill>
                <a:latin typeface="Calibri"/>
                <a:cs typeface="Calibri"/>
              </a:rPr>
              <a:t>turns acetaldehyde and a ubiquinone into ethanol</a:t>
            </a:r>
          </a:p>
          <a:p>
            <a:pPr marL="457200" indent="-457200">
              <a:buSzPct val="25000"/>
              <a:buFont typeface="Arial"/>
              <a:buChar char="•"/>
            </a:pPr>
            <a:r>
              <a:rPr lang="en-US" sz="2800" b="1" dirty="0">
                <a:solidFill>
                  <a:schemeClr val="tx1"/>
                </a:solidFill>
                <a:latin typeface="Calibri"/>
                <a:cs typeface="Calibri"/>
              </a:rPr>
              <a:t>Alcohol Dehydrogenase (NAD+ dependent): </a:t>
            </a:r>
            <a:r>
              <a:rPr lang="en-US" sz="2800" dirty="0">
                <a:solidFill>
                  <a:schemeClr val="tx1"/>
                </a:solidFill>
                <a:latin typeface="Calibri"/>
                <a:cs typeface="Calibri"/>
              </a:rPr>
              <a:t>turns acetaldehyde and a </a:t>
            </a:r>
            <a:r>
              <a:rPr lang="en-US" sz="2800" dirty="0" err="1">
                <a:solidFill>
                  <a:schemeClr val="tx1"/>
                </a:solidFill>
                <a:latin typeface="Calibri"/>
                <a:cs typeface="Calibri"/>
              </a:rPr>
              <a:t>uniquinone</a:t>
            </a:r>
            <a:r>
              <a:rPr lang="en-US" sz="2800" dirty="0">
                <a:solidFill>
                  <a:schemeClr val="tx1"/>
                </a:solidFill>
                <a:latin typeface="Calibri"/>
                <a:cs typeface="Calibri"/>
              </a:rPr>
              <a:t> into ethanol and NADH</a:t>
            </a: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>
              <a:buSzPct val="25000"/>
              <a:buFont typeface="Arial"/>
              <a:buChar char="•"/>
            </a:pPr>
            <a:endParaRPr lang="en-US"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buSzPct val="25000"/>
            </a:pPr>
            <a:endParaRPr lang="en-US" sz="28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8923509" y="3602321"/>
            <a:ext cx="8732520" cy="7315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000" dirty="0"/>
              <a:t> Results (Continued)</a:t>
            </a:r>
          </a:p>
        </p:txBody>
      </p:sp>
      <p:sp>
        <p:nvSpPr>
          <p:cNvPr id="86" name="Rectangle 85"/>
          <p:cNvSpPr/>
          <p:nvPr/>
        </p:nvSpPr>
        <p:spPr>
          <a:xfrm>
            <a:off x="18923509" y="4334093"/>
            <a:ext cx="8732520" cy="1594979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buSzPct val="25000"/>
            </a:pP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8078478" y="3602321"/>
            <a:ext cx="8732520" cy="7315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000" dirty="0"/>
              <a:t>Conclusions</a:t>
            </a:r>
          </a:p>
        </p:txBody>
      </p:sp>
      <p:sp>
        <p:nvSpPr>
          <p:cNvPr id="88" name="Rectangle 87"/>
          <p:cNvSpPr/>
          <p:nvPr/>
        </p:nvSpPr>
        <p:spPr>
          <a:xfrm>
            <a:off x="28078478" y="4334093"/>
            <a:ext cx="8732520" cy="1072672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buSzPct val="25000"/>
            </a:pP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28078478" y="15178349"/>
            <a:ext cx="8732520" cy="7315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500" dirty="0"/>
              <a:t>References &amp; Acknowledgements</a:t>
            </a:r>
          </a:p>
        </p:txBody>
      </p:sp>
      <p:sp>
        <p:nvSpPr>
          <p:cNvPr id="90" name="Rectangle 89"/>
          <p:cNvSpPr/>
          <p:nvPr/>
        </p:nvSpPr>
        <p:spPr>
          <a:xfrm>
            <a:off x="28078478" y="15910121"/>
            <a:ext cx="8732520" cy="437377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SzPct val="25000"/>
            </a:pPr>
            <a:r>
              <a:rPr lang="en-US" sz="280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Thanks to Needham High School and Ms. Regrut for giving us the opportunity to pursue this research. </a:t>
            </a:r>
            <a:endParaRPr lang="en-US" sz="280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0">
              <a:buSzPct val="25000"/>
            </a:pPr>
            <a:endParaRPr lang="en-US" sz="180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buSzPct val="25000"/>
              <a:buFont typeface="Arial" charset="0"/>
              <a:buChar char="•"/>
            </a:pPr>
            <a:r>
              <a:rPr lang="en-US" sz="180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Reference 1:</a:t>
            </a:r>
            <a:r>
              <a:rPr lang="en-US" sz="1800">
                <a:solidFill>
                  <a:schemeClr val="tx1"/>
                </a:solidFill>
                <a:ea typeface="+mn-lt"/>
                <a:cs typeface="+mn-lt"/>
                <a:sym typeface="Arial"/>
              </a:rPr>
              <a:t>Akinosho, Hannah, et al. “The Emergence of Clostridium Thermocellum as a High Utility Candidate for Consolidated Bioprocessing Applications.” </a:t>
            </a:r>
            <a:r>
              <a:rPr lang="en-US" sz="1800" i="1">
                <a:solidFill>
                  <a:schemeClr val="tx1"/>
                </a:solidFill>
                <a:ea typeface="+mn-lt"/>
                <a:cs typeface="+mn-lt"/>
                <a:sym typeface="Arial"/>
              </a:rPr>
              <a:t>Frontiers in Chemistry</a:t>
            </a:r>
            <a:r>
              <a:rPr lang="en-US" sz="1800">
                <a:solidFill>
                  <a:schemeClr val="tx1"/>
                </a:solidFill>
                <a:ea typeface="+mn-lt"/>
                <a:cs typeface="+mn-lt"/>
                <a:sym typeface="Arial"/>
              </a:rPr>
              <a:t>, vol. 2, 2014, doi:10.3389/fchem.2014.00066.</a:t>
            </a:r>
            <a:endParaRPr lang="en-US" sz="180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buSzPct val="25000"/>
              <a:buFont typeface="Arial" charset="0"/>
              <a:buChar char="•"/>
            </a:pPr>
            <a:endParaRPr lang="en-US" sz="1800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buSzPct val="25000"/>
              <a:buFont typeface="Arial" charset="0"/>
              <a:buChar char="•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Reference 2: </a:t>
            </a:r>
            <a:r>
              <a:rPr lang="en-US" sz="1800">
                <a:solidFill>
                  <a:schemeClr val="tx1"/>
                </a:solidFill>
                <a:ea typeface="+mn-lt"/>
                <a:cs typeface="+mn-lt"/>
                <a:sym typeface="Arial"/>
              </a:rPr>
              <a:t>Tian, Liang, et al. “Enhanced Ethanol Formation by Clostridium Thermocellum via Pyruvate Decarboxylase.” </a:t>
            </a:r>
            <a:r>
              <a:rPr lang="en-US" sz="1800" i="1">
                <a:solidFill>
                  <a:schemeClr val="tx1"/>
                </a:solidFill>
                <a:ea typeface="+mn-lt"/>
                <a:cs typeface="+mn-lt"/>
                <a:sym typeface="Arial"/>
              </a:rPr>
              <a:t>Microbial Cell Factories</a:t>
            </a:r>
            <a:r>
              <a:rPr lang="en-US" sz="1800">
                <a:solidFill>
                  <a:schemeClr val="tx1"/>
                </a:solidFill>
                <a:ea typeface="+mn-lt"/>
                <a:cs typeface="+mn-lt"/>
                <a:sym typeface="Arial"/>
              </a:rPr>
              <a:t>, vol. 16, no. 1, 2017, doi:10.1186/s12934-017-0783-9.</a:t>
            </a:r>
            <a:endParaRPr lang="en-US" sz="1800">
              <a:solidFill>
                <a:schemeClr val="tx1"/>
              </a:solidFill>
              <a:cs typeface="Calibri"/>
            </a:endParaRPr>
          </a:p>
          <a:p>
            <a:pPr>
              <a:buSzPct val="25000"/>
              <a:buFont typeface="Arial" charset="0"/>
              <a:buChar char="•"/>
            </a:pPr>
            <a:endParaRPr lang="en-US" sz="1800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buSzPct val="25000"/>
              <a:buFont typeface="Arial" charset="0"/>
              <a:buChar char="•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  <a:sym typeface="Arial"/>
              </a:rPr>
              <a:t>Reference 3: Zarubin, Bobby. “Cellulosic Ethanol: Environmentally Friendly, But Costly.” </a:t>
            </a:r>
            <a:r>
              <a:rPr lang="en-US" sz="1800" i="1">
                <a:solidFill>
                  <a:schemeClr val="tx1"/>
                </a:solidFill>
                <a:ea typeface="+mn-lt"/>
                <a:cs typeface="+mn-lt"/>
                <a:sym typeface="Arial"/>
              </a:rPr>
              <a:t>Cellulosic Ethanol: Environmentally Friendly, But Costly</a:t>
            </a:r>
            <a:r>
              <a:rPr lang="en-US" sz="1800">
                <a:solidFill>
                  <a:schemeClr val="tx1"/>
                </a:solidFill>
                <a:ea typeface="+mn-lt"/>
                <a:cs typeface="+mn-lt"/>
                <a:sym typeface="Arial"/>
              </a:rPr>
              <a:t>, 16 Nov. 2014, large.stanford.edu/courses/2014/ph240/zarubin1/.</a:t>
            </a:r>
            <a:endParaRPr lang="en-US" sz="180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71" name="Off-page Connector 70"/>
          <p:cNvSpPr/>
          <p:nvPr/>
        </p:nvSpPr>
        <p:spPr>
          <a:xfrm>
            <a:off x="33963429" y="226146"/>
            <a:ext cx="2743201" cy="3794007"/>
          </a:xfrm>
          <a:prstGeom prst="flowChartOffpage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C36D7AC9-0ED4-4AF8-BD5D-1FF3696B5B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92" y="631285"/>
            <a:ext cx="4841739" cy="582001"/>
          </a:xfrm>
          <a:prstGeom prst="rect">
            <a:avLst/>
          </a:prstGeom>
        </p:spPr>
      </p:pic>
      <p:pic>
        <p:nvPicPr>
          <p:cNvPr id="3" name="Picture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0540CE4-F53B-4DE7-BFA0-50149550AE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6259" y="6132955"/>
            <a:ext cx="5251043" cy="3447369"/>
          </a:xfrm>
          <a:prstGeom prst="rect">
            <a:avLst/>
          </a:prstGeom>
        </p:spPr>
      </p:pic>
      <p:pic>
        <p:nvPicPr>
          <p:cNvPr id="13" name="Picture 13" descr="A screenshot of a computer&#10;&#10;Description generated with very high confidence">
            <a:extLst>
              <a:ext uri="{FF2B5EF4-FFF2-40B4-BE49-F238E27FC236}">
                <a16:creationId xmlns:a16="http://schemas.microsoft.com/office/drawing/2014/main" id="{E67EB6C9-5C17-4FA8-A0D2-E747FD443EA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2664" t="11004" r="29562" b="12105"/>
          <a:stretch/>
        </p:blipFill>
        <p:spPr>
          <a:xfrm>
            <a:off x="748538" y="12917786"/>
            <a:ext cx="5380576" cy="725127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D3EC840-AAEF-488B-A5A5-D8890C36822D}"/>
              </a:ext>
            </a:extLst>
          </p:cNvPr>
          <p:cNvSpPr txBox="1"/>
          <p:nvPr/>
        </p:nvSpPr>
        <p:spPr>
          <a:xfrm>
            <a:off x="6015966" y="12991127"/>
            <a:ext cx="3416923" cy="77251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,Sans-Serif"/>
              <a:buChar char="•"/>
            </a:pPr>
            <a:r>
              <a:rPr lang="en-US" sz="2800" b="1" dirty="0"/>
              <a:t>Glycolysis:</a:t>
            </a:r>
            <a:r>
              <a:rPr lang="en-US" sz="2800" dirty="0"/>
              <a:t> Cellulose from switchgrass converted to glucose, which is converted into a pyruvate</a:t>
            </a:r>
            <a:endParaRPr lang="en-US" sz="2800" dirty="0">
              <a:ea typeface="+mn-lt"/>
              <a:cs typeface="+mn-lt"/>
            </a:endParaRPr>
          </a:p>
          <a:p>
            <a:pPr marL="457200" indent="-457200">
              <a:buFont typeface="Arial,Sans-Serif"/>
              <a:buChar char="•"/>
            </a:pPr>
            <a:endParaRPr lang="en-US" sz="2800" dirty="0">
              <a:ea typeface="+mn-lt"/>
              <a:cs typeface="+mn-lt"/>
            </a:endParaRPr>
          </a:p>
          <a:p>
            <a:pPr marL="457200" indent="-457200">
              <a:buFont typeface="Arial,Sans-Serif"/>
              <a:buChar char="•"/>
            </a:pPr>
            <a:endParaRPr lang="en-US" sz="2800" dirty="0">
              <a:ea typeface="+mn-lt"/>
              <a:cs typeface="+mn-lt"/>
            </a:endParaRPr>
          </a:p>
          <a:p>
            <a:pPr marL="457200" indent="-457200">
              <a:buFont typeface="Arial,Sans-Serif"/>
              <a:buChar char="•"/>
            </a:pPr>
            <a:r>
              <a:rPr lang="en-US" sz="2800" b="1" dirty="0"/>
              <a:t>Ethanol Fermentation:</a:t>
            </a:r>
            <a:r>
              <a:rPr lang="en-US" sz="2800" dirty="0"/>
              <a:t> converts glucose into ethanol</a:t>
            </a:r>
            <a:endParaRPr lang="en-US" sz="2800">
              <a:ea typeface="+mn-lt"/>
              <a:cs typeface="+mn-lt"/>
            </a:endParaRPr>
          </a:p>
          <a:p>
            <a:pPr marL="457200" indent="-457200">
              <a:buFont typeface="Arial,Sans-Serif"/>
              <a:buChar char="•"/>
            </a:pPr>
            <a:endParaRPr lang="en-US" dirty="0">
              <a:ea typeface="+mn-lt"/>
              <a:cs typeface="+mn-lt"/>
            </a:endParaRPr>
          </a:p>
          <a:p>
            <a:pPr algn="l"/>
            <a:endParaRPr lang="en-US" dirty="0">
              <a:cs typeface="Calibri"/>
            </a:endParaRPr>
          </a:p>
        </p:txBody>
      </p:sp>
      <p:pic>
        <p:nvPicPr>
          <p:cNvPr id="16" name="Picture 16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9EEA97D3-03EB-4790-A94A-4D3467A9D42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2728" t="33413" r="13480" b="20248"/>
          <a:stretch/>
        </p:blipFill>
        <p:spPr>
          <a:xfrm>
            <a:off x="9865396" y="4970905"/>
            <a:ext cx="8192133" cy="2893662"/>
          </a:xfrm>
          <a:prstGeom prst="rect">
            <a:avLst/>
          </a:prstGeom>
        </p:spPr>
      </p:pic>
      <p:pic>
        <p:nvPicPr>
          <p:cNvPr id="18" name="Picture 18" descr="A close up of text on a white background&#10;&#10;Description generated with very high confidence">
            <a:extLst>
              <a:ext uri="{FF2B5EF4-FFF2-40B4-BE49-F238E27FC236}">
                <a16:creationId xmlns:a16="http://schemas.microsoft.com/office/drawing/2014/main" id="{2E1F7E44-9AE6-462A-86A9-4666C0DA3C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85155" y="12099869"/>
            <a:ext cx="4588365" cy="433298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85A6178-7B74-47CD-826B-0070DBBFFCAA}"/>
              </a:ext>
            </a:extLst>
          </p:cNvPr>
          <p:cNvSpPr txBox="1"/>
          <p:nvPr/>
        </p:nvSpPr>
        <p:spPr>
          <a:xfrm>
            <a:off x="18923337" y="4371783"/>
            <a:ext cx="8755123" cy="160351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highlight>
                  <a:srgbClr val="FFFF00"/>
                </a:highlight>
                <a:cs typeface="Calibri"/>
              </a:rPr>
              <a:t>(1) </a:t>
            </a:r>
            <a:r>
              <a:rPr lang="en-US" sz="2800" b="1" dirty="0" err="1">
                <a:highlight>
                  <a:srgbClr val="FFFF00"/>
                </a:highlight>
                <a:cs typeface="Calibri"/>
              </a:rPr>
              <a:t>Zymomona</a:t>
            </a:r>
            <a:r>
              <a:rPr lang="en-US" sz="2800" b="1" dirty="0">
                <a:highlight>
                  <a:srgbClr val="FFFF00"/>
                </a:highlight>
                <a:cs typeface="Calibri"/>
              </a:rPr>
              <a:t> </a:t>
            </a:r>
            <a:r>
              <a:rPr lang="en-US" sz="2800" b="1" dirty="0" err="1">
                <a:highlight>
                  <a:srgbClr val="FFFF00"/>
                </a:highlight>
                <a:cs typeface="Calibri"/>
              </a:rPr>
              <a:t>Mobilis</a:t>
            </a:r>
            <a:endParaRPr lang="en-US" sz="2800" b="1" dirty="0">
              <a:highlight>
                <a:srgbClr val="FFFF00"/>
              </a:highlight>
              <a:cs typeface="Calibri"/>
            </a:endParaRPr>
          </a:p>
          <a:p>
            <a:r>
              <a:rPr lang="en-US" sz="2800" b="1" i="1" dirty="0">
                <a:cs typeface="Calibri"/>
              </a:rPr>
              <a:t>Steps</a:t>
            </a:r>
            <a:r>
              <a:rPr lang="en-US" sz="2800" b="1" dirty="0">
                <a:cs typeface="Calibri"/>
              </a:rPr>
              <a:t>: </a:t>
            </a:r>
            <a:r>
              <a:rPr lang="en-US" sz="2800" dirty="0">
                <a:cs typeface="Calibri"/>
              </a:rPr>
              <a:t>turns pyruvate into ethanol and CO2</a:t>
            </a:r>
            <a:endParaRPr lang="en-US" dirty="0"/>
          </a:p>
          <a:p>
            <a:r>
              <a:rPr lang="en-US" sz="2800" b="1" i="1" dirty="0">
                <a:ea typeface="+mn-lt"/>
                <a:cs typeface="+mn-lt"/>
              </a:rPr>
              <a:t>Beneficial Traits:</a:t>
            </a:r>
            <a:r>
              <a:rPr lang="en-US" sz="2800" i="1" dirty="0">
                <a:ea typeface="+mn-lt"/>
                <a:cs typeface="+mn-lt"/>
              </a:rPr>
              <a:t> </a:t>
            </a:r>
            <a:r>
              <a:rPr lang="en-US" sz="2800" dirty="0">
                <a:ea typeface="+mn-lt"/>
                <a:cs typeface="+mn-lt"/>
              </a:rPr>
              <a:t>high-ethanol productivity, high alcohol tolerance, broad pH range </a:t>
            </a:r>
            <a:endParaRPr lang="en-US" dirty="0">
              <a:cs typeface="Calibri"/>
            </a:endParaRPr>
          </a:p>
          <a:p>
            <a:r>
              <a:rPr lang="en-US" sz="2800" b="1" i="1" dirty="0">
                <a:ea typeface="+mn-lt"/>
                <a:cs typeface="+mn-lt"/>
              </a:rPr>
              <a:t>Processes: </a:t>
            </a:r>
            <a:endParaRPr lang="en-US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 err="1">
                <a:ea typeface="+mn-lt"/>
                <a:cs typeface="+mn-lt"/>
              </a:rPr>
              <a:t>Entner-Doudoroff</a:t>
            </a:r>
            <a:r>
              <a:rPr lang="en-US" sz="2800" dirty="0">
                <a:ea typeface="+mn-lt"/>
                <a:cs typeface="+mn-lt"/>
              </a:rPr>
              <a:t> Pathway: metabolic pathway that starts with glucose and catabolizes it into pyruvate </a:t>
            </a:r>
            <a:endParaRPr lang="en-US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 err="1">
                <a:ea typeface="+mn-lt"/>
                <a:cs typeface="+mn-lt"/>
              </a:rPr>
              <a:t>Homoethanol</a:t>
            </a:r>
            <a:r>
              <a:rPr lang="en-US" sz="2800" dirty="0">
                <a:ea typeface="+mn-lt"/>
                <a:cs typeface="+mn-lt"/>
              </a:rPr>
              <a:t> pathway: metabolizes pyruvate to ethanol (</a:t>
            </a:r>
            <a:r>
              <a:rPr lang="en-US" sz="2800" dirty="0" err="1">
                <a:ea typeface="+mn-lt"/>
                <a:cs typeface="+mn-lt"/>
              </a:rPr>
              <a:t>pdc</a:t>
            </a:r>
            <a:r>
              <a:rPr lang="en-US" sz="2800" dirty="0">
                <a:ea typeface="+mn-lt"/>
                <a:cs typeface="+mn-lt"/>
              </a:rPr>
              <a:t>, </a:t>
            </a:r>
            <a:r>
              <a:rPr lang="en-US" sz="2800" dirty="0" err="1">
                <a:ea typeface="+mn-lt"/>
                <a:cs typeface="+mn-lt"/>
              </a:rPr>
              <a:t>adh</a:t>
            </a:r>
            <a:r>
              <a:rPr lang="en-US" sz="2800" dirty="0">
                <a:ea typeface="+mn-lt"/>
                <a:cs typeface="+mn-lt"/>
              </a:rPr>
              <a:t>)</a:t>
            </a:r>
            <a:endParaRPr lang="en-US" dirty="0">
              <a:ea typeface="+mn-lt"/>
              <a:cs typeface="+mn-lt"/>
            </a:endParaRPr>
          </a:p>
          <a:p>
            <a:r>
              <a:rPr lang="en-US" sz="2800" b="1" i="1" dirty="0">
                <a:ea typeface="+mn-lt"/>
                <a:cs typeface="+mn-lt"/>
              </a:rPr>
              <a:t>Genes/Enzymes: </a:t>
            </a:r>
            <a:endParaRPr lang="en-US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Pyruvate Decarboxylase</a:t>
            </a:r>
            <a:endParaRPr lang="en-US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Alcohol Dehydrogenase II (</a:t>
            </a:r>
            <a:r>
              <a:rPr lang="en-US" sz="2800" err="1">
                <a:ea typeface="+mn-lt"/>
                <a:cs typeface="+mn-lt"/>
              </a:rPr>
              <a:t>adhB</a:t>
            </a:r>
            <a:r>
              <a:rPr lang="en-US" sz="2800" dirty="0">
                <a:ea typeface="+mn-lt"/>
                <a:cs typeface="+mn-lt"/>
              </a:rPr>
              <a:t> gene)</a:t>
            </a:r>
            <a:endParaRPr lang="en-US" dirty="0"/>
          </a:p>
          <a:p>
            <a:endParaRPr lang="en-US" sz="2800" b="1" dirty="0">
              <a:cs typeface="Calibri"/>
            </a:endParaRPr>
          </a:p>
          <a:p>
            <a:r>
              <a:rPr lang="en-US" sz="2800" b="1" dirty="0">
                <a:highlight>
                  <a:srgbClr val="FFFF00"/>
                </a:highlight>
                <a:cs typeface="Calibri"/>
              </a:rPr>
              <a:t>(2) (Geo)Bacillus Stearothermophilus </a:t>
            </a:r>
            <a:endParaRPr lang="en-US" dirty="0">
              <a:highlight>
                <a:srgbClr val="FFFF00"/>
              </a:highlight>
              <a:ea typeface="+mn-lt"/>
              <a:cs typeface="+mn-lt"/>
            </a:endParaRPr>
          </a:p>
          <a:p>
            <a:r>
              <a:rPr lang="en-US" sz="2800" b="1" i="1" dirty="0">
                <a:ea typeface="+mn-lt"/>
                <a:cs typeface="+mn-lt"/>
              </a:rPr>
              <a:t>Steps: </a:t>
            </a:r>
            <a:r>
              <a:rPr lang="en-US" sz="2800" dirty="0">
                <a:ea typeface="+mn-lt"/>
                <a:cs typeface="+mn-lt"/>
              </a:rPr>
              <a:t>turns acetaldehyde into ethanol</a:t>
            </a:r>
            <a:endParaRPr lang="en-US" sz="2800" b="1" i="1" dirty="0">
              <a:ea typeface="+mn-lt"/>
              <a:cs typeface="+mn-lt"/>
            </a:endParaRPr>
          </a:p>
          <a:p>
            <a:r>
              <a:rPr lang="en-US" sz="2800" b="1" i="1" dirty="0">
                <a:ea typeface="+mn-lt"/>
                <a:cs typeface="+mn-lt"/>
              </a:rPr>
              <a:t>Beneficial Traits:</a:t>
            </a:r>
            <a:r>
              <a:rPr lang="en-US" sz="2800" i="1" dirty="0">
                <a:ea typeface="+mn-lt"/>
                <a:cs typeface="+mn-lt"/>
              </a:rPr>
              <a:t> </a:t>
            </a:r>
            <a:r>
              <a:rPr lang="en-US" sz="2800" dirty="0">
                <a:ea typeface="+mn-lt"/>
                <a:cs typeface="+mn-lt"/>
              </a:rPr>
              <a:t>high growth rate, high ethanol production from glucose </a:t>
            </a:r>
            <a:endParaRPr lang="en-US">
              <a:ea typeface="+mn-lt"/>
              <a:cs typeface="+mn-lt"/>
            </a:endParaRPr>
          </a:p>
          <a:p>
            <a:r>
              <a:rPr lang="en-US" sz="2800" b="1" i="1" dirty="0">
                <a:ea typeface="+mn-lt"/>
                <a:cs typeface="+mn-lt"/>
              </a:rPr>
              <a:t>Genes/Enzymes: </a:t>
            </a:r>
            <a:endParaRPr lang="en-US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Alcohol Dehydrogenase (NAD+ dependent)</a:t>
            </a:r>
            <a:endParaRPr lang="en-US" sz="2800" dirty="0">
              <a:cs typeface="Calibri"/>
            </a:endParaRPr>
          </a:p>
          <a:p>
            <a:endParaRPr lang="en-US" sz="2800" b="1" dirty="0">
              <a:cs typeface="Calibri"/>
            </a:endParaRPr>
          </a:p>
          <a:p>
            <a:r>
              <a:rPr lang="en-US" sz="2800" b="1" dirty="0">
                <a:highlight>
                  <a:srgbClr val="FFFF00"/>
                </a:highlight>
                <a:cs typeface="Calibri"/>
              </a:rPr>
              <a:t>(3) </a:t>
            </a:r>
            <a:r>
              <a:rPr lang="en-US" sz="2800" b="1" err="1">
                <a:highlight>
                  <a:srgbClr val="FFFF00"/>
                </a:highlight>
                <a:cs typeface="Calibri"/>
              </a:rPr>
              <a:t>Zymobacter</a:t>
            </a:r>
            <a:r>
              <a:rPr lang="en-US" sz="2800" b="1" dirty="0">
                <a:highlight>
                  <a:srgbClr val="FFFF00"/>
                </a:highlight>
                <a:cs typeface="Calibri"/>
              </a:rPr>
              <a:t> Palmae</a:t>
            </a:r>
          </a:p>
          <a:p>
            <a:r>
              <a:rPr lang="en-US" sz="2800" b="1" i="1" dirty="0">
                <a:ea typeface="+mn-lt"/>
                <a:cs typeface="+mn-lt"/>
              </a:rPr>
              <a:t>Steps: </a:t>
            </a:r>
            <a:r>
              <a:rPr lang="en-US" sz="2800" dirty="0">
                <a:ea typeface="+mn-lt"/>
                <a:cs typeface="+mn-lt"/>
              </a:rPr>
              <a:t>turns pyruvic acid into ethanol</a:t>
            </a:r>
            <a:endParaRPr lang="en-US" sz="2800" b="1" dirty="0">
              <a:ea typeface="+mn-lt"/>
              <a:cs typeface="+mn-lt"/>
            </a:endParaRPr>
          </a:p>
          <a:p>
            <a:r>
              <a:rPr lang="en-US" sz="2800" b="1" i="1" dirty="0">
                <a:ea typeface="+mn-lt"/>
                <a:cs typeface="+mn-lt"/>
              </a:rPr>
              <a:t>Beneficial Traits:</a:t>
            </a:r>
            <a:r>
              <a:rPr lang="en-US" sz="2800" i="1" dirty="0">
                <a:ea typeface="+mn-lt"/>
                <a:cs typeface="+mn-lt"/>
              </a:rPr>
              <a:t> </a:t>
            </a:r>
            <a:r>
              <a:rPr lang="en-US" sz="2800" dirty="0">
                <a:ea typeface="+mn-lt"/>
                <a:cs typeface="+mn-lt"/>
              </a:rPr>
              <a:t>high-ethanol productivity, high alcohol tolerance, broad pH range </a:t>
            </a:r>
            <a:endParaRPr lang="en-US" dirty="0">
              <a:cs typeface="Calibri"/>
            </a:endParaRPr>
          </a:p>
          <a:p>
            <a:r>
              <a:rPr lang="en-US" sz="2800" b="1" i="1" dirty="0">
                <a:ea typeface="+mn-lt"/>
                <a:cs typeface="+mn-lt"/>
              </a:rPr>
              <a:t>Genes/Enzymes: </a:t>
            </a:r>
            <a:endParaRPr lang="en-US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Pyruvate Decarboxylase</a:t>
            </a:r>
            <a:endParaRPr lang="en-US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Alcohol dehydrogenase II (</a:t>
            </a:r>
            <a:r>
              <a:rPr lang="en-US" sz="2800" err="1">
                <a:ea typeface="+mn-lt"/>
                <a:cs typeface="+mn-lt"/>
              </a:rPr>
              <a:t>adhB</a:t>
            </a:r>
            <a:r>
              <a:rPr lang="en-US" sz="2800" dirty="0">
                <a:ea typeface="+mn-lt"/>
                <a:cs typeface="+mn-lt"/>
              </a:rPr>
              <a:t> gene)</a:t>
            </a:r>
            <a:endParaRPr lang="en-US" sz="2800" dirty="0">
              <a:cs typeface="Calibri"/>
            </a:endParaRPr>
          </a:p>
          <a:p>
            <a:endParaRPr lang="en-US" sz="2800" b="1" dirty="0">
              <a:cs typeface="Calibri"/>
            </a:endParaRPr>
          </a:p>
          <a:p>
            <a:r>
              <a:rPr lang="en-US" sz="2800" b="1" dirty="0">
                <a:highlight>
                  <a:srgbClr val="FFFF00"/>
                </a:highlight>
                <a:cs typeface="Calibri"/>
              </a:rPr>
              <a:t>(4) Clostridium </a:t>
            </a:r>
            <a:r>
              <a:rPr lang="en-US" sz="2800" b="1" err="1">
                <a:highlight>
                  <a:srgbClr val="FFFF00"/>
                </a:highlight>
                <a:cs typeface="Calibri"/>
              </a:rPr>
              <a:t>Thermocellum</a:t>
            </a:r>
            <a:endParaRPr lang="en-US" sz="2800" b="1">
              <a:highlight>
                <a:srgbClr val="FFFF00"/>
              </a:highlight>
              <a:cs typeface="Calibri"/>
            </a:endParaRPr>
          </a:p>
          <a:p>
            <a:r>
              <a:rPr lang="en-US" sz="2800" b="1" i="1" dirty="0">
                <a:ea typeface="+mn-lt"/>
                <a:cs typeface="+mn-lt"/>
              </a:rPr>
              <a:t>Beneficial Traits:</a:t>
            </a:r>
            <a:r>
              <a:rPr lang="en-US" sz="2800" i="1" dirty="0">
                <a:ea typeface="+mn-lt"/>
                <a:cs typeface="+mn-lt"/>
              </a:rPr>
              <a:t> </a:t>
            </a:r>
            <a:r>
              <a:rPr lang="en-US" sz="2800" dirty="0">
                <a:ea typeface="+mn-lt"/>
                <a:cs typeface="+mn-lt"/>
              </a:rPr>
              <a:t>rapidly ferments cellulose, produces ethanol at a high yield</a:t>
            </a:r>
            <a:endParaRPr lang="en-US" dirty="0">
              <a:ea typeface="+mn-lt"/>
              <a:cs typeface="+mn-lt"/>
            </a:endParaRPr>
          </a:p>
          <a:p>
            <a:r>
              <a:rPr lang="en-US" sz="2800" b="1" i="1" dirty="0">
                <a:ea typeface="+mn-lt"/>
                <a:cs typeface="+mn-lt"/>
              </a:rPr>
              <a:t>Processes: </a:t>
            </a:r>
            <a:endParaRPr lang="en-US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Glycolysis</a:t>
            </a:r>
            <a:endParaRPr lang="en-US" dirty="0">
              <a:ea typeface="+mn-lt"/>
              <a:cs typeface="+mn-lt"/>
            </a:endParaRPr>
          </a:p>
          <a:p>
            <a:r>
              <a:rPr lang="en-US" sz="2800" b="1" i="1" dirty="0">
                <a:ea typeface="+mn-lt"/>
                <a:cs typeface="+mn-lt"/>
              </a:rPr>
              <a:t>Genes/Enzymes: </a:t>
            </a:r>
            <a:endParaRPr lang="en-US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Pyruvate Decarboxylase</a:t>
            </a:r>
            <a:endParaRPr lang="en-US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Alcohol Dehydrogenase II (</a:t>
            </a:r>
            <a:r>
              <a:rPr lang="en-US" sz="2800" dirty="0" err="1">
                <a:ea typeface="+mn-lt"/>
                <a:cs typeface="+mn-lt"/>
              </a:rPr>
              <a:t>adhB</a:t>
            </a:r>
            <a:r>
              <a:rPr lang="en-US" sz="2800" dirty="0">
                <a:ea typeface="+mn-lt"/>
                <a:cs typeface="+mn-lt"/>
              </a:rPr>
              <a:t> gene)</a:t>
            </a:r>
            <a:endParaRPr lang="en-US" sz="2800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D35CD3-B474-444D-85C3-D99D2CD46930}"/>
              </a:ext>
            </a:extLst>
          </p:cNvPr>
          <p:cNvSpPr txBox="1"/>
          <p:nvPr/>
        </p:nvSpPr>
        <p:spPr>
          <a:xfrm>
            <a:off x="28359978" y="7034524"/>
            <a:ext cx="8146575" cy="74481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/>
              <a:t>Problem</a:t>
            </a:r>
            <a:r>
              <a:rPr lang="en-US" sz="2800" dirty="0"/>
              <a:t>: </a:t>
            </a:r>
            <a:r>
              <a:rPr lang="en-US" sz="2800" dirty="0">
                <a:ea typeface="+mn-lt"/>
                <a:cs typeface="+mn-lt"/>
              </a:rPr>
              <a:t>Ethanol Fermentation produces CO</a:t>
            </a:r>
            <a:r>
              <a:rPr lang="en-US" sz="2800" baseline="-25000" dirty="0">
                <a:ea typeface="+mn-lt"/>
                <a:cs typeface="+mn-lt"/>
              </a:rPr>
              <a:t>2</a:t>
            </a:r>
            <a:r>
              <a:rPr lang="en-US" sz="2800" dirty="0">
                <a:ea typeface="+mn-lt"/>
                <a:cs typeface="+mn-lt"/>
              </a:rPr>
              <a:t> as by-product</a:t>
            </a:r>
            <a:endParaRPr lang="en-US" sz="2800" dirty="0"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Less combustion emission in production process</a:t>
            </a:r>
            <a:endParaRPr lang="en-US" sz="2800" dirty="0"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Replacing production of CO</a:t>
            </a:r>
            <a:r>
              <a:rPr lang="en-US" sz="2800" baseline="-25000" dirty="0">
                <a:ea typeface="+mn-lt"/>
                <a:cs typeface="+mn-lt"/>
              </a:rPr>
              <a:t>2</a:t>
            </a:r>
            <a:r>
              <a:rPr lang="en-US" sz="2800" dirty="0">
                <a:ea typeface="+mn-lt"/>
                <a:cs typeface="+mn-lt"/>
              </a:rPr>
              <a:t> in combustion </a:t>
            </a:r>
            <a:r>
              <a:rPr lang="en-US" sz="2800" dirty="0" err="1">
                <a:ea typeface="+mn-lt"/>
                <a:cs typeface="+mn-lt"/>
              </a:rPr>
              <a:t>rxns</a:t>
            </a:r>
            <a:r>
              <a:rPr lang="en-US" sz="2800" dirty="0">
                <a:ea typeface="+mn-lt"/>
                <a:cs typeface="+mn-lt"/>
              </a:rPr>
              <a:t> &gt; CO</a:t>
            </a:r>
            <a:r>
              <a:rPr lang="en-US" sz="2800" baseline="-25000" dirty="0">
                <a:ea typeface="+mn-lt"/>
                <a:cs typeface="+mn-lt"/>
              </a:rPr>
              <a:t>2</a:t>
            </a:r>
            <a:r>
              <a:rPr lang="en-US" sz="2800" dirty="0">
                <a:ea typeface="+mn-lt"/>
                <a:cs typeface="+mn-lt"/>
              </a:rPr>
              <a:t> produced through ethanol production</a:t>
            </a:r>
            <a:endParaRPr lang="en-US" sz="2800" dirty="0"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2800" i="1" dirty="0">
                <a:ea typeface="+mn-lt"/>
                <a:cs typeface="+mn-lt"/>
              </a:rPr>
              <a:t>Negligible </a:t>
            </a:r>
            <a:r>
              <a:rPr lang="en-US" sz="2800" dirty="0">
                <a:ea typeface="+mn-lt"/>
                <a:cs typeface="+mn-lt"/>
              </a:rPr>
              <a:t>CO</a:t>
            </a:r>
            <a:r>
              <a:rPr lang="en-US" sz="2800" baseline="-25000" dirty="0">
                <a:ea typeface="+mn-lt"/>
                <a:cs typeface="+mn-lt"/>
              </a:rPr>
              <a:t>2</a:t>
            </a:r>
            <a:r>
              <a:rPr lang="en-US" sz="2800" dirty="0">
                <a:ea typeface="+mn-lt"/>
                <a:cs typeface="+mn-lt"/>
              </a:rPr>
              <a:t> emission: we don’t need to deal with it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sz="2800" b="1" dirty="0">
                <a:ea typeface="+mn-lt"/>
                <a:cs typeface="+mn-lt"/>
              </a:rPr>
              <a:t>Overall</a:t>
            </a:r>
            <a:r>
              <a:rPr lang="en-US" sz="2800" dirty="0">
                <a:ea typeface="+mn-lt"/>
                <a:cs typeface="+mn-lt"/>
              </a:rPr>
              <a:t>: Production of CO2 in this bacteria will pale in comparison to the CO</a:t>
            </a:r>
            <a:r>
              <a:rPr lang="en-US" sz="2800" baseline="-25000" dirty="0">
                <a:ea typeface="+mn-lt"/>
                <a:cs typeface="+mn-lt"/>
              </a:rPr>
              <a:t>2</a:t>
            </a:r>
            <a:r>
              <a:rPr lang="en-US" sz="2800" dirty="0">
                <a:ea typeface="+mn-lt"/>
                <a:cs typeface="+mn-lt"/>
              </a:rPr>
              <a:t> produced by a car/plane/other vehicle that uses traditional fuels)</a:t>
            </a:r>
            <a:br>
              <a:rPr lang="en-US" dirty="0"/>
            </a:br>
            <a:endParaRPr lang="en-US" sz="2800">
              <a:cs typeface="Calibri"/>
            </a:endParaRPr>
          </a:p>
          <a:p>
            <a:endParaRPr lang="en-US" dirty="0">
              <a:cs typeface="Calibri"/>
            </a:endParaRPr>
          </a:p>
          <a:p>
            <a:br>
              <a:rPr lang="en-US" dirty="0"/>
            </a:br>
            <a:endParaRPr lang="en-US" dirty="0"/>
          </a:p>
        </p:txBody>
      </p:sp>
      <p:pic>
        <p:nvPicPr>
          <p:cNvPr id="7" name="Picture 7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DC7DBCE-2850-451A-A24F-C44EB19C64A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6050"/>
          <a:stretch/>
        </p:blipFill>
        <p:spPr>
          <a:xfrm>
            <a:off x="29340427" y="11133024"/>
            <a:ext cx="6166050" cy="3915467"/>
          </a:xfrm>
          <a:prstGeom prst="rect">
            <a:avLst/>
          </a:prstGeom>
          <a:ln>
            <a:noFill/>
          </a:ln>
        </p:spPr>
      </p:pic>
      <p:pic>
        <p:nvPicPr>
          <p:cNvPr id="9" name="Picture 9" descr="A close up of a logo&#10;&#10;Description generated with high confidence">
            <a:extLst>
              <a:ext uri="{FF2B5EF4-FFF2-40B4-BE49-F238E27FC236}">
                <a16:creationId xmlns:a16="http://schemas.microsoft.com/office/drawing/2014/main" id="{C48B4001-3F6F-4969-ACD3-7CE6796C46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825047" y="4455083"/>
            <a:ext cx="5197110" cy="2569374"/>
          </a:xfrm>
          <a:prstGeom prst="rect">
            <a:avLst/>
          </a:prstGeom>
        </p:spPr>
      </p:pic>
      <p:pic>
        <p:nvPicPr>
          <p:cNvPr id="8" name="Picture 9" descr="A picture containing cup, drawing, food, plate&#10;&#10;Description generated with very high confidence">
            <a:extLst>
              <a:ext uri="{FF2B5EF4-FFF2-40B4-BE49-F238E27FC236}">
                <a16:creationId xmlns:a16="http://schemas.microsoft.com/office/drawing/2014/main" id="{B33FB72D-C370-429E-8C26-3D8526E49E5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002789" y="404637"/>
            <a:ext cx="2711092" cy="266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66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357</Words>
  <Application>Microsoft Office PowerPoint</Application>
  <PresentationFormat>Custom</PresentationFormat>
  <Paragraphs>43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ePB employee</dc:creator>
  <cp:lastModifiedBy>Kathrynn Phillippe</cp:lastModifiedBy>
  <cp:revision>647</cp:revision>
  <dcterms:created xsi:type="dcterms:W3CDTF">2017-08-28T19:07:22Z</dcterms:created>
  <dcterms:modified xsi:type="dcterms:W3CDTF">2020-03-05T21:19:45Z</dcterms:modified>
</cp:coreProperties>
</file>