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85" r:id="rId1"/>
  </p:sldMasterIdLst>
  <p:notesMasterIdLst>
    <p:notesMasterId r:id="rId4"/>
  </p:notesMasterIdLst>
  <p:sldIdLst>
    <p:sldId id="258" r:id="rId2"/>
    <p:sldId id="259" r:id="rId3"/>
  </p:sldIdLst>
  <p:sldSz cx="36612513" cy="2106771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6636">
          <p15:clr>
            <a:srgbClr val="A4A3A4"/>
          </p15:clr>
        </p15:guide>
        <p15:guide id="4" pos="1153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acher" initials="T" lastIdx="1" clrIdx="0"/>
  <p:cmAuthor id="2" name="racquel.sherwood@gmail.com" initials="r"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04" autoAdjust="0"/>
    <p:restoredTop sz="95768" autoAdjust="0"/>
  </p:normalViewPr>
  <p:slideViewPr>
    <p:cSldViewPr snapToGrid="0">
      <p:cViewPr varScale="1">
        <p:scale>
          <a:sx n="26" d="100"/>
          <a:sy n="26" d="100"/>
        </p:scale>
        <p:origin x="212" y="28"/>
      </p:cViewPr>
      <p:guideLst>
        <p:guide orient="horz" pos="2160"/>
        <p:guide pos="2880"/>
        <p:guide orient="horz" pos="6636"/>
        <p:guide pos="1153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76" d="100"/>
        <a:sy n="17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commentAuthors" Target="commentAuthors.xml"/><Relationship Id="rId4" Type="http://schemas.openxmlformats.org/officeDocument/2006/relationships/notesMaster" Target="notesMasters/notesMaster1.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CD9D2E12-B7B9-6D41-A850-21FB899CB4BE}" type="datetimeFigureOut">
              <a:rPr lang="en-US" smtClean="0"/>
              <a:t>3/8/2020</a:t>
            </a:fld>
            <a:endParaRPr lang="en-US" dirty="0"/>
          </a:p>
        </p:txBody>
      </p:sp>
      <p:sp>
        <p:nvSpPr>
          <p:cNvPr id="4" name="Slide Image Placeholder 3"/>
          <p:cNvSpPr>
            <a:spLocks noGrp="1" noRot="1" noChangeAspect="1"/>
          </p:cNvSpPr>
          <p:nvPr>
            <p:ph type="sldImg" idx="2"/>
          </p:nvPr>
        </p:nvSpPr>
        <p:spPr>
          <a:xfrm>
            <a:off x="2560638" y="857250"/>
            <a:ext cx="4022725"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BE9E0343-4627-DD4F-A0A2-19E7C71183C7}" type="slidenum">
              <a:rPr lang="en-US" smtClean="0"/>
              <a:t>‹#›</a:t>
            </a:fld>
            <a:endParaRPr lang="en-US" dirty="0"/>
          </a:p>
        </p:txBody>
      </p:sp>
    </p:spTree>
    <p:extLst>
      <p:ext uri="{BB962C8B-B14F-4D97-AF65-F5344CB8AC3E}">
        <p14:creationId xmlns:p14="http://schemas.microsoft.com/office/powerpoint/2010/main" val="1420115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9E0343-4627-DD4F-A0A2-19E7C71183C7}" type="slidenum">
              <a:rPr lang="en-US" smtClean="0"/>
              <a:t>1</a:t>
            </a:fld>
            <a:endParaRPr lang="en-US" dirty="0"/>
          </a:p>
        </p:txBody>
      </p:sp>
    </p:spTree>
    <p:extLst>
      <p:ext uri="{BB962C8B-B14F-4D97-AF65-F5344CB8AC3E}">
        <p14:creationId xmlns:p14="http://schemas.microsoft.com/office/powerpoint/2010/main" val="1792792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9E0343-4627-DD4F-A0A2-19E7C71183C7}" type="slidenum">
              <a:rPr lang="en-US" smtClean="0"/>
              <a:t>2</a:t>
            </a:fld>
            <a:endParaRPr lang="en-US" dirty="0"/>
          </a:p>
        </p:txBody>
      </p:sp>
    </p:spTree>
    <p:extLst>
      <p:ext uri="{BB962C8B-B14F-4D97-AF65-F5344CB8AC3E}">
        <p14:creationId xmlns:p14="http://schemas.microsoft.com/office/powerpoint/2010/main" val="502123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90AAC-AEEA-364B-B95B-D63AA7C8FDEA}"/>
              </a:ext>
            </a:extLst>
          </p:cNvPr>
          <p:cNvSpPr>
            <a:spLocks noGrp="1"/>
          </p:cNvSpPr>
          <p:nvPr>
            <p:ph type="ctrTitle"/>
          </p:nvPr>
        </p:nvSpPr>
        <p:spPr>
          <a:xfrm>
            <a:off x="4576564" y="3447889"/>
            <a:ext cx="27459385" cy="7334685"/>
          </a:xfrm>
        </p:spPr>
        <p:txBody>
          <a:bodyPr anchor="b"/>
          <a:lstStyle>
            <a:lvl1pPr algn="ctr">
              <a:defRPr sz="18018"/>
            </a:lvl1pPr>
          </a:lstStyle>
          <a:p>
            <a:r>
              <a:rPr lang="en-US"/>
              <a:t>Click to edit Master title style</a:t>
            </a:r>
          </a:p>
        </p:txBody>
      </p:sp>
      <p:sp>
        <p:nvSpPr>
          <p:cNvPr id="3" name="Subtitle 2">
            <a:extLst>
              <a:ext uri="{FF2B5EF4-FFF2-40B4-BE49-F238E27FC236}">
                <a16:creationId xmlns:a16="http://schemas.microsoft.com/office/drawing/2014/main" id="{26CC3CC6-D3A2-0B49-9073-804F56A42C08}"/>
              </a:ext>
            </a:extLst>
          </p:cNvPr>
          <p:cNvSpPr>
            <a:spLocks noGrp="1"/>
          </p:cNvSpPr>
          <p:nvPr>
            <p:ph type="subTitle" idx="1"/>
          </p:nvPr>
        </p:nvSpPr>
        <p:spPr>
          <a:xfrm>
            <a:off x="4576564" y="11065427"/>
            <a:ext cx="27459385" cy="5086486"/>
          </a:xfrm>
        </p:spPr>
        <p:txBody>
          <a:bodyPr/>
          <a:lstStyle>
            <a:lvl1pPr marL="0" indent="0" algn="ctr">
              <a:buNone/>
              <a:defRPr sz="7207"/>
            </a:lvl1pPr>
            <a:lvl2pPr marL="1372972" indent="0" algn="ctr">
              <a:buNone/>
              <a:defRPr sz="6006"/>
            </a:lvl2pPr>
            <a:lvl3pPr marL="2745943" indent="0" algn="ctr">
              <a:buNone/>
              <a:defRPr sz="5405"/>
            </a:lvl3pPr>
            <a:lvl4pPr marL="4118915" indent="0" algn="ctr">
              <a:buNone/>
              <a:defRPr sz="4805"/>
            </a:lvl4pPr>
            <a:lvl5pPr marL="5491886" indent="0" algn="ctr">
              <a:buNone/>
              <a:defRPr sz="4805"/>
            </a:lvl5pPr>
            <a:lvl6pPr marL="6864858" indent="0" algn="ctr">
              <a:buNone/>
              <a:defRPr sz="4805"/>
            </a:lvl6pPr>
            <a:lvl7pPr marL="8237830" indent="0" algn="ctr">
              <a:buNone/>
              <a:defRPr sz="4805"/>
            </a:lvl7pPr>
            <a:lvl8pPr marL="9610801" indent="0" algn="ctr">
              <a:buNone/>
              <a:defRPr sz="4805"/>
            </a:lvl8pPr>
            <a:lvl9pPr marL="10983773" indent="0" algn="ctr">
              <a:buNone/>
              <a:defRPr sz="4805"/>
            </a:lvl9pPr>
          </a:lstStyle>
          <a:p>
            <a:r>
              <a:rPr lang="en-US"/>
              <a:t>Click to edit Master subtitle style</a:t>
            </a:r>
          </a:p>
        </p:txBody>
      </p:sp>
      <p:sp>
        <p:nvSpPr>
          <p:cNvPr id="4" name="Date Placeholder 3">
            <a:extLst>
              <a:ext uri="{FF2B5EF4-FFF2-40B4-BE49-F238E27FC236}">
                <a16:creationId xmlns:a16="http://schemas.microsoft.com/office/drawing/2014/main" id="{EFCB54BF-873C-E547-8D8E-1634C5F191E3}"/>
              </a:ext>
            </a:extLst>
          </p:cNvPr>
          <p:cNvSpPr>
            <a:spLocks noGrp="1"/>
          </p:cNvSpPr>
          <p:nvPr>
            <p:ph type="dt" sz="half" idx="10"/>
          </p:nvPr>
        </p:nvSpPr>
        <p:spPr/>
        <p:txBody>
          <a:bodyPr/>
          <a:lstStyle/>
          <a:p>
            <a:fld id="{ECC1B776-CF0D-9D48-890F-BF8F72907DA1}" type="datetimeFigureOut">
              <a:rPr lang="en-US" smtClean="0"/>
              <a:t>3/8/2020</a:t>
            </a:fld>
            <a:endParaRPr lang="en-US" dirty="0"/>
          </a:p>
        </p:txBody>
      </p:sp>
      <p:sp>
        <p:nvSpPr>
          <p:cNvPr id="5" name="Footer Placeholder 4">
            <a:extLst>
              <a:ext uri="{FF2B5EF4-FFF2-40B4-BE49-F238E27FC236}">
                <a16:creationId xmlns:a16="http://schemas.microsoft.com/office/drawing/2014/main" id="{A524CE48-B94D-A545-B314-EC5778131A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EE590D9-C29C-8E4C-AAFB-CA5902403229}"/>
              </a:ext>
            </a:extLst>
          </p:cNvPr>
          <p:cNvSpPr>
            <a:spLocks noGrp="1"/>
          </p:cNvSpPr>
          <p:nvPr>
            <p:ph type="sldNum" sz="quarter" idx="12"/>
          </p:nvPr>
        </p:nvSpPr>
        <p:spPr/>
        <p:txBody>
          <a:bodyPr/>
          <a:lstStyle/>
          <a:p>
            <a:fld id="{5AFF991D-00B9-A247-B41F-C314B4FC6578}" type="slidenum">
              <a:rPr lang="en-US" smtClean="0"/>
              <a:t>‹#›</a:t>
            </a:fld>
            <a:endParaRPr lang="en-US" dirty="0"/>
          </a:p>
        </p:txBody>
      </p:sp>
    </p:spTree>
    <p:extLst>
      <p:ext uri="{BB962C8B-B14F-4D97-AF65-F5344CB8AC3E}">
        <p14:creationId xmlns:p14="http://schemas.microsoft.com/office/powerpoint/2010/main" val="350656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21718-9595-0640-BCB7-34AEB0ACB9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D826CF-C6DF-D54C-B71E-B13D596DCA5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783140-5563-5A4A-BADF-2983C254C5D4}"/>
              </a:ext>
            </a:extLst>
          </p:cNvPr>
          <p:cNvSpPr>
            <a:spLocks noGrp="1"/>
          </p:cNvSpPr>
          <p:nvPr>
            <p:ph type="dt" sz="half" idx="10"/>
          </p:nvPr>
        </p:nvSpPr>
        <p:spPr/>
        <p:txBody>
          <a:bodyPr/>
          <a:lstStyle/>
          <a:p>
            <a:fld id="{ECC1B776-CF0D-9D48-890F-BF8F72907DA1}" type="datetimeFigureOut">
              <a:rPr lang="en-US" smtClean="0"/>
              <a:t>3/8/2020</a:t>
            </a:fld>
            <a:endParaRPr lang="en-US" dirty="0"/>
          </a:p>
        </p:txBody>
      </p:sp>
      <p:sp>
        <p:nvSpPr>
          <p:cNvPr id="5" name="Footer Placeholder 4">
            <a:extLst>
              <a:ext uri="{FF2B5EF4-FFF2-40B4-BE49-F238E27FC236}">
                <a16:creationId xmlns:a16="http://schemas.microsoft.com/office/drawing/2014/main" id="{29CD2EF5-D0F4-B541-ABD5-633D30AFEF7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65BB92D-3836-1A44-B9C1-B2414977263E}"/>
              </a:ext>
            </a:extLst>
          </p:cNvPr>
          <p:cNvSpPr>
            <a:spLocks noGrp="1"/>
          </p:cNvSpPr>
          <p:nvPr>
            <p:ph type="sldNum" sz="quarter" idx="12"/>
          </p:nvPr>
        </p:nvSpPr>
        <p:spPr/>
        <p:txBody>
          <a:bodyPr/>
          <a:lstStyle/>
          <a:p>
            <a:fld id="{5AFF991D-00B9-A247-B41F-C314B4FC6578}" type="slidenum">
              <a:rPr lang="en-US" smtClean="0"/>
              <a:t>‹#›</a:t>
            </a:fld>
            <a:endParaRPr lang="en-US" dirty="0"/>
          </a:p>
        </p:txBody>
      </p:sp>
    </p:spTree>
    <p:extLst>
      <p:ext uri="{BB962C8B-B14F-4D97-AF65-F5344CB8AC3E}">
        <p14:creationId xmlns:p14="http://schemas.microsoft.com/office/powerpoint/2010/main" val="434525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CD1DA4-83B9-C74B-8BA4-E0836DA455FC}"/>
              </a:ext>
            </a:extLst>
          </p:cNvPr>
          <p:cNvSpPr>
            <a:spLocks noGrp="1"/>
          </p:cNvSpPr>
          <p:nvPr>
            <p:ph type="title" orient="vert"/>
          </p:nvPr>
        </p:nvSpPr>
        <p:spPr>
          <a:xfrm>
            <a:off x="26200830" y="1121661"/>
            <a:ext cx="7894573" cy="178539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E3D5FB-B155-7C41-936E-7C7460D8400B}"/>
              </a:ext>
            </a:extLst>
          </p:cNvPr>
          <p:cNvSpPr>
            <a:spLocks noGrp="1"/>
          </p:cNvSpPr>
          <p:nvPr>
            <p:ph type="body" orient="vert" idx="1"/>
          </p:nvPr>
        </p:nvSpPr>
        <p:spPr>
          <a:xfrm>
            <a:off x="2517110" y="1121661"/>
            <a:ext cx="23226063" cy="1785391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4218AC-62FB-2A44-B772-61D72255BA5C}"/>
              </a:ext>
            </a:extLst>
          </p:cNvPr>
          <p:cNvSpPr>
            <a:spLocks noGrp="1"/>
          </p:cNvSpPr>
          <p:nvPr>
            <p:ph type="dt" sz="half" idx="10"/>
          </p:nvPr>
        </p:nvSpPr>
        <p:spPr/>
        <p:txBody>
          <a:bodyPr/>
          <a:lstStyle/>
          <a:p>
            <a:fld id="{ECC1B776-CF0D-9D48-890F-BF8F72907DA1}" type="datetimeFigureOut">
              <a:rPr lang="en-US" smtClean="0"/>
              <a:t>3/8/2020</a:t>
            </a:fld>
            <a:endParaRPr lang="en-US" dirty="0"/>
          </a:p>
        </p:txBody>
      </p:sp>
      <p:sp>
        <p:nvSpPr>
          <p:cNvPr id="5" name="Footer Placeholder 4">
            <a:extLst>
              <a:ext uri="{FF2B5EF4-FFF2-40B4-BE49-F238E27FC236}">
                <a16:creationId xmlns:a16="http://schemas.microsoft.com/office/drawing/2014/main" id="{DD80A80E-7150-0A4D-9645-A8A0643DB0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D640636-176A-7F40-BC51-A0FA89D5B23D}"/>
              </a:ext>
            </a:extLst>
          </p:cNvPr>
          <p:cNvSpPr>
            <a:spLocks noGrp="1"/>
          </p:cNvSpPr>
          <p:nvPr>
            <p:ph type="sldNum" sz="quarter" idx="12"/>
          </p:nvPr>
        </p:nvSpPr>
        <p:spPr/>
        <p:txBody>
          <a:bodyPr/>
          <a:lstStyle/>
          <a:p>
            <a:fld id="{5AFF991D-00B9-A247-B41F-C314B4FC6578}" type="slidenum">
              <a:rPr lang="en-US" smtClean="0"/>
              <a:t>‹#›</a:t>
            </a:fld>
            <a:endParaRPr lang="en-US" dirty="0"/>
          </a:p>
        </p:txBody>
      </p:sp>
    </p:spTree>
    <p:extLst>
      <p:ext uri="{BB962C8B-B14F-4D97-AF65-F5344CB8AC3E}">
        <p14:creationId xmlns:p14="http://schemas.microsoft.com/office/powerpoint/2010/main" val="3526370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EA8EA-3B07-8E43-BF01-02AEB13321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C3EDDD-39A9-9E4C-85CF-10BB9DBB309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DF56F-7728-354F-83F7-C2D84766BC18}"/>
              </a:ext>
            </a:extLst>
          </p:cNvPr>
          <p:cNvSpPr>
            <a:spLocks noGrp="1"/>
          </p:cNvSpPr>
          <p:nvPr>
            <p:ph type="dt" sz="half" idx="10"/>
          </p:nvPr>
        </p:nvSpPr>
        <p:spPr/>
        <p:txBody>
          <a:bodyPr/>
          <a:lstStyle/>
          <a:p>
            <a:fld id="{ECC1B776-CF0D-9D48-890F-BF8F72907DA1}" type="datetimeFigureOut">
              <a:rPr lang="en-US" smtClean="0"/>
              <a:t>3/8/2020</a:t>
            </a:fld>
            <a:endParaRPr lang="en-US" dirty="0"/>
          </a:p>
        </p:txBody>
      </p:sp>
      <p:sp>
        <p:nvSpPr>
          <p:cNvPr id="5" name="Footer Placeholder 4">
            <a:extLst>
              <a:ext uri="{FF2B5EF4-FFF2-40B4-BE49-F238E27FC236}">
                <a16:creationId xmlns:a16="http://schemas.microsoft.com/office/drawing/2014/main" id="{4753F26A-232C-A04D-8F27-2BE63D7CD68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58B467-4EF4-0C45-A77B-A4C52F45A5EF}"/>
              </a:ext>
            </a:extLst>
          </p:cNvPr>
          <p:cNvSpPr>
            <a:spLocks noGrp="1"/>
          </p:cNvSpPr>
          <p:nvPr>
            <p:ph type="sldNum" sz="quarter" idx="12"/>
          </p:nvPr>
        </p:nvSpPr>
        <p:spPr/>
        <p:txBody>
          <a:bodyPr/>
          <a:lstStyle/>
          <a:p>
            <a:fld id="{5AFF991D-00B9-A247-B41F-C314B4FC6578}" type="slidenum">
              <a:rPr lang="en-US" smtClean="0"/>
              <a:t>‹#›</a:t>
            </a:fld>
            <a:endParaRPr lang="en-US" dirty="0"/>
          </a:p>
        </p:txBody>
      </p:sp>
    </p:spTree>
    <p:extLst>
      <p:ext uri="{BB962C8B-B14F-4D97-AF65-F5344CB8AC3E}">
        <p14:creationId xmlns:p14="http://schemas.microsoft.com/office/powerpoint/2010/main" val="1031864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84F09-BDAA-D54B-871E-62BAA8AFDE0A}"/>
              </a:ext>
            </a:extLst>
          </p:cNvPr>
          <p:cNvSpPr>
            <a:spLocks noGrp="1"/>
          </p:cNvSpPr>
          <p:nvPr>
            <p:ph type="title"/>
          </p:nvPr>
        </p:nvSpPr>
        <p:spPr>
          <a:xfrm>
            <a:off x="2498041" y="5252301"/>
            <a:ext cx="31578292" cy="8763582"/>
          </a:xfrm>
        </p:spPr>
        <p:txBody>
          <a:bodyPr anchor="b"/>
          <a:lstStyle>
            <a:lvl1pPr>
              <a:defRPr sz="18018"/>
            </a:lvl1pPr>
          </a:lstStyle>
          <a:p>
            <a:r>
              <a:rPr lang="en-US"/>
              <a:t>Click to edit Master title style</a:t>
            </a:r>
          </a:p>
        </p:txBody>
      </p:sp>
      <p:sp>
        <p:nvSpPr>
          <p:cNvPr id="3" name="Text Placeholder 2">
            <a:extLst>
              <a:ext uri="{FF2B5EF4-FFF2-40B4-BE49-F238E27FC236}">
                <a16:creationId xmlns:a16="http://schemas.microsoft.com/office/drawing/2014/main" id="{D5841F8D-A295-4A4A-A7D1-3438D607A288}"/>
              </a:ext>
            </a:extLst>
          </p:cNvPr>
          <p:cNvSpPr>
            <a:spLocks noGrp="1"/>
          </p:cNvSpPr>
          <p:nvPr>
            <p:ph type="body" idx="1"/>
          </p:nvPr>
        </p:nvSpPr>
        <p:spPr>
          <a:xfrm>
            <a:off x="2498041" y="14098790"/>
            <a:ext cx="31578292" cy="4608561"/>
          </a:xfrm>
        </p:spPr>
        <p:txBody>
          <a:bodyPr/>
          <a:lstStyle>
            <a:lvl1pPr marL="0" indent="0">
              <a:buNone/>
              <a:defRPr sz="7207">
                <a:solidFill>
                  <a:schemeClr val="tx1">
                    <a:tint val="75000"/>
                  </a:schemeClr>
                </a:solidFill>
              </a:defRPr>
            </a:lvl1pPr>
            <a:lvl2pPr marL="1372972" indent="0">
              <a:buNone/>
              <a:defRPr sz="6006">
                <a:solidFill>
                  <a:schemeClr val="tx1">
                    <a:tint val="75000"/>
                  </a:schemeClr>
                </a:solidFill>
              </a:defRPr>
            </a:lvl2pPr>
            <a:lvl3pPr marL="2745943" indent="0">
              <a:buNone/>
              <a:defRPr sz="5405">
                <a:solidFill>
                  <a:schemeClr val="tx1">
                    <a:tint val="75000"/>
                  </a:schemeClr>
                </a:solidFill>
              </a:defRPr>
            </a:lvl3pPr>
            <a:lvl4pPr marL="4118915" indent="0">
              <a:buNone/>
              <a:defRPr sz="4805">
                <a:solidFill>
                  <a:schemeClr val="tx1">
                    <a:tint val="75000"/>
                  </a:schemeClr>
                </a:solidFill>
              </a:defRPr>
            </a:lvl4pPr>
            <a:lvl5pPr marL="5491886" indent="0">
              <a:buNone/>
              <a:defRPr sz="4805">
                <a:solidFill>
                  <a:schemeClr val="tx1">
                    <a:tint val="75000"/>
                  </a:schemeClr>
                </a:solidFill>
              </a:defRPr>
            </a:lvl5pPr>
            <a:lvl6pPr marL="6864858" indent="0">
              <a:buNone/>
              <a:defRPr sz="4805">
                <a:solidFill>
                  <a:schemeClr val="tx1">
                    <a:tint val="75000"/>
                  </a:schemeClr>
                </a:solidFill>
              </a:defRPr>
            </a:lvl6pPr>
            <a:lvl7pPr marL="8237830" indent="0">
              <a:buNone/>
              <a:defRPr sz="4805">
                <a:solidFill>
                  <a:schemeClr val="tx1">
                    <a:tint val="75000"/>
                  </a:schemeClr>
                </a:solidFill>
              </a:defRPr>
            </a:lvl7pPr>
            <a:lvl8pPr marL="9610801" indent="0">
              <a:buNone/>
              <a:defRPr sz="4805">
                <a:solidFill>
                  <a:schemeClr val="tx1">
                    <a:tint val="75000"/>
                  </a:schemeClr>
                </a:solidFill>
              </a:defRPr>
            </a:lvl8pPr>
            <a:lvl9pPr marL="10983773" indent="0">
              <a:buNone/>
              <a:defRPr sz="4805">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0F53AB7-FA78-FB4F-BB58-6B72EFCF668D}"/>
              </a:ext>
            </a:extLst>
          </p:cNvPr>
          <p:cNvSpPr>
            <a:spLocks noGrp="1"/>
          </p:cNvSpPr>
          <p:nvPr>
            <p:ph type="dt" sz="half" idx="10"/>
          </p:nvPr>
        </p:nvSpPr>
        <p:spPr/>
        <p:txBody>
          <a:bodyPr/>
          <a:lstStyle/>
          <a:p>
            <a:fld id="{ECC1B776-CF0D-9D48-890F-BF8F72907DA1}" type="datetimeFigureOut">
              <a:rPr lang="en-US" smtClean="0"/>
              <a:t>3/8/2020</a:t>
            </a:fld>
            <a:endParaRPr lang="en-US" dirty="0"/>
          </a:p>
        </p:txBody>
      </p:sp>
      <p:sp>
        <p:nvSpPr>
          <p:cNvPr id="5" name="Footer Placeholder 4">
            <a:extLst>
              <a:ext uri="{FF2B5EF4-FFF2-40B4-BE49-F238E27FC236}">
                <a16:creationId xmlns:a16="http://schemas.microsoft.com/office/drawing/2014/main" id="{02DFFD36-82D9-4340-9CEE-7248CB1296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D8486C1-56A1-4145-B79C-01A9AC539E7F}"/>
              </a:ext>
            </a:extLst>
          </p:cNvPr>
          <p:cNvSpPr>
            <a:spLocks noGrp="1"/>
          </p:cNvSpPr>
          <p:nvPr>
            <p:ph type="sldNum" sz="quarter" idx="12"/>
          </p:nvPr>
        </p:nvSpPr>
        <p:spPr/>
        <p:txBody>
          <a:bodyPr/>
          <a:lstStyle/>
          <a:p>
            <a:fld id="{5AFF991D-00B9-A247-B41F-C314B4FC6578}" type="slidenum">
              <a:rPr lang="en-US" smtClean="0"/>
              <a:t>‹#›</a:t>
            </a:fld>
            <a:endParaRPr lang="en-US" dirty="0"/>
          </a:p>
        </p:txBody>
      </p:sp>
    </p:spTree>
    <p:extLst>
      <p:ext uri="{BB962C8B-B14F-4D97-AF65-F5344CB8AC3E}">
        <p14:creationId xmlns:p14="http://schemas.microsoft.com/office/powerpoint/2010/main" val="2079122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CDF40-E38C-8647-8C40-C6FC9B0DEB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F6484E-CA30-6848-BDEA-550714AE550D}"/>
              </a:ext>
            </a:extLst>
          </p:cNvPr>
          <p:cNvSpPr>
            <a:spLocks noGrp="1"/>
          </p:cNvSpPr>
          <p:nvPr>
            <p:ph sz="half" idx="1"/>
          </p:nvPr>
        </p:nvSpPr>
        <p:spPr>
          <a:xfrm>
            <a:off x="2517110" y="5608303"/>
            <a:ext cx="15560318" cy="133672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5A5BC1-C2D6-2D4E-92F7-59573D6FD1DE}"/>
              </a:ext>
            </a:extLst>
          </p:cNvPr>
          <p:cNvSpPr>
            <a:spLocks noGrp="1"/>
          </p:cNvSpPr>
          <p:nvPr>
            <p:ph sz="half" idx="2"/>
          </p:nvPr>
        </p:nvSpPr>
        <p:spPr>
          <a:xfrm>
            <a:off x="18535085" y="5608303"/>
            <a:ext cx="15560318" cy="133672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BEC534-A825-2848-8D05-B5D4047DD9B5}"/>
              </a:ext>
            </a:extLst>
          </p:cNvPr>
          <p:cNvSpPr>
            <a:spLocks noGrp="1"/>
          </p:cNvSpPr>
          <p:nvPr>
            <p:ph type="dt" sz="half" idx="10"/>
          </p:nvPr>
        </p:nvSpPr>
        <p:spPr/>
        <p:txBody>
          <a:bodyPr/>
          <a:lstStyle/>
          <a:p>
            <a:fld id="{ECC1B776-CF0D-9D48-890F-BF8F72907DA1}" type="datetimeFigureOut">
              <a:rPr lang="en-US" smtClean="0"/>
              <a:t>3/8/2020</a:t>
            </a:fld>
            <a:endParaRPr lang="en-US" dirty="0"/>
          </a:p>
        </p:txBody>
      </p:sp>
      <p:sp>
        <p:nvSpPr>
          <p:cNvPr id="6" name="Footer Placeholder 5">
            <a:extLst>
              <a:ext uri="{FF2B5EF4-FFF2-40B4-BE49-F238E27FC236}">
                <a16:creationId xmlns:a16="http://schemas.microsoft.com/office/drawing/2014/main" id="{157EC618-ABF5-AD45-9CF2-5E4C424E8F8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63B6646-F928-A746-9E0E-A64910A2663F}"/>
              </a:ext>
            </a:extLst>
          </p:cNvPr>
          <p:cNvSpPr>
            <a:spLocks noGrp="1"/>
          </p:cNvSpPr>
          <p:nvPr>
            <p:ph type="sldNum" sz="quarter" idx="12"/>
          </p:nvPr>
        </p:nvSpPr>
        <p:spPr/>
        <p:txBody>
          <a:bodyPr/>
          <a:lstStyle/>
          <a:p>
            <a:fld id="{5AFF991D-00B9-A247-B41F-C314B4FC6578}" type="slidenum">
              <a:rPr lang="en-US" smtClean="0"/>
              <a:t>‹#›</a:t>
            </a:fld>
            <a:endParaRPr lang="en-US" dirty="0"/>
          </a:p>
        </p:txBody>
      </p:sp>
    </p:spTree>
    <p:extLst>
      <p:ext uri="{BB962C8B-B14F-4D97-AF65-F5344CB8AC3E}">
        <p14:creationId xmlns:p14="http://schemas.microsoft.com/office/powerpoint/2010/main" val="3877240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334F2-6DAE-A14E-8F72-05C368512B44}"/>
              </a:ext>
            </a:extLst>
          </p:cNvPr>
          <p:cNvSpPr>
            <a:spLocks noGrp="1"/>
          </p:cNvSpPr>
          <p:nvPr>
            <p:ph type="title"/>
          </p:nvPr>
        </p:nvSpPr>
        <p:spPr>
          <a:xfrm>
            <a:off x="2521879" y="1121662"/>
            <a:ext cx="31578292" cy="40721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187B28-C068-2946-88A8-C6C24679AE4F}"/>
              </a:ext>
            </a:extLst>
          </p:cNvPr>
          <p:cNvSpPr>
            <a:spLocks noGrp="1"/>
          </p:cNvSpPr>
          <p:nvPr>
            <p:ph type="body" idx="1"/>
          </p:nvPr>
        </p:nvSpPr>
        <p:spPr>
          <a:xfrm>
            <a:off x="2521880" y="5164517"/>
            <a:ext cx="15488808" cy="2531050"/>
          </a:xfrm>
        </p:spPr>
        <p:txBody>
          <a:bodyPr anchor="b"/>
          <a:lstStyle>
            <a:lvl1pPr marL="0" indent="0">
              <a:buNone/>
              <a:defRPr sz="7207" b="1"/>
            </a:lvl1pPr>
            <a:lvl2pPr marL="1372972" indent="0">
              <a:buNone/>
              <a:defRPr sz="6006" b="1"/>
            </a:lvl2pPr>
            <a:lvl3pPr marL="2745943" indent="0">
              <a:buNone/>
              <a:defRPr sz="5405" b="1"/>
            </a:lvl3pPr>
            <a:lvl4pPr marL="4118915" indent="0">
              <a:buNone/>
              <a:defRPr sz="4805" b="1"/>
            </a:lvl4pPr>
            <a:lvl5pPr marL="5491886" indent="0">
              <a:buNone/>
              <a:defRPr sz="4805" b="1"/>
            </a:lvl5pPr>
            <a:lvl6pPr marL="6864858" indent="0">
              <a:buNone/>
              <a:defRPr sz="4805" b="1"/>
            </a:lvl6pPr>
            <a:lvl7pPr marL="8237830" indent="0">
              <a:buNone/>
              <a:defRPr sz="4805" b="1"/>
            </a:lvl7pPr>
            <a:lvl8pPr marL="9610801" indent="0">
              <a:buNone/>
              <a:defRPr sz="4805" b="1"/>
            </a:lvl8pPr>
            <a:lvl9pPr marL="10983773" indent="0">
              <a:buNone/>
              <a:defRPr sz="4805" b="1"/>
            </a:lvl9pPr>
          </a:lstStyle>
          <a:p>
            <a:pPr lvl="0"/>
            <a:r>
              <a:rPr lang="en-US"/>
              <a:t>Edit Master text styles</a:t>
            </a:r>
          </a:p>
        </p:txBody>
      </p:sp>
      <p:sp>
        <p:nvSpPr>
          <p:cNvPr id="4" name="Content Placeholder 3">
            <a:extLst>
              <a:ext uri="{FF2B5EF4-FFF2-40B4-BE49-F238E27FC236}">
                <a16:creationId xmlns:a16="http://schemas.microsoft.com/office/drawing/2014/main" id="{AEC402B3-5526-C64A-8377-CB1E02F3AC42}"/>
              </a:ext>
            </a:extLst>
          </p:cNvPr>
          <p:cNvSpPr>
            <a:spLocks noGrp="1"/>
          </p:cNvSpPr>
          <p:nvPr>
            <p:ph sz="half" idx="2"/>
          </p:nvPr>
        </p:nvSpPr>
        <p:spPr>
          <a:xfrm>
            <a:off x="2521880" y="7695568"/>
            <a:ext cx="15488808" cy="113190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A7493A-83DE-3244-9A95-9C126A4A15E6}"/>
              </a:ext>
            </a:extLst>
          </p:cNvPr>
          <p:cNvSpPr>
            <a:spLocks noGrp="1"/>
          </p:cNvSpPr>
          <p:nvPr>
            <p:ph type="body" sz="quarter" idx="3"/>
          </p:nvPr>
        </p:nvSpPr>
        <p:spPr>
          <a:xfrm>
            <a:off x="18535085" y="5164517"/>
            <a:ext cx="15565087" cy="2531050"/>
          </a:xfrm>
        </p:spPr>
        <p:txBody>
          <a:bodyPr anchor="b"/>
          <a:lstStyle>
            <a:lvl1pPr marL="0" indent="0">
              <a:buNone/>
              <a:defRPr sz="7207" b="1"/>
            </a:lvl1pPr>
            <a:lvl2pPr marL="1372972" indent="0">
              <a:buNone/>
              <a:defRPr sz="6006" b="1"/>
            </a:lvl2pPr>
            <a:lvl3pPr marL="2745943" indent="0">
              <a:buNone/>
              <a:defRPr sz="5405" b="1"/>
            </a:lvl3pPr>
            <a:lvl4pPr marL="4118915" indent="0">
              <a:buNone/>
              <a:defRPr sz="4805" b="1"/>
            </a:lvl4pPr>
            <a:lvl5pPr marL="5491886" indent="0">
              <a:buNone/>
              <a:defRPr sz="4805" b="1"/>
            </a:lvl5pPr>
            <a:lvl6pPr marL="6864858" indent="0">
              <a:buNone/>
              <a:defRPr sz="4805" b="1"/>
            </a:lvl6pPr>
            <a:lvl7pPr marL="8237830" indent="0">
              <a:buNone/>
              <a:defRPr sz="4805" b="1"/>
            </a:lvl7pPr>
            <a:lvl8pPr marL="9610801" indent="0">
              <a:buNone/>
              <a:defRPr sz="4805" b="1"/>
            </a:lvl8pPr>
            <a:lvl9pPr marL="10983773" indent="0">
              <a:buNone/>
              <a:defRPr sz="4805" b="1"/>
            </a:lvl9pPr>
          </a:lstStyle>
          <a:p>
            <a:pPr lvl="0"/>
            <a:r>
              <a:rPr lang="en-US"/>
              <a:t>Edit Master text styles</a:t>
            </a:r>
          </a:p>
        </p:txBody>
      </p:sp>
      <p:sp>
        <p:nvSpPr>
          <p:cNvPr id="6" name="Content Placeholder 5">
            <a:extLst>
              <a:ext uri="{FF2B5EF4-FFF2-40B4-BE49-F238E27FC236}">
                <a16:creationId xmlns:a16="http://schemas.microsoft.com/office/drawing/2014/main" id="{98A9FE23-4572-4F48-9F96-F0D769FFBF71}"/>
              </a:ext>
            </a:extLst>
          </p:cNvPr>
          <p:cNvSpPr>
            <a:spLocks noGrp="1"/>
          </p:cNvSpPr>
          <p:nvPr>
            <p:ph sz="quarter" idx="4"/>
          </p:nvPr>
        </p:nvSpPr>
        <p:spPr>
          <a:xfrm>
            <a:off x="18535085" y="7695568"/>
            <a:ext cx="15565087" cy="113190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E8F414-051C-C84D-8711-9A9A95949E88}"/>
              </a:ext>
            </a:extLst>
          </p:cNvPr>
          <p:cNvSpPr>
            <a:spLocks noGrp="1"/>
          </p:cNvSpPr>
          <p:nvPr>
            <p:ph type="dt" sz="half" idx="10"/>
          </p:nvPr>
        </p:nvSpPr>
        <p:spPr/>
        <p:txBody>
          <a:bodyPr/>
          <a:lstStyle/>
          <a:p>
            <a:fld id="{ECC1B776-CF0D-9D48-890F-BF8F72907DA1}" type="datetimeFigureOut">
              <a:rPr lang="en-US" smtClean="0"/>
              <a:t>3/8/2020</a:t>
            </a:fld>
            <a:endParaRPr lang="en-US" dirty="0"/>
          </a:p>
        </p:txBody>
      </p:sp>
      <p:sp>
        <p:nvSpPr>
          <p:cNvPr id="8" name="Footer Placeholder 7">
            <a:extLst>
              <a:ext uri="{FF2B5EF4-FFF2-40B4-BE49-F238E27FC236}">
                <a16:creationId xmlns:a16="http://schemas.microsoft.com/office/drawing/2014/main" id="{D83C4EE6-4AF3-0A4E-BC1F-C3609FEF759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69022A0-D573-5A44-8973-B34B0EB5CDF1}"/>
              </a:ext>
            </a:extLst>
          </p:cNvPr>
          <p:cNvSpPr>
            <a:spLocks noGrp="1"/>
          </p:cNvSpPr>
          <p:nvPr>
            <p:ph type="sldNum" sz="quarter" idx="12"/>
          </p:nvPr>
        </p:nvSpPr>
        <p:spPr/>
        <p:txBody>
          <a:bodyPr/>
          <a:lstStyle/>
          <a:p>
            <a:fld id="{5AFF991D-00B9-A247-B41F-C314B4FC6578}" type="slidenum">
              <a:rPr lang="en-US" smtClean="0"/>
              <a:t>‹#›</a:t>
            </a:fld>
            <a:endParaRPr lang="en-US" dirty="0"/>
          </a:p>
        </p:txBody>
      </p:sp>
    </p:spTree>
    <p:extLst>
      <p:ext uri="{BB962C8B-B14F-4D97-AF65-F5344CB8AC3E}">
        <p14:creationId xmlns:p14="http://schemas.microsoft.com/office/powerpoint/2010/main" val="2793756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1109C-5C7A-2946-9E30-70AB6819D2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AC9F07-2CD1-5A41-8D1E-52193E7D5D60}"/>
              </a:ext>
            </a:extLst>
          </p:cNvPr>
          <p:cNvSpPr>
            <a:spLocks noGrp="1"/>
          </p:cNvSpPr>
          <p:nvPr>
            <p:ph type="dt" sz="half" idx="10"/>
          </p:nvPr>
        </p:nvSpPr>
        <p:spPr/>
        <p:txBody>
          <a:bodyPr/>
          <a:lstStyle/>
          <a:p>
            <a:fld id="{ECC1B776-CF0D-9D48-890F-BF8F72907DA1}" type="datetimeFigureOut">
              <a:rPr lang="en-US" smtClean="0"/>
              <a:t>3/8/2020</a:t>
            </a:fld>
            <a:endParaRPr lang="en-US" dirty="0"/>
          </a:p>
        </p:txBody>
      </p:sp>
      <p:sp>
        <p:nvSpPr>
          <p:cNvPr id="4" name="Footer Placeholder 3">
            <a:extLst>
              <a:ext uri="{FF2B5EF4-FFF2-40B4-BE49-F238E27FC236}">
                <a16:creationId xmlns:a16="http://schemas.microsoft.com/office/drawing/2014/main" id="{E3289605-71B1-1D4B-867B-EB86F386136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94C643D-506B-7547-90BE-F35ADDBCAB3E}"/>
              </a:ext>
            </a:extLst>
          </p:cNvPr>
          <p:cNvSpPr>
            <a:spLocks noGrp="1"/>
          </p:cNvSpPr>
          <p:nvPr>
            <p:ph type="sldNum" sz="quarter" idx="12"/>
          </p:nvPr>
        </p:nvSpPr>
        <p:spPr/>
        <p:txBody>
          <a:bodyPr/>
          <a:lstStyle/>
          <a:p>
            <a:fld id="{5AFF991D-00B9-A247-B41F-C314B4FC6578}" type="slidenum">
              <a:rPr lang="en-US" smtClean="0"/>
              <a:t>‹#›</a:t>
            </a:fld>
            <a:endParaRPr lang="en-US" dirty="0"/>
          </a:p>
        </p:txBody>
      </p:sp>
    </p:spTree>
    <p:extLst>
      <p:ext uri="{BB962C8B-B14F-4D97-AF65-F5344CB8AC3E}">
        <p14:creationId xmlns:p14="http://schemas.microsoft.com/office/powerpoint/2010/main" val="2967482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8F29BD-5E06-A84C-83C8-6FB319EBE7E0}"/>
              </a:ext>
            </a:extLst>
          </p:cNvPr>
          <p:cNvSpPr>
            <a:spLocks noGrp="1"/>
          </p:cNvSpPr>
          <p:nvPr>
            <p:ph type="dt" sz="half" idx="10"/>
          </p:nvPr>
        </p:nvSpPr>
        <p:spPr/>
        <p:txBody>
          <a:bodyPr/>
          <a:lstStyle/>
          <a:p>
            <a:fld id="{ECC1B776-CF0D-9D48-890F-BF8F72907DA1}" type="datetimeFigureOut">
              <a:rPr lang="en-US" smtClean="0"/>
              <a:t>3/8/2020</a:t>
            </a:fld>
            <a:endParaRPr lang="en-US" dirty="0"/>
          </a:p>
        </p:txBody>
      </p:sp>
      <p:sp>
        <p:nvSpPr>
          <p:cNvPr id="3" name="Footer Placeholder 2">
            <a:extLst>
              <a:ext uri="{FF2B5EF4-FFF2-40B4-BE49-F238E27FC236}">
                <a16:creationId xmlns:a16="http://schemas.microsoft.com/office/drawing/2014/main" id="{8373CC69-3B10-7E44-9554-AC95A73D3B6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C83AD04-CF7B-C342-8CF7-147E3BFB97AF}"/>
              </a:ext>
            </a:extLst>
          </p:cNvPr>
          <p:cNvSpPr>
            <a:spLocks noGrp="1"/>
          </p:cNvSpPr>
          <p:nvPr>
            <p:ph type="sldNum" sz="quarter" idx="12"/>
          </p:nvPr>
        </p:nvSpPr>
        <p:spPr/>
        <p:txBody>
          <a:bodyPr/>
          <a:lstStyle/>
          <a:p>
            <a:fld id="{5AFF991D-00B9-A247-B41F-C314B4FC6578}" type="slidenum">
              <a:rPr lang="en-US" smtClean="0"/>
              <a:t>‹#›</a:t>
            </a:fld>
            <a:endParaRPr lang="en-US" dirty="0"/>
          </a:p>
        </p:txBody>
      </p:sp>
    </p:spTree>
    <p:extLst>
      <p:ext uri="{BB962C8B-B14F-4D97-AF65-F5344CB8AC3E}">
        <p14:creationId xmlns:p14="http://schemas.microsoft.com/office/powerpoint/2010/main" val="1703329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CCDD4-100E-F943-BF80-239DB8D0E232}"/>
              </a:ext>
            </a:extLst>
          </p:cNvPr>
          <p:cNvSpPr>
            <a:spLocks noGrp="1"/>
          </p:cNvSpPr>
          <p:nvPr>
            <p:ph type="title"/>
          </p:nvPr>
        </p:nvSpPr>
        <p:spPr>
          <a:xfrm>
            <a:off x="2521881" y="1404514"/>
            <a:ext cx="11808487" cy="4915800"/>
          </a:xfrm>
        </p:spPr>
        <p:txBody>
          <a:bodyPr anchor="b"/>
          <a:lstStyle>
            <a:lvl1pPr>
              <a:defRPr sz="9610"/>
            </a:lvl1pPr>
          </a:lstStyle>
          <a:p>
            <a:r>
              <a:rPr lang="en-US"/>
              <a:t>Click to edit Master title style</a:t>
            </a:r>
          </a:p>
        </p:txBody>
      </p:sp>
      <p:sp>
        <p:nvSpPr>
          <p:cNvPr id="3" name="Content Placeholder 2">
            <a:extLst>
              <a:ext uri="{FF2B5EF4-FFF2-40B4-BE49-F238E27FC236}">
                <a16:creationId xmlns:a16="http://schemas.microsoft.com/office/drawing/2014/main" id="{832F9682-8505-8941-BD3D-2CADF054932F}"/>
              </a:ext>
            </a:extLst>
          </p:cNvPr>
          <p:cNvSpPr>
            <a:spLocks noGrp="1"/>
          </p:cNvSpPr>
          <p:nvPr>
            <p:ph idx="1"/>
          </p:nvPr>
        </p:nvSpPr>
        <p:spPr>
          <a:xfrm>
            <a:off x="15565087" y="3033362"/>
            <a:ext cx="18535085" cy="14971731"/>
          </a:xfrm>
        </p:spPr>
        <p:txBody>
          <a:bodyPr/>
          <a:lstStyle>
            <a:lvl1pPr>
              <a:defRPr sz="9610"/>
            </a:lvl1pPr>
            <a:lvl2pPr>
              <a:defRPr sz="8408"/>
            </a:lvl2pPr>
            <a:lvl3pPr>
              <a:defRPr sz="7207"/>
            </a:lvl3pPr>
            <a:lvl4pPr>
              <a:defRPr sz="6006"/>
            </a:lvl4pPr>
            <a:lvl5pPr>
              <a:defRPr sz="6006"/>
            </a:lvl5pPr>
            <a:lvl6pPr>
              <a:defRPr sz="6006"/>
            </a:lvl6pPr>
            <a:lvl7pPr>
              <a:defRPr sz="6006"/>
            </a:lvl7pPr>
            <a:lvl8pPr>
              <a:defRPr sz="6006"/>
            </a:lvl8pPr>
            <a:lvl9pPr>
              <a:defRPr sz="60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089964-381D-3E43-BBF4-B68B4F43D1B1}"/>
              </a:ext>
            </a:extLst>
          </p:cNvPr>
          <p:cNvSpPr>
            <a:spLocks noGrp="1"/>
          </p:cNvSpPr>
          <p:nvPr>
            <p:ph type="body" sz="half" idx="2"/>
          </p:nvPr>
        </p:nvSpPr>
        <p:spPr>
          <a:xfrm>
            <a:off x="2521881" y="6320314"/>
            <a:ext cx="11808487" cy="11709163"/>
          </a:xfrm>
        </p:spPr>
        <p:txBody>
          <a:bodyPr/>
          <a:lstStyle>
            <a:lvl1pPr marL="0" indent="0">
              <a:buNone/>
              <a:defRPr sz="4805"/>
            </a:lvl1pPr>
            <a:lvl2pPr marL="1372972" indent="0">
              <a:buNone/>
              <a:defRPr sz="4204"/>
            </a:lvl2pPr>
            <a:lvl3pPr marL="2745943" indent="0">
              <a:buNone/>
              <a:defRPr sz="3604"/>
            </a:lvl3pPr>
            <a:lvl4pPr marL="4118915" indent="0">
              <a:buNone/>
              <a:defRPr sz="3003"/>
            </a:lvl4pPr>
            <a:lvl5pPr marL="5491886" indent="0">
              <a:buNone/>
              <a:defRPr sz="3003"/>
            </a:lvl5pPr>
            <a:lvl6pPr marL="6864858" indent="0">
              <a:buNone/>
              <a:defRPr sz="3003"/>
            </a:lvl6pPr>
            <a:lvl7pPr marL="8237830" indent="0">
              <a:buNone/>
              <a:defRPr sz="3003"/>
            </a:lvl7pPr>
            <a:lvl8pPr marL="9610801" indent="0">
              <a:buNone/>
              <a:defRPr sz="3003"/>
            </a:lvl8pPr>
            <a:lvl9pPr marL="10983773" indent="0">
              <a:buNone/>
              <a:defRPr sz="3003"/>
            </a:lvl9pPr>
          </a:lstStyle>
          <a:p>
            <a:pPr lvl="0"/>
            <a:r>
              <a:rPr lang="en-US"/>
              <a:t>Edit Master text styles</a:t>
            </a:r>
          </a:p>
        </p:txBody>
      </p:sp>
      <p:sp>
        <p:nvSpPr>
          <p:cNvPr id="5" name="Date Placeholder 4">
            <a:extLst>
              <a:ext uri="{FF2B5EF4-FFF2-40B4-BE49-F238E27FC236}">
                <a16:creationId xmlns:a16="http://schemas.microsoft.com/office/drawing/2014/main" id="{14C8D29D-73DA-3743-97A6-9320A857134C}"/>
              </a:ext>
            </a:extLst>
          </p:cNvPr>
          <p:cNvSpPr>
            <a:spLocks noGrp="1"/>
          </p:cNvSpPr>
          <p:nvPr>
            <p:ph type="dt" sz="half" idx="10"/>
          </p:nvPr>
        </p:nvSpPr>
        <p:spPr/>
        <p:txBody>
          <a:bodyPr/>
          <a:lstStyle/>
          <a:p>
            <a:fld id="{ECC1B776-CF0D-9D48-890F-BF8F72907DA1}" type="datetimeFigureOut">
              <a:rPr lang="en-US" smtClean="0"/>
              <a:t>3/8/2020</a:t>
            </a:fld>
            <a:endParaRPr lang="en-US" dirty="0"/>
          </a:p>
        </p:txBody>
      </p:sp>
      <p:sp>
        <p:nvSpPr>
          <p:cNvPr id="6" name="Footer Placeholder 5">
            <a:extLst>
              <a:ext uri="{FF2B5EF4-FFF2-40B4-BE49-F238E27FC236}">
                <a16:creationId xmlns:a16="http://schemas.microsoft.com/office/drawing/2014/main" id="{31EE99B5-D555-684C-97DD-D3AEFD82B18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7FFDACC-80C7-574A-9B41-E0E47AC9308F}"/>
              </a:ext>
            </a:extLst>
          </p:cNvPr>
          <p:cNvSpPr>
            <a:spLocks noGrp="1"/>
          </p:cNvSpPr>
          <p:nvPr>
            <p:ph type="sldNum" sz="quarter" idx="12"/>
          </p:nvPr>
        </p:nvSpPr>
        <p:spPr/>
        <p:txBody>
          <a:bodyPr/>
          <a:lstStyle/>
          <a:p>
            <a:fld id="{5AFF991D-00B9-A247-B41F-C314B4FC6578}" type="slidenum">
              <a:rPr lang="en-US" smtClean="0"/>
              <a:t>‹#›</a:t>
            </a:fld>
            <a:endParaRPr lang="en-US" dirty="0"/>
          </a:p>
        </p:txBody>
      </p:sp>
    </p:spTree>
    <p:extLst>
      <p:ext uri="{BB962C8B-B14F-4D97-AF65-F5344CB8AC3E}">
        <p14:creationId xmlns:p14="http://schemas.microsoft.com/office/powerpoint/2010/main" val="2162314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25137-0903-BD46-A9F2-D62685F869D6}"/>
              </a:ext>
            </a:extLst>
          </p:cNvPr>
          <p:cNvSpPr>
            <a:spLocks noGrp="1"/>
          </p:cNvSpPr>
          <p:nvPr>
            <p:ph type="title"/>
          </p:nvPr>
        </p:nvSpPr>
        <p:spPr>
          <a:xfrm>
            <a:off x="2521881" y="1404514"/>
            <a:ext cx="11808487" cy="4915800"/>
          </a:xfrm>
        </p:spPr>
        <p:txBody>
          <a:bodyPr anchor="b"/>
          <a:lstStyle>
            <a:lvl1pPr>
              <a:defRPr sz="9610"/>
            </a:lvl1pPr>
          </a:lstStyle>
          <a:p>
            <a:r>
              <a:rPr lang="en-US"/>
              <a:t>Click to edit Master title style</a:t>
            </a:r>
          </a:p>
        </p:txBody>
      </p:sp>
      <p:sp>
        <p:nvSpPr>
          <p:cNvPr id="3" name="Picture Placeholder 2">
            <a:extLst>
              <a:ext uri="{FF2B5EF4-FFF2-40B4-BE49-F238E27FC236}">
                <a16:creationId xmlns:a16="http://schemas.microsoft.com/office/drawing/2014/main" id="{ACD866B2-B11F-5C4B-A7E5-1F2527AC0B6F}"/>
              </a:ext>
            </a:extLst>
          </p:cNvPr>
          <p:cNvSpPr>
            <a:spLocks noGrp="1"/>
          </p:cNvSpPr>
          <p:nvPr>
            <p:ph type="pic" idx="1"/>
          </p:nvPr>
        </p:nvSpPr>
        <p:spPr>
          <a:xfrm>
            <a:off x="15565087" y="3033362"/>
            <a:ext cx="18535085" cy="14971731"/>
          </a:xfrm>
        </p:spPr>
        <p:txBody>
          <a:bodyPr/>
          <a:lstStyle>
            <a:lvl1pPr marL="0" indent="0">
              <a:buNone/>
              <a:defRPr sz="9610"/>
            </a:lvl1pPr>
            <a:lvl2pPr marL="1372972" indent="0">
              <a:buNone/>
              <a:defRPr sz="8408"/>
            </a:lvl2pPr>
            <a:lvl3pPr marL="2745943" indent="0">
              <a:buNone/>
              <a:defRPr sz="7207"/>
            </a:lvl3pPr>
            <a:lvl4pPr marL="4118915" indent="0">
              <a:buNone/>
              <a:defRPr sz="6006"/>
            </a:lvl4pPr>
            <a:lvl5pPr marL="5491886" indent="0">
              <a:buNone/>
              <a:defRPr sz="6006"/>
            </a:lvl5pPr>
            <a:lvl6pPr marL="6864858" indent="0">
              <a:buNone/>
              <a:defRPr sz="6006"/>
            </a:lvl6pPr>
            <a:lvl7pPr marL="8237830" indent="0">
              <a:buNone/>
              <a:defRPr sz="6006"/>
            </a:lvl7pPr>
            <a:lvl8pPr marL="9610801" indent="0">
              <a:buNone/>
              <a:defRPr sz="6006"/>
            </a:lvl8pPr>
            <a:lvl9pPr marL="10983773" indent="0">
              <a:buNone/>
              <a:defRPr sz="6006"/>
            </a:lvl9pPr>
          </a:lstStyle>
          <a:p>
            <a:endParaRPr lang="en-US" dirty="0"/>
          </a:p>
        </p:txBody>
      </p:sp>
      <p:sp>
        <p:nvSpPr>
          <p:cNvPr id="4" name="Text Placeholder 3">
            <a:extLst>
              <a:ext uri="{FF2B5EF4-FFF2-40B4-BE49-F238E27FC236}">
                <a16:creationId xmlns:a16="http://schemas.microsoft.com/office/drawing/2014/main" id="{72F34DBA-DC9B-C046-8D41-D1C84837EAE7}"/>
              </a:ext>
            </a:extLst>
          </p:cNvPr>
          <p:cNvSpPr>
            <a:spLocks noGrp="1"/>
          </p:cNvSpPr>
          <p:nvPr>
            <p:ph type="body" sz="half" idx="2"/>
          </p:nvPr>
        </p:nvSpPr>
        <p:spPr>
          <a:xfrm>
            <a:off x="2521881" y="6320314"/>
            <a:ext cx="11808487" cy="11709163"/>
          </a:xfrm>
        </p:spPr>
        <p:txBody>
          <a:bodyPr/>
          <a:lstStyle>
            <a:lvl1pPr marL="0" indent="0">
              <a:buNone/>
              <a:defRPr sz="4805"/>
            </a:lvl1pPr>
            <a:lvl2pPr marL="1372972" indent="0">
              <a:buNone/>
              <a:defRPr sz="4204"/>
            </a:lvl2pPr>
            <a:lvl3pPr marL="2745943" indent="0">
              <a:buNone/>
              <a:defRPr sz="3604"/>
            </a:lvl3pPr>
            <a:lvl4pPr marL="4118915" indent="0">
              <a:buNone/>
              <a:defRPr sz="3003"/>
            </a:lvl4pPr>
            <a:lvl5pPr marL="5491886" indent="0">
              <a:buNone/>
              <a:defRPr sz="3003"/>
            </a:lvl5pPr>
            <a:lvl6pPr marL="6864858" indent="0">
              <a:buNone/>
              <a:defRPr sz="3003"/>
            </a:lvl6pPr>
            <a:lvl7pPr marL="8237830" indent="0">
              <a:buNone/>
              <a:defRPr sz="3003"/>
            </a:lvl7pPr>
            <a:lvl8pPr marL="9610801" indent="0">
              <a:buNone/>
              <a:defRPr sz="3003"/>
            </a:lvl8pPr>
            <a:lvl9pPr marL="10983773" indent="0">
              <a:buNone/>
              <a:defRPr sz="3003"/>
            </a:lvl9pPr>
          </a:lstStyle>
          <a:p>
            <a:pPr lvl="0"/>
            <a:r>
              <a:rPr lang="en-US"/>
              <a:t>Edit Master text styles</a:t>
            </a:r>
          </a:p>
        </p:txBody>
      </p:sp>
      <p:sp>
        <p:nvSpPr>
          <p:cNvPr id="5" name="Date Placeholder 4">
            <a:extLst>
              <a:ext uri="{FF2B5EF4-FFF2-40B4-BE49-F238E27FC236}">
                <a16:creationId xmlns:a16="http://schemas.microsoft.com/office/drawing/2014/main" id="{4F21D25E-CA58-E140-A88B-68163A27AC26}"/>
              </a:ext>
            </a:extLst>
          </p:cNvPr>
          <p:cNvSpPr>
            <a:spLocks noGrp="1"/>
          </p:cNvSpPr>
          <p:nvPr>
            <p:ph type="dt" sz="half" idx="10"/>
          </p:nvPr>
        </p:nvSpPr>
        <p:spPr/>
        <p:txBody>
          <a:bodyPr/>
          <a:lstStyle/>
          <a:p>
            <a:fld id="{ECC1B776-CF0D-9D48-890F-BF8F72907DA1}" type="datetimeFigureOut">
              <a:rPr lang="en-US" smtClean="0"/>
              <a:t>3/8/2020</a:t>
            </a:fld>
            <a:endParaRPr lang="en-US" dirty="0"/>
          </a:p>
        </p:txBody>
      </p:sp>
      <p:sp>
        <p:nvSpPr>
          <p:cNvPr id="6" name="Footer Placeholder 5">
            <a:extLst>
              <a:ext uri="{FF2B5EF4-FFF2-40B4-BE49-F238E27FC236}">
                <a16:creationId xmlns:a16="http://schemas.microsoft.com/office/drawing/2014/main" id="{3113382D-4DB4-F64E-B3E5-A0EB0E5AE6B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8B2B63F-8735-504C-B962-0500709492AB}"/>
              </a:ext>
            </a:extLst>
          </p:cNvPr>
          <p:cNvSpPr>
            <a:spLocks noGrp="1"/>
          </p:cNvSpPr>
          <p:nvPr>
            <p:ph type="sldNum" sz="quarter" idx="12"/>
          </p:nvPr>
        </p:nvSpPr>
        <p:spPr/>
        <p:txBody>
          <a:bodyPr/>
          <a:lstStyle/>
          <a:p>
            <a:fld id="{5AFF991D-00B9-A247-B41F-C314B4FC6578}" type="slidenum">
              <a:rPr lang="en-US" smtClean="0"/>
              <a:t>‹#›</a:t>
            </a:fld>
            <a:endParaRPr lang="en-US" dirty="0"/>
          </a:p>
        </p:txBody>
      </p:sp>
    </p:spTree>
    <p:extLst>
      <p:ext uri="{BB962C8B-B14F-4D97-AF65-F5344CB8AC3E}">
        <p14:creationId xmlns:p14="http://schemas.microsoft.com/office/powerpoint/2010/main" val="1233121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B1310-0169-474C-98AE-9A4711A493E6}"/>
              </a:ext>
            </a:extLst>
          </p:cNvPr>
          <p:cNvSpPr>
            <a:spLocks noGrp="1"/>
          </p:cNvSpPr>
          <p:nvPr>
            <p:ph type="title"/>
          </p:nvPr>
        </p:nvSpPr>
        <p:spPr>
          <a:xfrm>
            <a:off x="2517111" y="1121662"/>
            <a:ext cx="31578292" cy="40721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694EF9-C6C1-A345-83AD-1DA295B02C38}"/>
              </a:ext>
            </a:extLst>
          </p:cNvPr>
          <p:cNvSpPr>
            <a:spLocks noGrp="1"/>
          </p:cNvSpPr>
          <p:nvPr>
            <p:ph type="body" idx="1"/>
          </p:nvPr>
        </p:nvSpPr>
        <p:spPr>
          <a:xfrm>
            <a:off x="2517111" y="5608303"/>
            <a:ext cx="31578292" cy="133672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29A0D0-7618-AD41-91BC-CE07448D15B8}"/>
              </a:ext>
            </a:extLst>
          </p:cNvPr>
          <p:cNvSpPr>
            <a:spLocks noGrp="1"/>
          </p:cNvSpPr>
          <p:nvPr>
            <p:ph type="dt" sz="half" idx="2"/>
          </p:nvPr>
        </p:nvSpPr>
        <p:spPr>
          <a:xfrm>
            <a:off x="2517110" y="19526650"/>
            <a:ext cx="8237815" cy="1121661"/>
          </a:xfrm>
          <a:prstGeom prst="rect">
            <a:avLst/>
          </a:prstGeom>
        </p:spPr>
        <p:txBody>
          <a:bodyPr vert="horz" lIns="91440" tIns="45720" rIns="91440" bIns="45720" rtlCol="0" anchor="ctr"/>
          <a:lstStyle>
            <a:lvl1pPr algn="l">
              <a:defRPr sz="3604">
                <a:solidFill>
                  <a:schemeClr val="tx1">
                    <a:tint val="75000"/>
                  </a:schemeClr>
                </a:solidFill>
              </a:defRPr>
            </a:lvl1pPr>
          </a:lstStyle>
          <a:p>
            <a:fld id="{ECC1B776-CF0D-9D48-890F-BF8F72907DA1}" type="datetimeFigureOut">
              <a:rPr lang="en-US" smtClean="0"/>
              <a:t>3/8/2020</a:t>
            </a:fld>
            <a:endParaRPr lang="en-US" dirty="0"/>
          </a:p>
        </p:txBody>
      </p:sp>
      <p:sp>
        <p:nvSpPr>
          <p:cNvPr id="5" name="Footer Placeholder 4">
            <a:extLst>
              <a:ext uri="{FF2B5EF4-FFF2-40B4-BE49-F238E27FC236}">
                <a16:creationId xmlns:a16="http://schemas.microsoft.com/office/drawing/2014/main" id="{BB062494-DCED-1B42-AA8A-48266B33A4EC}"/>
              </a:ext>
            </a:extLst>
          </p:cNvPr>
          <p:cNvSpPr>
            <a:spLocks noGrp="1"/>
          </p:cNvSpPr>
          <p:nvPr>
            <p:ph type="ftr" sz="quarter" idx="3"/>
          </p:nvPr>
        </p:nvSpPr>
        <p:spPr>
          <a:xfrm>
            <a:off x="12127895" y="19526650"/>
            <a:ext cx="12356723" cy="1121661"/>
          </a:xfrm>
          <a:prstGeom prst="rect">
            <a:avLst/>
          </a:prstGeom>
        </p:spPr>
        <p:txBody>
          <a:bodyPr vert="horz" lIns="91440" tIns="45720" rIns="91440" bIns="45720" rtlCol="0" anchor="ctr"/>
          <a:lstStyle>
            <a:lvl1pPr algn="ctr">
              <a:defRPr sz="3604">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F539E07-EB53-B94E-9C8B-D9D8E31D1F5D}"/>
              </a:ext>
            </a:extLst>
          </p:cNvPr>
          <p:cNvSpPr>
            <a:spLocks noGrp="1"/>
          </p:cNvSpPr>
          <p:nvPr>
            <p:ph type="sldNum" sz="quarter" idx="4"/>
          </p:nvPr>
        </p:nvSpPr>
        <p:spPr>
          <a:xfrm>
            <a:off x="25857588" y="19526650"/>
            <a:ext cx="8237815" cy="1121661"/>
          </a:xfrm>
          <a:prstGeom prst="rect">
            <a:avLst/>
          </a:prstGeom>
        </p:spPr>
        <p:txBody>
          <a:bodyPr vert="horz" lIns="91440" tIns="45720" rIns="91440" bIns="45720" rtlCol="0" anchor="ctr"/>
          <a:lstStyle>
            <a:lvl1pPr algn="r">
              <a:defRPr sz="3604">
                <a:solidFill>
                  <a:schemeClr val="tx1">
                    <a:tint val="75000"/>
                  </a:schemeClr>
                </a:solidFill>
              </a:defRPr>
            </a:lvl1pPr>
          </a:lstStyle>
          <a:p>
            <a:fld id="{5AFF991D-00B9-A247-B41F-C314B4FC6578}" type="slidenum">
              <a:rPr lang="en-US" smtClean="0"/>
              <a:t>‹#›</a:t>
            </a:fld>
            <a:endParaRPr lang="en-US" dirty="0"/>
          </a:p>
        </p:txBody>
      </p:sp>
    </p:spTree>
    <p:extLst>
      <p:ext uri="{BB962C8B-B14F-4D97-AF65-F5344CB8AC3E}">
        <p14:creationId xmlns:p14="http://schemas.microsoft.com/office/powerpoint/2010/main" val="3235304560"/>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xStyles>
    <p:titleStyle>
      <a:lvl1pPr algn="l" defTabSz="2745943" rtl="0" eaLnBrk="1" latinLnBrk="0" hangingPunct="1">
        <a:lnSpc>
          <a:spcPct val="90000"/>
        </a:lnSpc>
        <a:spcBef>
          <a:spcPct val="0"/>
        </a:spcBef>
        <a:buNone/>
        <a:defRPr sz="13213" kern="1200">
          <a:solidFill>
            <a:schemeClr val="tx1"/>
          </a:solidFill>
          <a:latin typeface="+mj-lt"/>
          <a:ea typeface="+mj-ea"/>
          <a:cs typeface="+mj-cs"/>
        </a:defRPr>
      </a:lvl1pPr>
    </p:titleStyle>
    <p:bodyStyle>
      <a:lvl1pPr marL="686486" indent="-686486" algn="l" defTabSz="2745943" rtl="0" eaLnBrk="1" latinLnBrk="0" hangingPunct="1">
        <a:lnSpc>
          <a:spcPct val="90000"/>
        </a:lnSpc>
        <a:spcBef>
          <a:spcPts val="3003"/>
        </a:spcBef>
        <a:buFont typeface="Arial" panose="020B0604020202020204" pitchFamily="34" charset="0"/>
        <a:buChar char="•"/>
        <a:defRPr sz="8408" kern="1200">
          <a:solidFill>
            <a:schemeClr val="tx1"/>
          </a:solidFill>
          <a:latin typeface="+mn-lt"/>
          <a:ea typeface="+mn-ea"/>
          <a:cs typeface="+mn-cs"/>
        </a:defRPr>
      </a:lvl1pPr>
      <a:lvl2pPr marL="2059457" indent="-686486" algn="l" defTabSz="2745943" rtl="0" eaLnBrk="1" latinLnBrk="0" hangingPunct="1">
        <a:lnSpc>
          <a:spcPct val="90000"/>
        </a:lnSpc>
        <a:spcBef>
          <a:spcPts val="1502"/>
        </a:spcBef>
        <a:buFont typeface="Arial" panose="020B0604020202020204" pitchFamily="34" charset="0"/>
        <a:buChar char="•"/>
        <a:defRPr sz="7207" kern="1200">
          <a:solidFill>
            <a:schemeClr val="tx1"/>
          </a:solidFill>
          <a:latin typeface="+mn-lt"/>
          <a:ea typeface="+mn-ea"/>
          <a:cs typeface="+mn-cs"/>
        </a:defRPr>
      </a:lvl2pPr>
      <a:lvl3pPr marL="3432429" indent="-686486" algn="l" defTabSz="2745943" rtl="0" eaLnBrk="1" latinLnBrk="0" hangingPunct="1">
        <a:lnSpc>
          <a:spcPct val="90000"/>
        </a:lnSpc>
        <a:spcBef>
          <a:spcPts val="1502"/>
        </a:spcBef>
        <a:buFont typeface="Arial" panose="020B0604020202020204" pitchFamily="34" charset="0"/>
        <a:buChar char="•"/>
        <a:defRPr sz="6006" kern="1200">
          <a:solidFill>
            <a:schemeClr val="tx1"/>
          </a:solidFill>
          <a:latin typeface="+mn-lt"/>
          <a:ea typeface="+mn-ea"/>
          <a:cs typeface="+mn-cs"/>
        </a:defRPr>
      </a:lvl3pPr>
      <a:lvl4pPr marL="4805401" indent="-686486" algn="l" defTabSz="2745943" rtl="0" eaLnBrk="1" latinLnBrk="0" hangingPunct="1">
        <a:lnSpc>
          <a:spcPct val="90000"/>
        </a:lnSpc>
        <a:spcBef>
          <a:spcPts val="1502"/>
        </a:spcBef>
        <a:buFont typeface="Arial" panose="020B0604020202020204" pitchFamily="34" charset="0"/>
        <a:buChar char="•"/>
        <a:defRPr sz="5405" kern="1200">
          <a:solidFill>
            <a:schemeClr val="tx1"/>
          </a:solidFill>
          <a:latin typeface="+mn-lt"/>
          <a:ea typeface="+mn-ea"/>
          <a:cs typeface="+mn-cs"/>
        </a:defRPr>
      </a:lvl4pPr>
      <a:lvl5pPr marL="6178372" indent="-686486" algn="l" defTabSz="2745943" rtl="0" eaLnBrk="1" latinLnBrk="0" hangingPunct="1">
        <a:lnSpc>
          <a:spcPct val="90000"/>
        </a:lnSpc>
        <a:spcBef>
          <a:spcPts val="1502"/>
        </a:spcBef>
        <a:buFont typeface="Arial" panose="020B0604020202020204" pitchFamily="34" charset="0"/>
        <a:buChar char="•"/>
        <a:defRPr sz="5405" kern="1200">
          <a:solidFill>
            <a:schemeClr val="tx1"/>
          </a:solidFill>
          <a:latin typeface="+mn-lt"/>
          <a:ea typeface="+mn-ea"/>
          <a:cs typeface="+mn-cs"/>
        </a:defRPr>
      </a:lvl5pPr>
      <a:lvl6pPr marL="7551344" indent="-686486" algn="l" defTabSz="2745943" rtl="0" eaLnBrk="1" latinLnBrk="0" hangingPunct="1">
        <a:lnSpc>
          <a:spcPct val="90000"/>
        </a:lnSpc>
        <a:spcBef>
          <a:spcPts val="1502"/>
        </a:spcBef>
        <a:buFont typeface="Arial" panose="020B0604020202020204" pitchFamily="34" charset="0"/>
        <a:buChar char="•"/>
        <a:defRPr sz="5405" kern="1200">
          <a:solidFill>
            <a:schemeClr val="tx1"/>
          </a:solidFill>
          <a:latin typeface="+mn-lt"/>
          <a:ea typeface="+mn-ea"/>
          <a:cs typeface="+mn-cs"/>
        </a:defRPr>
      </a:lvl6pPr>
      <a:lvl7pPr marL="8924315" indent="-686486" algn="l" defTabSz="2745943" rtl="0" eaLnBrk="1" latinLnBrk="0" hangingPunct="1">
        <a:lnSpc>
          <a:spcPct val="90000"/>
        </a:lnSpc>
        <a:spcBef>
          <a:spcPts val="1502"/>
        </a:spcBef>
        <a:buFont typeface="Arial" panose="020B0604020202020204" pitchFamily="34" charset="0"/>
        <a:buChar char="•"/>
        <a:defRPr sz="5405" kern="1200">
          <a:solidFill>
            <a:schemeClr val="tx1"/>
          </a:solidFill>
          <a:latin typeface="+mn-lt"/>
          <a:ea typeface="+mn-ea"/>
          <a:cs typeface="+mn-cs"/>
        </a:defRPr>
      </a:lvl7pPr>
      <a:lvl8pPr marL="10297287" indent="-686486" algn="l" defTabSz="2745943" rtl="0" eaLnBrk="1" latinLnBrk="0" hangingPunct="1">
        <a:lnSpc>
          <a:spcPct val="90000"/>
        </a:lnSpc>
        <a:spcBef>
          <a:spcPts val="1502"/>
        </a:spcBef>
        <a:buFont typeface="Arial" panose="020B0604020202020204" pitchFamily="34" charset="0"/>
        <a:buChar char="•"/>
        <a:defRPr sz="5405" kern="1200">
          <a:solidFill>
            <a:schemeClr val="tx1"/>
          </a:solidFill>
          <a:latin typeface="+mn-lt"/>
          <a:ea typeface="+mn-ea"/>
          <a:cs typeface="+mn-cs"/>
        </a:defRPr>
      </a:lvl8pPr>
      <a:lvl9pPr marL="11670259" indent="-686486" algn="l" defTabSz="2745943" rtl="0" eaLnBrk="1" latinLnBrk="0" hangingPunct="1">
        <a:lnSpc>
          <a:spcPct val="90000"/>
        </a:lnSpc>
        <a:spcBef>
          <a:spcPts val="1502"/>
        </a:spcBef>
        <a:buFont typeface="Arial" panose="020B0604020202020204" pitchFamily="34" charset="0"/>
        <a:buChar char="•"/>
        <a:defRPr sz="5405" kern="1200">
          <a:solidFill>
            <a:schemeClr val="tx1"/>
          </a:solidFill>
          <a:latin typeface="+mn-lt"/>
          <a:ea typeface="+mn-ea"/>
          <a:cs typeface="+mn-cs"/>
        </a:defRPr>
      </a:lvl9pPr>
    </p:bodyStyle>
    <p:otherStyle>
      <a:defPPr>
        <a:defRPr lang="en-US"/>
      </a:defPPr>
      <a:lvl1pPr marL="0" algn="l" defTabSz="2745943" rtl="0" eaLnBrk="1" latinLnBrk="0" hangingPunct="1">
        <a:defRPr sz="5405" kern="1200">
          <a:solidFill>
            <a:schemeClr val="tx1"/>
          </a:solidFill>
          <a:latin typeface="+mn-lt"/>
          <a:ea typeface="+mn-ea"/>
          <a:cs typeface="+mn-cs"/>
        </a:defRPr>
      </a:lvl1pPr>
      <a:lvl2pPr marL="1372972" algn="l" defTabSz="2745943" rtl="0" eaLnBrk="1" latinLnBrk="0" hangingPunct="1">
        <a:defRPr sz="5405" kern="1200">
          <a:solidFill>
            <a:schemeClr val="tx1"/>
          </a:solidFill>
          <a:latin typeface="+mn-lt"/>
          <a:ea typeface="+mn-ea"/>
          <a:cs typeface="+mn-cs"/>
        </a:defRPr>
      </a:lvl2pPr>
      <a:lvl3pPr marL="2745943" algn="l" defTabSz="2745943" rtl="0" eaLnBrk="1" latinLnBrk="0" hangingPunct="1">
        <a:defRPr sz="5405" kern="1200">
          <a:solidFill>
            <a:schemeClr val="tx1"/>
          </a:solidFill>
          <a:latin typeface="+mn-lt"/>
          <a:ea typeface="+mn-ea"/>
          <a:cs typeface="+mn-cs"/>
        </a:defRPr>
      </a:lvl3pPr>
      <a:lvl4pPr marL="4118915" algn="l" defTabSz="2745943" rtl="0" eaLnBrk="1" latinLnBrk="0" hangingPunct="1">
        <a:defRPr sz="5405" kern="1200">
          <a:solidFill>
            <a:schemeClr val="tx1"/>
          </a:solidFill>
          <a:latin typeface="+mn-lt"/>
          <a:ea typeface="+mn-ea"/>
          <a:cs typeface="+mn-cs"/>
        </a:defRPr>
      </a:lvl4pPr>
      <a:lvl5pPr marL="5491886" algn="l" defTabSz="2745943" rtl="0" eaLnBrk="1" latinLnBrk="0" hangingPunct="1">
        <a:defRPr sz="5405" kern="1200">
          <a:solidFill>
            <a:schemeClr val="tx1"/>
          </a:solidFill>
          <a:latin typeface="+mn-lt"/>
          <a:ea typeface="+mn-ea"/>
          <a:cs typeface="+mn-cs"/>
        </a:defRPr>
      </a:lvl5pPr>
      <a:lvl6pPr marL="6864858" algn="l" defTabSz="2745943" rtl="0" eaLnBrk="1" latinLnBrk="0" hangingPunct="1">
        <a:defRPr sz="5405" kern="1200">
          <a:solidFill>
            <a:schemeClr val="tx1"/>
          </a:solidFill>
          <a:latin typeface="+mn-lt"/>
          <a:ea typeface="+mn-ea"/>
          <a:cs typeface="+mn-cs"/>
        </a:defRPr>
      </a:lvl6pPr>
      <a:lvl7pPr marL="8237830" algn="l" defTabSz="2745943" rtl="0" eaLnBrk="1" latinLnBrk="0" hangingPunct="1">
        <a:defRPr sz="5405" kern="1200">
          <a:solidFill>
            <a:schemeClr val="tx1"/>
          </a:solidFill>
          <a:latin typeface="+mn-lt"/>
          <a:ea typeface="+mn-ea"/>
          <a:cs typeface="+mn-cs"/>
        </a:defRPr>
      </a:lvl7pPr>
      <a:lvl8pPr marL="9610801" algn="l" defTabSz="2745943" rtl="0" eaLnBrk="1" latinLnBrk="0" hangingPunct="1">
        <a:defRPr sz="5405" kern="1200">
          <a:solidFill>
            <a:schemeClr val="tx1"/>
          </a:solidFill>
          <a:latin typeface="+mn-lt"/>
          <a:ea typeface="+mn-ea"/>
          <a:cs typeface="+mn-cs"/>
        </a:defRPr>
      </a:lvl8pPr>
      <a:lvl9pPr marL="10983773" algn="l" defTabSz="2745943" rtl="0" eaLnBrk="1" latinLnBrk="0" hangingPunct="1">
        <a:defRPr sz="54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18" Type="http://schemas.openxmlformats.org/officeDocument/2006/relationships/image" Target="../media/image16.tiff"/><Relationship Id="rId3" Type="http://schemas.openxmlformats.org/officeDocument/2006/relationships/image" Target="../media/image1.jpeg"/><Relationship Id="rId21" Type="http://schemas.openxmlformats.org/officeDocument/2006/relationships/image" Target="../media/image19.jpeg"/><Relationship Id="rId7" Type="http://schemas.openxmlformats.org/officeDocument/2006/relationships/image" Target="../media/image5.jpeg"/><Relationship Id="rId12" Type="http://schemas.openxmlformats.org/officeDocument/2006/relationships/image" Target="../media/image10.jpeg"/><Relationship Id="rId17" Type="http://schemas.openxmlformats.org/officeDocument/2006/relationships/image" Target="../media/image15.gif"/><Relationship Id="rId2" Type="http://schemas.openxmlformats.org/officeDocument/2006/relationships/notesSlide" Target="../notesSlides/notesSlide1.xml"/><Relationship Id="rId16" Type="http://schemas.openxmlformats.org/officeDocument/2006/relationships/image" Target="../media/image14.jpeg"/><Relationship Id="rId20" Type="http://schemas.openxmlformats.org/officeDocument/2006/relationships/image" Target="../media/image18.tiff"/><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5" Type="http://schemas.openxmlformats.org/officeDocument/2006/relationships/image" Target="../media/image13.tiff"/><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jpeg"/><Relationship Id="rId9" Type="http://schemas.openxmlformats.org/officeDocument/2006/relationships/image" Target="../media/image7.jpe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hyperlink" Target="about:blank" TargetMode="External"/><Relationship Id="rId7"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0.jpg"/><Relationship Id="rId11" Type="http://schemas.openxmlformats.org/officeDocument/2006/relationships/image" Target="../media/image25.jpg"/><Relationship Id="rId5" Type="http://schemas.openxmlformats.org/officeDocument/2006/relationships/image" Target="../media/image13.tiff"/><Relationship Id="rId10" Type="http://schemas.openxmlformats.org/officeDocument/2006/relationships/image" Target="../media/image24.jpg"/><Relationship Id="rId4" Type="http://schemas.openxmlformats.org/officeDocument/2006/relationships/image" Target="../media/image12.png"/><Relationship Id="rId9"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17" name="TextBox 116">
            <a:extLst>
              <a:ext uri="{FF2B5EF4-FFF2-40B4-BE49-F238E27FC236}">
                <a16:creationId xmlns:a16="http://schemas.microsoft.com/office/drawing/2014/main" id="{541A73DA-42A1-994F-A2D3-91CE95E43941}"/>
              </a:ext>
            </a:extLst>
          </p:cNvPr>
          <p:cNvSpPr txBox="1"/>
          <p:nvPr/>
        </p:nvSpPr>
        <p:spPr>
          <a:xfrm>
            <a:off x="12294941" y="3205903"/>
            <a:ext cx="11704320" cy="15908010"/>
          </a:xfrm>
          <a:prstGeom prst="rect">
            <a:avLst/>
          </a:prstGeom>
          <a:noFill/>
        </p:spPr>
        <p:txBody>
          <a:bodyPr wrap="square" lIns="329568" tIns="164783" rIns="329568" bIns="164783" rtlCol="0" anchor="t">
            <a:spAutoFit/>
          </a:bodyPr>
          <a:lstStyle/>
          <a:p>
            <a:pPr>
              <a:lnSpc>
                <a:spcPct val="33000"/>
              </a:lnSpc>
            </a:pPr>
            <a:r>
              <a:rPr lang="en-US" sz="3600" b="1" dirty="0">
                <a:latin typeface="Calibri" panose="020F0502020204030204" pitchFamily="34" charset="0"/>
                <a:cs typeface="Calibri" panose="020F0502020204030204" pitchFamily="34" charset="0"/>
              </a:rPr>
              <a:t>Rationale</a:t>
            </a:r>
          </a:p>
          <a:p>
            <a:pPr>
              <a:lnSpc>
                <a:spcPct val="33000"/>
              </a:lnSpc>
            </a:pPr>
            <a:endParaRPr lang="en-US" sz="3200" i="1" dirty="0">
              <a:solidFill>
                <a:srgbClr val="000000"/>
              </a:solidFill>
              <a:latin typeface="Calibri" panose="020F0502020204030204" pitchFamily="34" charset="0"/>
              <a:cs typeface="Calibri" panose="020F0502020204030204" pitchFamily="34" charset="0"/>
            </a:endParaRPr>
          </a:p>
          <a:p>
            <a:r>
              <a:rPr lang="en-US" sz="3200" i="1" dirty="0">
                <a:latin typeface="Calibri" panose="020F0502020204030204" pitchFamily="34" charset="0"/>
                <a:cs typeface="Calibri" panose="020F0502020204030204" pitchFamily="34" charset="0"/>
              </a:rPr>
              <a:t>D. radiodurans </a:t>
            </a:r>
            <a:r>
              <a:rPr lang="en-US" sz="3200" dirty="0">
                <a:latin typeface="Calibri" panose="020F0502020204030204" pitchFamily="34" charset="0"/>
                <a:cs typeface="Calibri" panose="020F0502020204030204" pitchFamily="34" charset="0"/>
              </a:rPr>
              <a:t>is considered the worlds toughest bacteria. It is a polyextremophile capable of surviving: </a:t>
            </a:r>
          </a:p>
          <a:p>
            <a:pPr marL="457200" indent="-457200">
              <a:buFont typeface="Courier New" panose="02070309020205020404" pitchFamily="49" charset="0"/>
              <a:buChar char="o"/>
            </a:pPr>
            <a:r>
              <a:rPr lang="en-US" sz="3200" dirty="0">
                <a:solidFill>
                  <a:srgbClr val="000000"/>
                </a:solidFill>
                <a:latin typeface="Calibri" panose="020F0502020204030204" pitchFamily="34" charset="0"/>
                <a:cs typeface="Calibri" panose="020F0502020204030204" pitchFamily="34" charset="0"/>
              </a:rPr>
              <a:t>Lethal doses of radiation in humans (over 12,000 Gys)</a:t>
            </a:r>
            <a:r>
              <a:rPr lang="en-US" sz="3200" dirty="0">
                <a:latin typeface="Calibri" panose="020F0502020204030204" pitchFamily="34" charset="0"/>
                <a:cs typeface="Calibri" panose="020F0502020204030204" pitchFamily="34" charset="0"/>
              </a:rPr>
              <a:t> </a:t>
            </a:r>
          </a:p>
          <a:p>
            <a:pPr marL="457200" indent="-457200">
              <a:buFont typeface="Courier New" panose="02070309020205020404" pitchFamily="49" charset="0"/>
              <a:buChar char="o"/>
            </a:pPr>
            <a:r>
              <a:rPr lang="en-US" sz="3200" dirty="0">
                <a:latin typeface="Calibri" panose="020F0502020204030204" pitchFamily="34" charset="0"/>
                <a:cs typeface="Calibri" panose="020F0502020204030204" pitchFamily="34" charset="0"/>
              </a:rPr>
              <a:t>Cold</a:t>
            </a:r>
          </a:p>
          <a:p>
            <a:pPr marL="457200" indent="-457200">
              <a:buFont typeface="Courier New" panose="02070309020205020404" pitchFamily="49" charset="0"/>
              <a:buChar char="o"/>
            </a:pPr>
            <a:r>
              <a:rPr lang="en-US" sz="3200" dirty="0">
                <a:latin typeface="Calibri" panose="020F0502020204030204" pitchFamily="34" charset="0"/>
                <a:cs typeface="Calibri" panose="020F0502020204030204" pitchFamily="34" charset="0"/>
              </a:rPr>
              <a:t>Dehydration</a:t>
            </a:r>
          </a:p>
          <a:p>
            <a:pPr marL="457200" indent="-457200">
              <a:buFont typeface="Courier New" panose="02070309020205020404" pitchFamily="49" charset="0"/>
              <a:buChar char="o"/>
            </a:pPr>
            <a:r>
              <a:rPr lang="en-US" sz="3200" dirty="0">
                <a:latin typeface="Calibri" panose="020F0502020204030204" pitchFamily="34" charset="0"/>
                <a:cs typeface="Calibri" panose="020F0502020204030204" pitchFamily="34" charset="0"/>
              </a:rPr>
              <a:t>Vacuum</a:t>
            </a:r>
          </a:p>
          <a:p>
            <a:pPr marL="457200" indent="-457200">
              <a:buFont typeface="Courier New" panose="02070309020205020404" pitchFamily="49" charset="0"/>
              <a:buChar char="o"/>
            </a:pPr>
            <a:r>
              <a:rPr lang="en-US" sz="3200" dirty="0">
                <a:latin typeface="Calibri" panose="020F0502020204030204" pitchFamily="34" charset="0"/>
                <a:cs typeface="Calibri" panose="020F0502020204030204" pitchFamily="34" charset="0"/>
              </a:rPr>
              <a:t>Acidic conditions</a:t>
            </a:r>
          </a:p>
          <a:p>
            <a:r>
              <a:rPr lang="en-US" sz="3200" dirty="0">
                <a:solidFill>
                  <a:srgbClr val="000000"/>
                </a:solidFill>
                <a:latin typeface="Calibri" panose="020F0502020204030204" pitchFamily="34" charset="0"/>
                <a:cs typeface="Calibri" panose="020F0502020204030204" pitchFamily="34" charset="0"/>
              </a:rPr>
              <a:t> </a:t>
            </a:r>
          </a:p>
          <a:p>
            <a:endParaRPr lang="en-US" sz="3200" dirty="0">
              <a:solidFill>
                <a:srgbClr val="000000"/>
              </a:solidFill>
              <a:latin typeface="Calibri" panose="020F0502020204030204" pitchFamily="34" charset="0"/>
              <a:cs typeface="Calibri" panose="020F0502020204030204" pitchFamily="34" charset="0"/>
            </a:endParaRPr>
          </a:p>
          <a:p>
            <a:pPr>
              <a:lnSpc>
                <a:spcPct val="33000"/>
              </a:lnSpc>
            </a:pPr>
            <a:endParaRPr lang="en-US" sz="3200" dirty="0">
              <a:solidFill>
                <a:srgbClr val="000000"/>
              </a:solidFill>
              <a:latin typeface="Calibri" panose="020F0502020204030204" pitchFamily="34" charset="0"/>
              <a:cs typeface="Calibri" panose="020F0502020204030204" pitchFamily="34" charset="0"/>
            </a:endParaRPr>
          </a:p>
          <a:p>
            <a:endParaRPr lang="en-US" sz="3200" dirty="0">
              <a:solidFill>
                <a:srgbClr val="000000"/>
              </a:solidFill>
              <a:latin typeface="Calibri" panose="020F0502020204030204" pitchFamily="34" charset="0"/>
              <a:cs typeface="Calibri" panose="020F0502020204030204" pitchFamily="34" charset="0"/>
            </a:endParaRPr>
          </a:p>
          <a:p>
            <a:endParaRPr lang="en-US" sz="3200" dirty="0">
              <a:solidFill>
                <a:srgbClr val="000000"/>
              </a:solidFill>
              <a:latin typeface="Calibri" panose="020F0502020204030204" pitchFamily="34" charset="0"/>
              <a:cs typeface="Calibri" panose="020F0502020204030204" pitchFamily="34" charset="0"/>
            </a:endParaRPr>
          </a:p>
          <a:p>
            <a:endParaRPr lang="en-US" sz="3200" dirty="0">
              <a:solidFill>
                <a:srgbClr val="000000"/>
              </a:solidFill>
              <a:latin typeface="Calibri" panose="020F0502020204030204" pitchFamily="34" charset="0"/>
              <a:cs typeface="Calibri" panose="020F0502020204030204" pitchFamily="34" charset="0"/>
            </a:endParaRPr>
          </a:p>
          <a:p>
            <a:endParaRPr lang="en-US" sz="3200" dirty="0">
              <a:solidFill>
                <a:srgbClr val="000000"/>
              </a:solidFill>
              <a:latin typeface="Calibri" panose="020F0502020204030204" pitchFamily="34" charset="0"/>
              <a:cs typeface="Calibri" panose="020F0502020204030204" pitchFamily="34" charset="0"/>
            </a:endParaRPr>
          </a:p>
          <a:p>
            <a:endParaRPr lang="en-US" sz="3200" dirty="0">
              <a:solidFill>
                <a:srgbClr val="000000"/>
              </a:solidFill>
              <a:latin typeface="Calibri" panose="020F0502020204030204" pitchFamily="34" charset="0"/>
              <a:cs typeface="Calibri" panose="020F0502020204030204" pitchFamily="34" charset="0"/>
            </a:endParaRPr>
          </a:p>
          <a:p>
            <a:endParaRPr lang="en-US" sz="3200" dirty="0">
              <a:solidFill>
                <a:srgbClr val="000000"/>
              </a:solidFill>
              <a:latin typeface="Calibri" panose="020F0502020204030204" pitchFamily="34" charset="0"/>
              <a:cs typeface="Calibri" panose="020F0502020204030204" pitchFamily="34" charset="0"/>
            </a:endParaRPr>
          </a:p>
          <a:p>
            <a:pPr>
              <a:lnSpc>
                <a:spcPct val="50000"/>
              </a:lnSpc>
            </a:pPr>
            <a:endParaRPr lang="en-US" sz="3200" b="1" dirty="0">
              <a:solidFill>
                <a:srgbClr val="000000"/>
              </a:solidFill>
              <a:latin typeface="Calibri" panose="020F0502020204030204" pitchFamily="34" charset="0"/>
              <a:cs typeface="Calibri" panose="020F0502020204030204" pitchFamily="34" charset="0"/>
            </a:endParaRPr>
          </a:p>
          <a:p>
            <a:endParaRPr lang="en-US" sz="3200" b="1" dirty="0">
              <a:solidFill>
                <a:srgbClr val="000000"/>
              </a:solidFill>
              <a:latin typeface="Calibri" panose="020F0502020204030204" pitchFamily="34" charset="0"/>
              <a:cs typeface="Calibri" panose="020F0502020204030204" pitchFamily="34" charset="0"/>
            </a:endParaRPr>
          </a:p>
          <a:p>
            <a:endParaRPr lang="en-US" sz="3200" b="1" dirty="0">
              <a:solidFill>
                <a:srgbClr val="000000"/>
              </a:solidFill>
              <a:latin typeface="Calibri" panose="020F0502020204030204" pitchFamily="34" charset="0"/>
              <a:cs typeface="Calibri" panose="020F0502020204030204" pitchFamily="34" charset="0"/>
            </a:endParaRPr>
          </a:p>
          <a:p>
            <a:r>
              <a:rPr lang="en-US" sz="3200" dirty="0">
                <a:latin typeface="Calibri" panose="020F0502020204030204" pitchFamily="34" charset="0"/>
                <a:cs typeface="Calibri" panose="020F0502020204030204" pitchFamily="34" charset="0"/>
              </a:rPr>
              <a:t>We plan to </a:t>
            </a:r>
            <a:r>
              <a:rPr lang="en-US" sz="3200" dirty="0">
                <a:solidFill>
                  <a:srgbClr val="000000"/>
                </a:solidFill>
                <a:latin typeface="Calibri" panose="020F0502020204030204" pitchFamily="34" charset="0"/>
                <a:cs typeface="Calibri" panose="020F0502020204030204" pitchFamily="34" charset="0"/>
              </a:rPr>
              <a:t>use genes required for </a:t>
            </a:r>
            <a:r>
              <a:rPr lang="en-US" sz="3200" i="1" dirty="0">
                <a:solidFill>
                  <a:srgbClr val="000000"/>
                </a:solidFill>
                <a:latin typeface="Calibri" panose="020F0502020204030204" pitchFamily="34" charset="0"/>
                <a:cs typeface="Calibri" panose="020F0502020204030204" pitchFamily="34" charset="0"/>
              </a:rPr>
              <a:t>Deinococcus radiodurans </a:t>
            </a:r>
            <a:r>
              <a:rPr lang="en-US" sz="3200" dirty="0">
                <a:solidFill>
                  <a:srgbClr val="000000"/>
                </a:solidFill>
                <a:latin typeface="Calibri" panose="020F0502020204030204" pitchFamily="34" charset="0"/>
                <a:cs typeface="Calibri" panose="020F0502020204030204" pitchFamily="34" charset="0"/>
              </a:rPr>
              <a:t>radiation resistance to engineer a radiation resistant biosensor and reporter in an </a:t>
            </a:r>
            <a:r>
              <a:rPr lang="en-US" sz="3200" i="1" dirty="0">
                <a:solidFill>
                  <a:srgbClr val="000000"/>
                </a:solidFill>
                <a:latin typeface="Calibri" panose="020F0502020204030204" pitchFamily="34" charset="0"/>
                <a:cs typeface="Calibri" panose="020F0502020204030204" pitchFamily="34" charset="0"/>
              </a:rPr>
              <a:t>E.coli </a:t>
            </a:r>
            <a:r>
              <a:rPr lang="en-US" sz="3200" dirty="0">
                <a:solidFill>
                  <a:srgbClr val="000000"/>
                </a:solidFill>
                <a:latin typeface="Calibri" panose="020F0502020204030204" pitchFamily="34" charset="0"/>
                <a:cs typeface="Calibri" panose="020F0502020204030204" pitchFamily="34" charset="0"/>
              </a:rPr>
              <a:t>chassis.</a:t>
            </a:r>
          </a:p>
          <a:p>
            <a:pPr>
              <a:lnSpc>
                <a:spcPct val="50000"/>
              </a:lnSpc>
            </a:pPr>
            <a:endParaRPr lang="en-US" sz="3600" b="1" dirty="0">
              <a:solidFill>
                <a:srgbClr val="000000"/>
              </a:solidFill>
              <a:latin typeface="Calibri" panose="020F0502020204030204" pitchFamily="34" charset="0"/>
              <a:cs typeface="Calibri" panose="020F0502020204030204" pitchFamily="34" charset="0"/>
            </a:endParaRPr>
          </a:p>
          <a:p>
            <a:r>
              <a:rPr lang="en-US" sz="3600" b="1" dirty="0">
                <a:solidFill>
                  <a:srgbClr val="000000"/>
                </a:solidFill>
                <a:latin typeface="Calibri" panose="020F0502020204030204" pitchFamily="34" charset="0"/>
                <a:cs typeface="Calibri" panose="020F0502020204030204" pitchFamily="34" charset="0"/>
              </a:rPr>
              <a:t>Research Plan</a:t>
            </a:r>
            <a:endParaRPr lang="en-US" sz="3200" dirty="0">
              <a:solidFill>
                <a:srgbClr val="000000"/>
              </a:solidFill>
              <a:latin typeface="Calibri" panose="020F0502020204030204" pitchFamily="34" charset="0"/>
              <a:cs typeface="Calibri" panose="020F0502020204030204" pitchFamily="34" charset="0"/>
            </a:endParaRPr>
          </a:p>
          <a:p>
            <a:pPr>
              <a:lnSpc>
                <a:spcPct val="25000"/>
              </a:lnSpc>
            </a:pPr>
            <a:endParaRPr lang="en-US" sz="3200" dirty="0">
              <a:solidFill>
                <a:srgbClr val="000000"/>
              </a:solidFill>
              <a:latin typeface="Calibri" panose="020F0502020204030204" pitchFamily="34" charset="0"/>
              <a:cs typeface="Calibri" panose="020F0502020204030204" pitchFamily="34" charset="0"/>
            </a:endParaRPr>
          </a:p>
          <a:p>
            <a:pPr marL="571500" indent="-571500">
              <a:buFont typeface="Courier New" panose="02070309020205020404" pitchFamily="49" charset="0"/>
              <a:buChar char="o"/>
            </a:pPr>
            <a:r>
              <a:rPr lang="en-US" sz="3200" b="1" i="1" dirty="0">
                <a:latin typeface="Calibri" panose="020F0502020204030204" pitchFamily="34" charset="0"/>
                <a:cs typeface="Calibri" panose="020F0502020204030204" pitchFamily="34" charset="0"/>
              </a:rPr>
              <a:t>Phase I: Develop a radiation resistant chassis</a:t>
            </a:r>
          </a:p>
          <a:p>
            <a:pPr lvl="1"/>
            <a:r>
              <a:rPr lang="en-US" sz="3200" dirty="0">
                <a:latin typeface="Calibri" panose="020F0502020204030204" pitchFamily="34" charset="0"/>
                <a:cs typeface="Calibri" panose="020F0502020204030204" pitchFamily="34" charset="0"/>
              </a:rPr>
              <a:t>We inserted DNA damage repair gene, uvsE, to protect the </a:t>
            </a:r>
            <a:r>
              <a:rPr lang="en-US" sz="3200" i="1" dirty="0">
                <a:latin typeface="Calibri" panose="020F0502020204030204" pitchFamily="34" charset="0"/>
                <a:cs typeface="Calibri" panose="020F0502020204030204" pitchFamily="34" charset="0"/>
              </a:rPr>
              <a:t>E.coli</a:t>
            </a:r>
            <a:r>
              <a:rPr lang="en-US" sz="3200" dirty="0">
                <a:latin typeface="Calibri" panose="020F0502020204030204" pitchFamily="34" charset="0"/>
                <a:cs typeface="Calibri" panose="020F0502020204030204" pitchFamily="34" charset="0"/>
              </a:rPr>
              <a:t> chassis from DNA damage during radiation exposure.</a:t>
            </a:r>
          </a:p>
          <a:p>
            <a:pPr marL="571500" indent="-571500">
              <a:lnSpc>
                <a:spcPct val="50000"/>
              </a:lnSpc>
              <a:buFont typeface="Courier New" panose="02070309020205020404" pitchFamily="49" charset="0"/>
              <a:buChar char="o"/>
            </a:pPr>
            <a:endParaRPr lang="en-US" sz="3200" i="1" dirty="0">
              <a:latin typeface="Calibri" panose="020F0502020204030204" pitchFamily="34" charset="0"/>
              <a:cs typeface="Calibri" panose="020F0502020204030204" pitchFamily="34" charset="0"/>
            </a:endParaRPr>
          </a:p>
          <a:p>
            <a:pPr marL="571500" indent="-571500">
              <a:buFont typeface="Courier New" panose="02070309020205020404" pitchFamily="49" charset="0"/>
              <a:buChar char="o"/>
            </a:pPr>
            <a:r>
              <a:rPr lang="en-US" sz="3200" b="1" i="1" dirty="0">
                <a:latin typeface="Calibri" panose="020F0502020204030204" pitchFamily="34" charset="0"/>
                <a:cs typeface="Calibri" panose="020F0502020204030204" pitchFamily="34" charset="0"/>
              </a:rPr>
              <a:t>Phase II: Design a whole celled biosensor and reporter </a:t>
            </a:r>
          </a:p>
          <a:p>
            <a:pPr lvl="1"/>
            <a:r>
              <a:rPr lang="en-US" sz="3200" dirty="0">
                <a:latin typeface="Calibri" panose="020F0502020204030204" pitchFamily="34" charset="0"/>
                <a:cs typeface="Calibri" panose="020F0502020204030204" pitchFamily="34" charset="0"/>
              </a:rPr>
              <a:t>We designed a plasmid that encodes parts that can sense radiation (RecA Promoter), tolerate radiation (uvsE) and fluoresces in the presence of radiation (GFP).</a:t>
            </a:r>
          </a:p>
        </p:txBody>
      </p:sp>
      <p:pic>
        <p:nvPicPr>
          <p:cNvPr id="57" name="Picture 56" descr="Image result for deinococcus radiodurans habitat">
            <a:extLst>
              <a:ext uri="{FF2B5EF4-FFF2-40B4-BE49-F238E27FC236}">
                <a16:creationId xmlns:a16="http://schemas.microsoft.com/office/drawing/2014/main" id="{EF63CAE9-FCF4-48BC-ABAB-866D98A02C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14096" y="18670820"/>
            <a:ext cx="2758464" cy="1937192"/>
          </a:xfrm>
          <a:prstGeom prst="rect">
            <a:avLst/>
          </a:prstGeom>
          <a:noFill/>
          <a:ln>
            <a:noFill/>
          </a:ln>
        </p:spPr>
      </p:pic>
      <p:pic>
        <p:nvPicPr>
          <p:cNvPr id="51" name="Picture 50" descr="DR cells EM">
            <a:extLst>
              <a:ext uri="{FF2B5EF4-FFF2-40B4-BE49-F238E27FC236}">
                <a16:creationId xmlns:a16="http://schemas.microsoft.com/office/drawing/2014/main" id="{58FE29D4-13CA-46AA-81F4-C13F368AB84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5568197" y="5641418"/>
            <a:ext cx="2708926" cy="2062245"/>
          </a:xfrm>
          <a:prstGeom prst="rect">
            <a:avLst/>
          </a:prstGeom>
          <a:noFill/>
          <a:ln>
            <a:noFill/>
          </a:ln>
        </p:spPr>
      </p:pic>
      <p:pic>
        <p:nvPicPr>
          <p:cNvPr id="58" name="Picture 57" descr="Image result for uva and uvb light">
            <a:extLst>
              <a:ext uri="{FF2B5EF4-FFF2-40B4-BE49-F238E27FC236}">
                <a16:creationId xmlns:a16="http://schemas.microsoft.com/office/drawing/2014/main" id="{009E78E8-F949-440E-A850-1AEB1CE392E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0688917" y="17060746"/>
            <a:ext cx="5015852" cy="3427995"/>
          </a:xfrm>
          <a:prstGeom prst="rect">
            <a:avLst/>
          </a:prstGeom>
          <a:noFill/>
          <a:ln>
            <a:noFill/>
          </a:ln>
        </p:spPr>
      </p:pic>
      <p:grpSp>
        <p:nvGrpSpPr>
          <p:cNvPr id="5" name="Group 4">
            <a:extLst>
              <a:ext uri="{FF2B5EF4-FFF2-40B4-BE49-F238E27FC236}">
                <a16:creationId xmlns:a16="http://schemas.microsoft.com/office/drawing/2014/main" id="{84E57CF2-7263-374F-A574-7FFAFD282308}"/>
              </a:ext>
            </a:extLst>
          </p:cNvPr>
          <p:cNvGrpSpPr/>
          <p:nvPr/>
        </p:nvGrpSpPr>
        <p:grpSpPr>
          <a:xfrm>
            <a:off x="228231" y="3178194"/>
            <a:ext cx="11704320" cy="18392408"/>
            <a:chOff x="228231" y="3178194"/>
            <a:chExt cx="11704320" cy="18392408"/>
          </a:xfrm>
        </p:grpSpPr>
        <p:sp>
          <p:nvSpPr>
            <p:cNvPr id="35" name="TextBox 34">
              <a:extLst>
                <a:ext uri="{FF2B5EF4-FFF2-40B4-BE49-F238E27FC236}">
                  <a16:creationId xmlns:a16="http://schemas.microsoft.com/office/drawing/2014/main" id="{39081543-92EE-45CC-9AAC-3AB5BD4FC783}"/>
                </a:ext>
              </a:extLst>
            </p:cNvPr>
            <p:cNvSpPr txBox="1"/>
            <p:nvPr/>
          </p:nvSpPr>
          <p:spPr>
            <a:xfrm>
              <a:off x="228231" y="3178194"/>
              <a:ext cx="11704320" cy="18392408"/>
            </a:xfrm>
            <a:prstGeom prst="rect">
              <a:avLst/>
            </a:prstGeom>
            <a:noFill/>
          </p:spPr>
          <p:txBody>
            <a:bodyPr wrap="square" lIns="329568" tIns="164783" rIns="329568" bIns="164783" rtlCol="0" anchor="t">
              <a:spAutoFit/>
            </a:bodyPr>
            <a:lstStyle/>
            <a:p>
              <a:r>
                <a:rPr lang="en-US" sz="3600" b="1" dirty="0">
                  <a:latin typeface="Calibri" panose="020F0502020204030204" pitchFamily="34" charset="0"/>
                  <a:cs typeface="Calibri" panose="020F0502020204030204" pitchFamily="34" charset="0"/>
                </a:rPr>
                <a:t>Abstract</a:t>
              </a:r>
            </a:p>
            <a:p>
              <a:pPr>
                <a:lnSpc>
                  <a:spcPct val="33000"/>
                </a:lnSpc>
              </a:pPr>
              <a:endParaRPr lang="en-US" sz="3600" b="1" dirty="0">
                <a:latin typeface="Calibri" panose="020F0502020204030204" pitchFamily="34" charset="0"/>
                <a:cs typeface="Calibri" panose="020F0502020204030204" pitchFamily="34" charset="0"/>
              </a:endParaRPr>
            </a:p>
            <a:p>
              <a:r>
                <a:rPr lang="en-US" sz="3200" dirty="0">
                  <a:latin typeface="Calibri" panose="020F0502020204030204" pitchFamily="34" charset="0"/>
                  <a:cs typeface="Calibri" panose="020F0502020204030204" pitchFamily="34" charset="0"/>
                </a:rPr>
                <a:t>Nuclear accidents and incidents due to natural disasters (i.e. earthquakes) or human error are of global concern. When they happen, the radiation released poses serious risk to human health and the environment. </a:t>
              </a:r>
            </a:p>
            <a:p>
              <a:endParaRPr lang="en-US" sz="3200" dirty="0">
                <a:latin typeface="Calibri" panose="020F0502020204030204" pitchFamily="34" charset="0"/>
                <a:cs typeface="Calibri" panose="020F0502020204030204" pitchFamily="34" charset="0"/>
              </a:endParaRPr>
            </a:p>
            <a:p>
              <a:endParaRPr lang="en-US" sz="3200" dirty="0">
                <a:latin typeface="Calibri" panose="020F0502020204030204" pitchFamily="34" charset="0"/>
                <a:cs typeface="Calibri" panose="020F0502020204030204" pitchFamily="34" charset="0"/>
              </a:endParaRPr>
            </a:p>
            <a:p>
              <a:endParaRPr lang="en-US" sz="3200" dirty="0">
                <a:latin typeface="Calibri" panose="020F0502020204030204" pitchFamily="34" charset="0"/>
                <a:cs typeface="Calibri" panose="020F0502020204030204" pitchFamily="34" charset="0"/>
              </a:endParaRPr>
            </a:p>
            <a:p>
              <a:endParaRPr lang="en-US" sz="3200" dirty="0">
                <a:latin typeface="Calibri" panose="020F0502020204030204" pitchFamily="34" charset="0"/>
                <a:cs typeface="Calibri" panose="020F0502020204030204" pitchFamily="34" charset="0"/>
              </a:endParaRPr>
            </a:p>
            <a:p>
              <a:endParaRPr lang="en-US" sz="3200" dirty="0">
                <a:latin typeface="Calibri" panose="020F0502020204030204" pitchFamily="34" charset="0"/>
                <a:cs typeface="Calibri" panose="020F0502020204030204" pitchFamily="34" charset="0"/>
              </a:endParaRPr>
            </a:p>
            <a:p>
              <a:r>
                <a:rPr lang="en-US" sz="3200" dirty="0">
                  <a:latin typeface="Calibri" panose="020F0502020204030204" pitchFamily="34" charset="0"/>
                  <a:cs typeface="Calibri" panose="020F0502020204030204" pitchFamily="34" charset="0"/>
                </a:rPr>
                <a:t>As of today  more than 100 of these nuclear incidents have occurred. The most well-known cases are: Fukushima Daichi nuclear disaster (2011), Chernobyl (1986) and Three Mile Island (1979). Exposure to radiation from these accidents resulted in: skin burns, acute radiation syndrome, shock, cancer and death.</a:t>
              </a:r>
            </a:p>
            <a:p>
              <a:pPr>
                <a:lnSpc>
                  <a:spcPct val="33000"/>
                </a:lnSpc>
              </a:pPr>
              <a:endParaRPr lang="en-US" sz="3200" dirty="0">
                <a:latin typeface="Calibri" panose="020F0502020204030204" pitchFamily="34" charset="0"/>
                <a:cs typeface="Calibri" panose="020F0502020204030204" pitchFamily="34" charset="0"/>
              </a:endParaRPr>
            </a:p>
            <a:p>
              <a:r>
                <a:rPr lang="en-US" sz="3200" dirty="0">
                  <a:latin typeface="Calibri" panose="020F0502020204030204" pitchFamily="34" charset="0"/>
                  <a:cs typeface="Calibri" panose="020F0502020204030204" pitchFamily="34" charset="0"/>
                </a:rPr>
                <a:t>Unfortunately, the majority of these accidents and incidents are the result of human error. Yet, despite significant safety improvements, there is still a possibility that another nuclear accident will happen.</a:t>
              </a:r>
            </a:p>
            <a:p>
              <a:pPr>
                <a:lnSpc>
                  <a:spcPct val="33000"/>
                </a:lnSpc>
              </a:pPr>
              <a:endParaRPr lang="en-US" sz="3200" dirty="0">
                <a:latin typeface="Calibri" panose="020F0502020204030204" pitchFamily="34" charset="0"/>
                <a:cs typeface="Calibri" panose="020F0502020204030204" pitchFamily="34" charset="0"/>
              </a:endParaRPr>
            </a:p>
            <a:p>
              <a:pPr>
                <a:lnSpc>
                  <a:spcPct val="33000"/>
                </a:lnSpc>
              </a:pPr>
              <a:r>
                <a:rPr lang="en-US" sz="3200" dirty="0">
                  <a:latin typeface="Calibri" panose="020F0502020204030204" pitchFamily="34" charset="0"/>
                  <a:cs typeface="Calibri" panose="020F0502020204030204" pitchFamily="34" charset="0"/>
                </a:rPr>
                <a:t> </a:t>
              </a:r>
            </a:p>
            <a:p>
              <a:r>
                <a:rPr lang="en-US" sz="3200" dirty="0">
                  <a:latin typeface="Calibri" panose="020F0502020204030204" pitchFamily="34" charset="0"/>
                  <a:cs typeface="Calibri" panose="020F0502020204030204" pitchFamily="34" charset="0"/>
                </a:rPr>
                <a:t>Today, we rely on radiation detectors to inform us of unexpected increases in radiation levels. However, these instruments are expensive and can be unavailable or are inefficient at monitoring environmental radiation.</a:t>
              </a:r>
            </a:p>
            <a:p>
              <a:endParaRPr lang="en-US" sz="3200" dirty="0">
                <a:latin typeface="Calibri" panose="020F0502020204030204" pitchFamily="34" charset="0"/>
                <a:cs typeface="Calibri" panose="020F0502020204030204" pitchFamily="34" charset="0"/>
              </a:endParaRPr>
            </a:p>
            <a:p>
              <a:endParaRPr lang="en-US" sz="3200" dirty="0">
                <a:latin typeface="Calibri" panose="020F0502020204030204" pitchFamily="34" charset="0"/>
                <a:cs typeface="Calibri" panose="020F0502020204030204" pitchFamily="34" charset="0"/>
              </a:endParaRPr>
            </a:p>
            <a:p>
              <a:endParaRPr lang="en-US" sz="3200" dirty="0">
                <a:latin typeface="Calibri" panose="020F0502020204030204" pitchFamily="34" charset="0"/>
                <a:cs typeface="Calibri" panose="020F0502020204030204" pitchFamily="34" charset="0"/>
              </a:endParaRPr>
            </a:p>
            <a:p>
              <a:endParaRPr lang="en-US" sz="3600" b="1" dirty="0">
                <a:latin typeface="Calibri" panose="020F0502020204030204" pitchFamily="34" charset="0"/>
                <a:cs typeface="Calibri" panose="020F0502020204030204" pitchFamily="34" charset="0"/>
              </a:endParaRPr>
            </a:p>
            <a:p>
              <a:endParaRPr lang="en-US" sz="3600" b="1" dirty="0">
                <a:latin typeface="Calibri" panose="020F0502020204030204" pitchFamily="34" charset="0"/>
                <a:cs typeface="Calibri" panose="020F0502020204030204" pitchFamily="34" charset="0"/>
              </a:endParaRPr>
            </a:p>
            <a:p>
              <a:endParaRPr lang="en-US" sz="3600" b="1" dirty="0">
                <a:latin typeface="Calibri" panose="020F0502020204030204" pitchFamily="34" charset="0"/>
                <a:cs typeface="Calibri" panose="020F0502020204030204" pitchFamily="34" charset="0"/>
              </a:endParaRPr>
            </a:p>
            <a:p>
              <a:endParaRPr lang="en-US" sz="3600" b="1" dirty="0">
                <a:latin typeface="Calibri" panose="020F0502020204030204" pitchFamily="34" charset="0"/>
                <a:cs typeface="Calibri" panose="020F0502020204030204" pitchFamily="34" charset="0"/>
              </a:endParaRPr>
            </a:p>
            <a:p>
              <a:r>
                <a:rPr lang="en-US" sz="3600" b="1" dirty="0">
                  <a:latin typeface="Calibri" panose="020F0502020204030204" pitchFamily="34" charset="0"/>
                  <a:cs typeface="Calibri" panose="020F0502020204030204" pitchFamily="34" charset="0"/>
                </a:rPr>
                <a:t>Our Research Goal:</a:t>
              </a:r>
            </a:p>
            <a:p>
              <a:r>
                <a:rPr lang="en-US" sz="3200" dirty="0">
                  <a:latin typeface="Calibri" panose="020F0502020204030204" pitchFamily="34" charset="0"/>
                  <a:cs typeface="Calibri" panose="020F0502020204030204" pitchFamily="34" charset="0"/>
                </a:rPr>
                <a:t>Use synthetic biology to develop a whole celled biosensor and reporter that can detect ionizing radiation in the environment and show the presence of radiation doses.</a:t>
              </a:r>
            </a:p>
          </p:txBody>
        </p:sp>
        <p:pic>
          <p:nvPicPr>
            <p:cNvPr id="37" name="Picture 4" descr="Image result for nuclear accidents">
              <a:extLst>
                <a:ext uri="{FF2B5EF4-FFF2-40B4-BE49-F238E27FC236}">
                  <a16:creationId xmlns:a16="http://schemas.microsoft.com/office/drawing/2014/main" id="{E20EDCB6-9F48-4AA6-BEFB-46C009E9B0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993" y="6075335"/>
              <a:ext cx="3553962" cy="227714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0560054D-0024-B347-A2CC-9FE43917A6E3}"/>
                </a:ext>
              </a:extLst>
            </p:cNvPr>
            <p:cNvGrpSpPr/>
            <p:nvPr/>
          </p:nvGrpSpPr>
          <p:grpSpPr>
            <a:xfrm>
              <a:off x="843021" y="14860176"/>
              <a:ext cx="10740121" cy="4057366"/>
              <a:chOff x="-10675723" y="13686038"/>
              <a:chExt cx="10740121" cy="4057366"/>
            </a:xfrm>
          </p:grpSpPr>
          <p:pic>
            <p:nvPicPr>
              <p:cNvPr id="1036" name="Picture 12" descr="Image result for deinococcus radiodurans habitat">
                <a:extLst>
                  <a:ext uri="{FF2B5EF4-FFF2-40B4-BE49-F238E27FC236}">
                    <a16:creationId xmlns:a16="http://schemas.microsoft.com/office/drawing/2014/main" id="{486D16E4-328A-427C-B9A2-3A92061E6C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4053" y="13686038"/>
                <a:ext cx="6078451" cy="405736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https://www.gasdetectorshop.com/v/vspfiles/photos/GammaRAE-II-R-2T.jpg">
                <a:extLst>
                  <a:ext uri="{FF2B5EF4-FFF2-40B4-BE49-F238E27FC236}">
                    <a16:creationId xmlns:a16="http://schemas.microsoft.com/office/drawing/2014/main" id="{2F7BC77F-B2D3-4716-BEFF-0154F0154CA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552440" y="14293808"/>
                <a:ext cx="2325957" cy="3241157"/>
              </a:xfrm>
              <a:prstGeom prst="rect">
                <a:avLst/>
              </a:prstGeom>
              <a:noFill/>
              <a:ln>
                <a:noFill/>
              </a:ln>
            </p:spPr>
          </p:pic>
          <p:pic>
            <p:nvPicPr>
              <p:cNvPr id="44" name="Picture 4">
                <a:extLst>
                  <a:ext uri="{FF2B5EF4-FFF2-40B4-BE49-F238E27FC236}">
                    <a16:creationId xmlns:a16="http://schemas.microsoft.com/office/drawing/2014/main" id="{4FF3EA3D-EBB3-4620-8C0E-E7843AC4FEE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75723" y="14159538"/>
                <a:ext cx="1920868" cy="3493926"/>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descr="A picture containing sitting, table, screen, computer&#10;&#10;Description automatically generated">
              <a:extLst>
                <a:ext uri="{FF2B5EF4-FFF2-40B4-BE49-F238E27FC236}">
                  <a16:creationId xmlns:a16="http://schemas.microsoft.com/office/drawing/2014/main" id="{0F747147-2FF0-42A8-A60D-57CF4CA0131E}"/>
                </a:ext>
              </a:extLst>
            </p:cNvPr>
            <p:cNvPicPr>
              <a:picLocks noChangeAspect="1"/>
            </p:cNvPicPr>
            <p:nvPr/>
          </p:nvPicPr>
          <p:blipFill>
            <a:blip r:embed="rId10"/>
            <a:stretch>
              <a:fillRect/>
            </a:stretch>
          </p:blipFill>
          <p:spPr>
            <a:xfrm>
              <a:off x="7790802" y="6075335"/>
              <a:ext cx="4056157" cy="2277141"/>
            </a:xfrm>
            <a:prstGeom prst="rect">
              <a:avLst/>
            </a:prstGeom>
          </p:spPr>
        </p:pic>
        <p:pic>
          <p:nvPicPr>
            <p:cNvPr id="1026" name="Picture 2">
              <a:extLst>
                <a:ext uri="{FF2B5EF4-FFF2-40B4-BE49-F238E27FC236}">
                  <a16:creationId xmlns:a16="http://schemas.microsoft.com/office/drawing/2014/main" id="{96ED2E94-6926-4F17-AC4B-B76849B31DC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13441"/>
            <a:stretch/>
          </p:blipFill>
          <p:spPr bwMode="auto">
            <a:xfrm>
              <a:off x="4194130" y="6075335"/>
              <a:ext cx="3504141" cy="2277141"/>
            </a:xfrm>
            <a:prstGeom prst="rect">
              <a:avLst/>
            </a:prstGeom>
            <a:noFill/>
            <a:extLst>
              <a:ext uri="{909E8E84-426E-40DD-AFC4-6F175D3DCCD1}">
                <a14:hiddenFill xmlns:a14="http://schemas.microsoft.com/office/drawing/2010/main">
                  <a:solidFill>
                    <a:srgbClr val="FFFFFF"/>
                  </a:solidFill>
                </a14:hiddenFill>
              </a:ext>
            </a:extLst>
          </p:spPr>
        </p:pic>
      </p:grpSp>
      <p:sp>
        <p:nvSpPr>
          <p:cNvPr id="111" name="TextBox 110">
            <a:extLst>
              <a:ext uri="{FF2B5EF4-FFF2-40B4-BE49-F238E27FC236}">
                <a16:creationId xmlns:a16="http://schemas.microsoft.com/office/drawing/2014/main" id="{351129A9-05B0-488D-BFFE-EAE418F29207}"/>
              </a:ext>
            </a:extLst>
          </p:cNvPr>
          <p:cNvSpPr txBox="1"/>
          <p:nvPr/>
        </p:nvSpPr>
        <p:spPr>
          <a:xfrm>
            <a:off x="24618850" y="3178194"/>
            <a:ext cx="11453137" cy="14099757"/>
          </a:xfrm>
          <a:prstGeom prst="rect">
            <a:avLst/>
          </a:prstGeom>
          <a:noFill/>
        </p:spPr>
        <p:txBody>
          <a:bodyPr wrap="square" rtlCol="0" anchor="t">
            <a:spAutoFit/>
          </a:bodyPr>
          <a:lstStyle/>
          <a:p>
            <a:r>
              <a:rPr lang="en-US" sz="3600" b="1" dirty="0">
                <a:latin typeface="Calibri" panose="020F0502020204030204" pitchFamily="34" charset="0"/>
                <a:cs typeface="Calibri" panose="020F0502020204030204" pitchFamily="34" charset="0"/>
              </a:rPr>
              <a:t>Phase I: </a:t>
            </a:r>
          </a:p>
          <a:p>
            <a:pPr algn="ctr"/>
            <a:r>
              <a:rPr lang="en-US" sz="3200" b="1" dirty="0">
                <a:latin typeface="Calibri" panose="020F0502020204030204" pitchFamily="34" charset="0"/>
                <a:cs typeface="Calibri" panose="020F0502020204030204" pitchFamily="34" charset="0"/>
              </a:rPr>
              <a:t>Develop a radiation resistant chassis - Materials and methods</a:t>
            </a:r>
          </a:p>
          <a:p>
            <a:pPr>
              <a:lnSpc>
                <a:spcPct val="33000"/>
              </a:lnSpc>
            </a:pPr>
            <a:endParaRPr lang="en-US" sz="3200" b="1" dirty="0">
              <a:latin typeface="Calibri" panose="020F0502020204030204" pitchFamily="34" charset="0"/>
              <a:cs typeface="Calibri" panose="020F0502020204030204" pitchFamily="34" charset="0"/>
            </a:endParaRPr>
          </a:p>
          <a:p>
            <a:r>
              <a:rPr lang="en-US" sz="3200" b="1" dirty="0">
                <a:latin typeface="Calibri" panose="020F0502020204030204" pitchFamily="34" charset="0"/>
                <a:cs typeface="Calibri" panose="020F0502020204030204" pitchFamily="34" charset="0"/>
              </a:rPr>
              <a:t>Transformation: </a:t>
            </a:r>
            <a:r>
              <a:rPr lang="en-US" sz="3200" dirty="0">
                <a:latin typeface="Calibri" panose="020F0502020204030204" pitchFamily="34" charset="0"/>
                <a:cs typeface="Calibri" panose="020F0502020204030204" pitchFamily="34" charset="0"/>
              </a:rPr>
              <a:t>We transformed NEB 10-Beta Competent </a:t>
            </a:r>
            <a:r>
              <a:rPr lang="en-US" sz="3200" i="1" dirty="0">
                <a:latin typeface="Calibri" panose="020F0502020204030204" pitchFamily="34" charset="0"/>
                <a:cs typeface="Calibri" panose="020F0502020204030204" pitchFamily="34" charset="0"/>
              </a:rPr>
              <a:t>E. coli</a:t>
            </a:r>
            <a:r>
              <a:rPr lang="en-US" sz="3200" dirty="0">
                <a:latin typeface="Calibri" panose="020F0502020204030204" pitchFamily="34" charset="0"/>
                <a:cs typeface="Calibri" panose="020F0502020204030204" pitchFamily="34" charset="0"/>
              </a:rPr>
              <a:t> cells using the “High  Efficiency Transformation” protocol and plated transformants on LB + Chloramphenicol plates. Cells were incubated overnight and stored in the refrigerator.</a:t>
            </a:r>
          </a:p>
          <a:p>
            <a:pPr>
              <a:lnSpc>
                <a:spcPct val="33000"/>
              </a:lnSpc>
            </a:pPr>
            <a:endParaRPr lang="en-US" sz="3200" dirty="0">
              <a:latin typeface="Calibri" panose="020F0502020204030204" pitchFamily="34" charset="0"/>
              <a:cs typeface="Calibri" panose="020F0502020204030204" pitchFamily="34" charset="0"/>
            </a:endParaRPr>
          </a:p>
          <a:p>
            <a:pPr marL="1028700" lvl="1" indent="-571500">
              <a:buFont typeface="Courier New" panose="02070309020205020404" pitchFamily="49" charset="0"/>
              <a:buChar char="o"/>
            </a:pPr>
            <a:r>
              <a:rPr lang="en-US" sz="3200" b="1" i="1" dirty="0">
                <a:latin typeface="Calibri" panose="020F0502020204030204" pitchFamily="34" charset="0"/>
                <a:cs typeface="Calibri" panose="020F0502020204030204" pitchFamily="34" charset="0"/>
              </a:rPr>
              <a:t>Experimental plasmid: </a:t>
            </a:r>
            <a:r>
              <a:rPr lang="en-US" sz="3200" dirty="0">
                <a:latin typeface="Calibri" panose="020F0502020204030204" pitchFamily="34" charset="0"/>
                <a:cs typeface="Calibri" panose="020F0502020204030204" pitchFamily="34" charset="0"/>
              </a:rPr>
              <a:t>Encodes uvsE (D. radiodurans UV DNA damage endonuclease, Bba_K1499200).</a:t>
            </a:r>
          </a:p>
          <a:p>
            <a:pPr marL="914400" lvl="1" indent="-457200">
              <a:lnSpc>
                <a:spcPct val="33000"/>
              </a:lnSpc>
              <a:buFont typeface="Courier New" panose="02070309020205020404" pitchFamily="49" charset="0"/>
              <a:buChar char="o"/>
            </a:pPr>
            <a:endParaRPr lang="en-US" sz="3200" dirty="0">
              <a:latin typeface="Calibri" panose="020F0502020204030204" pitchFamily="34" charset="0"/>
              <a:cs typeface="Calibri" panose="020F0502020204030204" pitchFamily="34" charset="0"/>
            </a:endParaRPr>
          </a:p>
          <a:p>
            <a:pPr marL="1028700" lvl="1" indent="-571500">
              <a:buFont typeface="Courier New" panose="02070309020205020404" pitchFamily="49" charset="0"/>
              <a:buChar char="o"/>
            </a:pPr>
            <a:r>
              <a:rPr lang="en-US" sz="3200" b="1" i="1" dirty="0">
                <a:latin typeface="Calibri" panose="020F0502020204030204" pitchFamily="34" charset="0"/>
                <a:cs typeface="Calibri" panose="020F0502020204030204" pitchFamily="34" charset="0"/>
              </a:rPr>
              <a:t>Control plasmid: </a:t>
            </a:r>
            <a:r>
              <a:rPr lang="en-US" sz="3200" dirty="0">
                <a:latin typeface="Calibri" panose="020F0502020204030204" pitchFamily="34" charset="0"/>
                <a:cs typeface="Calibri" panose="020F0502020204030204" pitchFamily="34" charset="0"/>
              </a:rPr>
              <a:t>Encodes RFP (Red Fluorescent Protein, BBa_J04450).</a:t>
            </a:r>
          </a:p>
          <a:p>
            <a:pPr lvl="1"/>
            <a:endParaRPr lang="en-US" sz="3200" dirty="0">
              <a:latin typeface="Calibri" panose="020F0502020204030204" pitchFamily="34" charset="0"/>
              <a:cs typeface="Calibri" panose="020F0502020204030204" pitchFamily="34" charset="0"/>
            </a:endParaRPr>
          </a:p>
          <a:p>
            <a:pPr lvl="1"/>
            <a:endParaRPr lang="en-US" sz="3200" dirty="0">
              <a:latin typeface="Calibri" panose="020F0502020204030204" pitchFamily="34" charset="0"/>
              <a:cs typeface="Calibri" panose="020F0502020204030204" pitchFamily="34" charset="0"/>
            </a:endParaRPr>
          </a:p>
          <a:p>
            <a:pPr lvl="1"/>
            <a:endParaRPr lang="en-US" sz="3200" dirty="0">
              <a:latin typeface="Calibri" panose="020F0502020204030204" pitchFamily="34" charset="0"/>
              <a:cs typeface="Calibri" panose="020F0502020204030204" pitchFamily="34" charset="0"/>
            </a:endParaRPr>
          </a:p>
          <a:p>
            <a:pPr lvl="1"/>
            <a:endParaRPr lang="en-US" sz="3200" dirty="0">
              <a:latin typeface="Calibri" panose="020F0502020204030204" pitchFamily="34" charset="0"/>
              <a:cs typeface="Calibri" panose="020F0502020204030204" pitchFamily="34" charset="0"/>
            </a:endParaRPr>
          </a:p>
          <a:p>
            <a:pPr lvl="1"/>
            <a:endParaRPr lang="en-US" sz="3200" dirty="0">
              <a:latin typeface="Calibri" panose="020F0502020204030204" pitchFamily="34" charset="0"/>
              <a:cs typeface="Calibri" panose="020F0502020204030204" pitchFamily="34" charset="0"/>
            </a:endParaRPr>
          </a:p>
          <a:p>
            <a:pPr lvl="1"/>
            <a:endParaRPr lang="en-US" sz="3200" dirty="0">
              <a:latin typeface="Calibri" panose="020F0502020204030204" pitchFamily="34" charset="0"/>
              <a:cs typeface="Calibri" panose="020F0502020204030204" pitchFamily="34" charset="0"/>
            </a:endParaRPr>
          </a:p>
          <a:p>
            <a:pPr lvl="1"/>
            <a:endParaRPr lang="en-US" sz="3200" dirty="0">
              <a:latin typeface="Calibri" panose="020F0502020204030204" pitchFamily="34" charset="0"/>
              <a:cs typeface="Calibri" panose="020F0502020204030204" pitchFamily="34" charset="0"/>
            </a:endParaRPr>
          </a:p>
          <a:p>
            <a:pPr lvl="1"/>
            <a:endParaRPr lang="en-US" sz="3200" dirty="0">
              <a:latin typeface="Calibri" panose="020F0502020204030204" pitchFamily="34" charset="0"/>
              <a:cs typeface="Calibri" panose="020F0502020204030204" pitchFamily="34" charset="0"/>
            </a:endParaRPr>
          </a:p>
          <a:p>
            <a:endParaRPr lang="en-US" sz="3200" b="1" dirty="0">
              <a:latin typeface="Calibri" panose="020F0502020204030204" pitchFamily="34" charset="0"/>
              <a:cs typeface="Calibri" panose="020F0502020204030204" pitchFamily="34" charset="0"/>
            </a:endParaRPr>
          </a:p>
          <a:p>
            <a:r>
              <a:rPr lang="en-US" sz="3200" b="1" dirty="0">
                <a:latin typeface="Calibri" panose="020F0502020204030204" pitchFamily="34" charset="0"/>
                <a:cs typeface="Calibri" panose="020F0502020204030204" pitchFamily="34" charset="0"/>
              </a:rPr>
              <a:t>Radiation Tolerance Assay: </a:t>
            </a:r>
            <a:r>
              <a:rPr lang="en-US" sz="3200" dirty="0">
                <a:latin typeface="Calibri" panose="020F0502020204030204" pitchFamily="34" charset="0"/>
                <a:cs typeface="Calibri" panose="020F0502020204030204" pitchFamily="34" charset="0"/>
              </a:rPr>
              <a:t>We performed 2 DNA damage tolerance assays as a way to asses survival due to DNA damaging agents (i.e.. Radiation exposure). </a:t>
            </a:r>
          </a:p>
          <a:p>
            <a:pPr>
              <a:lnSpc>
                <a:spcPct val="33000"/>
              </a:lnSpc>
            </a:pPr>
            <a:endParaRPr lang="en-US" sz="3200" dirty="0">
              <a:latin typeface="Calibri" panose="020F0502020204030204" pitchFamily="34" charset="0"/>
              <a:cs typeface="Calibri" panose="020F0502020204030204" pitchFamily="34" charset="0"/>
            </a:endParaRPr>
          </a:p>
          <a:p>
            <a:r>
              <a:rPr lang="en-US" sz="3200" dirty="0">
                <a:latin typeface="Calibri" panose="020F0502020204030204" pitchFamily="34" charset="0"/>
                <a:cs typeface="Calibri" panose="020F0502020204030204" pitchFamily="34" charset="0"/>
              </a:rPr>
              <a:t>We do not have access to an ionizing radiation source. Instead, we used UV-A light, UV-B light and Hydrogen Peroxide as DNA damaging agents. At the end of our tests we plan to asses survival rates of our experimental chassis (expressing uvsE) and our control chassis (expressing RFP)</a:t>
            </a:r>
          </a:p>
        </p:txBody>
      </p:sp>
      <p:pic>
        <p:nvPicPr>
          <p:cNvPr id="112" name="Picture 6" descr="Image result for hydrogen peroxide">
            <a:extLst>
              <a:ext uri="{FF2B5EF4-FFF2-40B4-BE49-F238E27FC236}">
                <a16:creationId xmlns:a16="http://schemas.microsoft.com/office/drawing/2014/main" id="{409C0817-BF98-44EB-89DF-5E1C5AEC449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1068" r="21962"/>
          <a:stretch/>
        </p:blipFill>
        <p:spPr bwMode="auto">
          <a:xfrm>
            <a:off x="29070621" y="17550059"/>
            <a:ext cx="1500266" cy="256032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8" descr="Image result for dual uv lamp">
            <a:extLst>
              <a:ext uri="{FF2B5EF4-FFF2-40B4-BE49-F238E27FC236}">
                <a16:creationId xmlns:a16="http://schemas.microsoft.com/office/drawing/2014/main" id="{372E3E7B-19F5-4A63-8CD8-D1A468E2F42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23269" b="18438"/>
          <a:stretch/>
        </p:blipFill>
        <p:spPr bwMode="auto">
          <a:xfrm rot="10800000" flipV="1">
            <a:off x="24631002" y="17651661"/>
            <a:ext cx="4320650" cy="2518619"/>
          </a:xfrm>
          <a:prstGeom prst="rect">
            <a:avLst/>
          </a:prstGeom>
          <a:noFill/>
          <a:extLst>
            <a:ext uri="{909E8E84-426E-40DD-AFC4-6F175D3DCCD1}">
              <a14:hiddenFill xmlns:a14="http://schemas.microsoft.com/office/drawing/2010/main">
                <a:solidFill>
                  <a:srgbClr val="FFFFFF"/>
                </a:solidFill>
              </a14:hiddenFill>
            </a:ext>
          </a:extLst>
        </p:spPr>
      </p:pic>
      <p:sp>
        <p:nvSpPr>
          <p:cNvPr id="110" name="TextBox 109">
            <a:extLst>
              <a:ext uri="{FF2B5EF4-FFF2-40B4-BE49-F238E27FC236}">
                <a16:creationId xmlns:a16="http://schemas.microsoft.com/office/drawing/2014/main" id="{29A180A2-C696-2244-A0C6-1FAE706D98CF}"/>
              </a:ext>
            </a:extLst>
          </p:cNvPr>
          <p:cNvSpPr txBox="1"/>
          <p:nvPr/>
        </p:nvSpPr>
        <p:spPr>
          <a:xfrm>
            <a:off x="0" y="-175179"/>
            <a:ext cx="36612513" cy="2979663"/>
          </a:xfrm>
          <a:prstGeom prst="rect">
            <a:avLst/>
          </a:prstGeom>
          <a:noFill/>
        </p:spPr>
        <p:txBody>
          <a:bodyPr wrap="square" lIns="329568" tIns="164783" rIns="329568" bIns="164783" rtlCol="0" anchor="t">
            <a:spAutoFit/>
          </a:bodyPr>
          <a:lstStyle/>
          <a:p>
            <a:pPr algn="ctr"/>
            <a:r>
              <a:rPr lang="en-US" sz="7200" b="1" dirty="0">
                <a:latin typeface="Calibri" panose="020F0502020204030204" pitchFamily="34" charset="0"/>
                <a:cs typeface="Calibri" panose="020F0502020204030204" pitchFamily="34" charset="0"/>
              </a:rPr>
              <a:t>Designing A Bio-senor with A Bio-reporter to Detect Radioactivity in the Environment</a:t>
            </a:r>
          </a:p>
          <a:p>
            <a:pPr algn="ctr"/>
            <a:r>
              <a:rPr lang="en-US" sz="5000" b="1" dirty="0">
                <a:latin typeface="Calibri" panose="020F0502020204030204" pitchFamily="34" charset="0"/>
                <a:cs typeface="Calibri" panose="020F0502020204030204" pitchFamily="34" charset="0"/>
              </a:rPr>
              <a:t>Team members: Ziling Chen, Yang Chen, Naseem Amari, and Dmitry Sklyarov</a:t>
            </a:r>
          </a:p>
          <a:p>
            <a:pPr algn="ctr"/>
            <a:r>
              <a:rPr lang="en-US" sz="5000" b="1" dirty="0">
                <a:latin typeface="Calibri" panose="020F0502020204030204" pitchFamily="34" charset="0"/>
                <a:cs typeface="Calibri" panose="020F0502020204030204" pitchFamily="34" charset="0"/>
              </a:rPr>
              <a:t> Team Leader: Alfred Aung Lwin ; Mentor: Racquel Sherwood</a:t>
            </a:r>
          </a:p>
        </p:txBody>
      </p:sp>
      <p:pic>
        <p:nvPicPr>
          <p:cNvPr id="114" name="Picture 4" descr="Resultado de imagen para mcndhs logo">
            <a:extLst>
              <a:ext uri="{FF2B5EF4-FFF2-40B4-BE49-F238E27FC236}">
                <a16:creationId xmlns:a16="http://schemas.microsoft.com/office/drawing/2014/main" id="{7DCB01E8-D6B4-9F43-940B-77675DCD3A9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4218" t="17099" r="3808" b="17877"/>
          <a:stretch/>
        </p:blipFill>
        <p:spPr bwMode="auto">
          <a:xfrm>
            <a:off x="204753" y="1338505"/>
            <a:ext cx="7973117" cy="1891720"/>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114">
            <a:extLst>
              <a:ext uri="{FF2B5EF4-FFF2-40B4-BE49-F238E27FC236}">
                <a16:creationId xmlns:a16="http://schemas.microsoft.com/office/drawing/2014/main" id="{593EAA2F-3D28-CA4B-9352-4C3E9E0FD122}"/>
              </a:ext>
            </a:extLst>
          </p:cNvPr>
          <p:cNvPicPr>
            <a:picLocks noChangeAspect="1"/>
          </p:cNvPicPr>
          <p:nvPr/>
        </p:nvPicPr>
        <p:blipFill>
          <a:blip r:embed="rId15"/>
          <a:stretch>
            <a:fillRect/>
          </a:stretch>
        </p:blipFill>
        <p:spPr>
          <a:xfrm>
            <a:off x="28948843" y="1364513"/>
            <a:ext cx="7146758" cy="822960"/>
          </a:xfrm>
          <a:prstGeom prst="rect">
            <a:avLst/>
          </a:prstGeom>
          <a:solidFill>
            <a:schemeClr val="bg1"/>
          </a:solidFill>
          <a:ln w="57150">
            <a:solidFill>
              <a:schemeClr val="bg1"/>
            </a:solidFill>
          </a:ln>
        </p:spPr>
      </p:pic>
      <p:pic>
        <p:nvPicPr>
          <p:cNvPr id="116" name="Picture 8" descr="Image result for deinococcus radiodurans habitat">
            <a:extLst>
              <a:ext uri="{FF2B5EF4-FFF2-40B4-BE49-F238E27FC236}">
                <a16:creationId xmlns:a16="http://schemas.microsoft.com/office/drawing/2014/main" id="{1E05D977-8C52-4949-AEC9-A657B346A64D}"/>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11067"/>
          <a:stretch/>
        </p:blipFill>
        <p:spPr bwMode="auto">
          <a:xfrm>
            <a:off x="17998632" y="9080149"/>
            <a:ext cx="5644373" cy="3367068"/>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17" descr="Image result for deinococcus radiodurans genome sequence">
            <a:extLst>
              <a:ext uri="{FF2B5EF4-FFF2-40B4-BE49-F238E27FC236}">
                <a16:creationId xmlns:a16="http://schemas.microsoft.com/office/drawing/2014/main" id="{05614C70-97B9-724E-AD02-6E3B47CB9BA9}"/>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8112757" y="5162191"/>
            <a:ext cx="5365044" cy="3784822"/>
          </a:xfrm>
          <a:prstGeom prst="rect">
            <a:avLst/>
          </a:prstGeom>
          <a:noFill/>
          <a:ln>
            <a:noFill/>
          </a:ln>
        </p:spPr>
      </p:pic>
      <p:pic>
        <p:nvPicPr>
          <p:cNvPr id="2" name="Picture 1">
            <a:extLst>
              <a:ext uri="{FF2B5EF4-FFF2-40B4-BE49-F238E27FC236}">
                <a16:creationId xmlns:a16="http://schemas.microsoft.com/office/drawing/2014/main" id="{AFFAEE1E-C6AB-4E41-990B-E1E6674ABED3}"/>
              </a:ext>
            </a:extLst>
          </p:cNvPr>
          <p:cNvPicPr>
            <a:picLocks noChangeAspect="1"/>
          </p:cNvPicPr>
          <p:nvPr/>
        </p:nvPicPr>
        <p:blipFill rotWithShape="1">
          <a:blip r:embed="rId18"/>
          <a:srcRect l="6278" t="18223" r="3370" b="6810"/>
          <a:stretch/>
        </p:blipFill>
        <p:spPr>
          <a:xfrm>
            <a:off x="18182297" y="18670820"/>
            <a:ext cx="3179299" cy="1938834"/>
          </a:xfrm>
          <a:prstGeom prst="rect">
            <a:avLst/>
          </a:prstGeom>
        </p:spPr>
      </p:pic>
      <p:pic>
        <p:nvPicPr>
          <p:cNvPr id="119" name="Picture 118">
            <a:extLst>
              <a:ext uri="{FF2B5EF4-FFF2-40B4-BE49-F238E27FC236}">
                <a16:creationId xmlns:a16="http://schemas.microsoft.com/office/drawing/2014/main" id="{84A3390C-52DE-8B4A-A22C-9533BE713B39}"/>
              </a:ext>
            </a:extLst>
          </p:cNvPr>
          <p:cNvPicPr>
            <a:picLocks noChangeAspect="1"/>
          </p:cNvPicPr>
          <p:nvPr/>
        </p:nvPicPr>
        <p:blipFill rotWithShape="1">
          <a:blip r:embed="rId19">
            <a:extLst>
              <a:ext uri="{28A0092B-C50C-407E-A947-70E740481C1C}">
                <a14:useLocalDpi xmlns:a14="http://schemas.microsoft.com/office/drawing/2010/main" val="0"/>
              </a:ext>
            </a:extLst>
          </a:blip>
          <a:srcRect l="29819" t="30947" r="26368" b="34039"/>
          <a:stretch/>
        </p:blipFill>
        <p:spPr>
          <a:xfrm>
            <a:off x="24795301" y="8756324"/>
            <a:ext cx="5631236" cy="4167133"/>
          </a:xfrm>
          <a:prstGeom prst="rect">
            <a:avLst/>
          </a:prstGeom>
          <a:solidFill>
            <a:schemeClr val="bg1"/>
          </a:solidFill>
        </p:spPr>
      </p:pic>
      <p:pic>
        <p:nvPicPr>
          <p:cNvPr id="3" name="Picture 2">
            <a:extLst>
              <a:ext uri="{FF2B5EF4-FFF2-40B4-BE49-F238E27FC236}">
                <a16:creationId xmlns:a16="http://schemas.microsoft.com/office/drawing/2014/main" id="{2309EF1A-9E52-7243-983D-9294BAB72A06}"/>
              </a:ext>
            </a:extLst>
          </p:cNvPr>
          <p:cNvPicPr>
            <a:picLocks noChangeAspect="1"/>
          </p:cNvPicPr>
          <p:nvPr/>
        </p:nvPicPr>
        <p:blipFill rotWithShape="1">
          <a:blip r:embed="rId20"/>
          <a:srcRect l="29578" t="29947" r="25332" b="33559"/>
          <a:stretch/>
        </p:blipFill>
        <p:spPr>
          <a:xfrm>
            <a:off x="30588241" y="8756324"/>
            <a:ext cx="5116528" cy="4141165"/>
          </a:xfrm>
          <a:prstGeom prst="rect">
            <a:avLst/>
          </a:prstGeom>
          <a:solidFill>
            <a:schemeClr val="bg1"/>
          </a:solidFill>
        </p:spPr>
      </p:pic>
      <p:pic>
        <p:nvPicPr>
          <p:cNvPr id="1034" name="Picture 10" descr="Image result for deinococcus radiodurans habitat">
            <a:extLst>
              <a:ext uri="{FF2B5EF4-FFF2-40B4-BE49-F238E27FC236}">
                <a16:creationId xmlns:a16="http://schemas.microsoft.com/office/drawing/2014/main" id="{7A858312-59B9-452E-A861-28E7B89E5F7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2602563" y="8444856"/>
            <a:ext cx="5289195" cy="3961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948278"/>
      </p:ext>
    </p:extLst>
  </p:cSld>
  <p:clrMapOvr>
    <a:masterClrMapping/>
  </p:clrMapOvr>
  <mc:AlternateContent xmlns:mc="http://schemas.openxmlformats.org/markup-compatibility/2006" xmlns:p14="http://schemas.microsoft.com/office/powerpoint/2010/main">
    <mc:Choice Requires="p14">
      <p:transition spd="slow" p14:dur="2000" advTm="6531"/>
    </mc:Choice>
    <mc:Fallback xmlns="">
      <p:transition spd="slow" advTm="653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415117" y="3213799"/>
            <a:ext cx="11704320" cy="419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altLang="en-US" sz="3600" b="1" dirty="0">
                <a:latin typeface="Calibri" panose="020F0502020204030204" pitchFamily="34" charset="0"/>
                <a:ea typeface="Calibri" panose="020F0502020204030204" pitchFamily="34" charset="0"/>
                <a:cs typeface="Calibri" panose="020F0502020204030204" pitchFamily="34" charset="0"/>
              </a:rPr>
              <a:t>Results: </a:t>
            </a:r>
            <a:r>
              <a:rPr lang="en-US" sz="3200" dirty="0">
                <a:latin typeface="Calibri" panose="020F0502020204030204" pitchFamily="34" charset="0"/>
                <a:cs typeface="Calibri" panose="020F0502020204030204" pitchFamily="34" charset="0"/>
              </a:rPr>
              <a:t>TBD – Data unavailable at time of publication</a:t>
            </a:r>
          </a:p>
          <a:p>
            <a:pPr defTabSz="914400" eaLnBrk="0" fontAlgn="base" hangingPunct="0">
              <a:spcBef>
                <a:spcPct val="0"/>
              </a:spcBef>
              <a:spcAft>
                <a:spcPct val="0"/>
              </a:spcAft>
            </a:pPr>
            <a:endParaRPr lang="en-US" altLang="en-US" sz="3600" b="1" dirty="0">
              <a:latin typeface="Calibri" panose="020F0502020204030204" pitchFamily="34" charset="0"/>
              <a:ea typeface="Calibri" panose="020F0502020204030204" pitchFamily="34" charset="0"/>
              <a:cs typeface="Calibri" panose="020F0502020204030204" pitchFamily="34" charset="0"/>
            </a:endParaRPr>
          </a:p>
          <a:p>
            <a:pPr defTabSz="914400" eaLnBrk="0" fontAlgn="base" hangingPunct="0">
              <a:spcBef>
                <a:spcPct val="0"/>
              </a:spcBef>
              <a:spcAft>
                <a:spcPct val="0"/>
              </a:spcAft>
            </a:pPr>
            <a:endParaRPr lang="en-US" altLang="en-US" sz="3600" b="1" dirty="0">
              <a:latin typeface="Calibri" panose="020F0502020204030204" pitchFamily="34" charset="0"/>
              <a:ea typeface="Calibri" panose="020F0502020204030204" pitchFamily="34" charset="0"/>
              <a:cs typeface="Calibri" panose="020F0502020204030204" pitchFamily="34" charset="0"/>
            </a:endParaRPr>
          </a:p>
          <a:p>
            <a:pPr defTabSz="914400" eaLnBrk="0" fontAlgn="base" hangingPunct="0">
              <a:spcBef>
                <a:spcPct val="0"/>
              </a:spcBef>
              <a:spcAft>
                <a:spcPct val="0"/>
              </a:spcAft>
            </a:pPr>
            <a:endParaRPr lang="en-US" altLang="en-US" sz="3600" b="1" dirty="0">
              <a:latin typeface="Calibri" panose="020F0502020204030204" pitchFamily="34" charset="0"/>
              <a:ea typeface="Calibri" panose="020F0502020204030204" pitchFamily="34" charset="0"/>
              <a:cs typeface="Calibri" panose="020F0502020204030204" pitchFamily="34" charset="0"/>
            </a:endParaRPr>
          </a:p>
          <a:p>
            <a:pPr defTabSz="914400" eaLnBrk="0" fontAlgn="base" hangingPunct="0">
              <a:spcBef>
                <a:spcPct val="0"/>
              </a:spcBef>
              <a:spcAft>
                <a:spcPct val="0"/>
              </a:spcAft>
            </a:pPr>
            <a:endParaRPr lang="en-US" altLang="en-US" sz="3200" b="1" dirty="0">
              <a:latin typeface="Calibri" panose="020F0502020204030204" pitchFamily="34" charset="0"/>
              <a:ea typeface="Calibri" panose="020F0502020204030204" pitchFamily="34" charset="0"/>
              <a:cs typeface="Calibri" panose="020F0502020204030204" pitchFamily="34" charset="0"/>
            </a:endParaRPr>
          </a:p>
          <a:p>
            <a:pPr defTabSz="914400" eaLnBrk="0" fontAlgn="base" hangingPunct="0">
              <a:spcBef>
                <a:spcPct val="0"/>
              </a:spcBef>
              <a:spcAft>
                <a:spcPct val="0"/>
              </a:spcAft>
            </a:pPr>
            <a:endParaRPr lang="en-US" altLang="en-US" sz="3200" b="1" dirty="0">
              <a:latin typeface="Calibri" panose="020F0502020204030204" pitchFamily="34" charset="0"/>
              <a:ea typeface="Calibri" panose="020F0502020204030204" pitchFamily="34" charset="0"/>
              <a:cs typeface="Calibri" panose="020F0502020204030204" pitchFamily="34" charset="0"/>
            </a:endParaRPr>
          </a:p>
          <a:p>
            <a:pPr defTabSz="914400" eaLnBrk="0" fontAlgn="base" hangingPunct="0">
              <a:lnSpc>
                <a:spcPct val="50000"/>
              </a:lnSpc>
              <a:spcBef>
                <a:spcPct val="0"/>
              </a:spcBef>
              <a:spcAft>
                <a:spcPct val="0"/>
              </a:spcAft>
            </a:pPr>
            <a:endParaRPr lang="en-US" altLang="en-US" sz="3200" b="1" dirty="0">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0" fontAlgn="base" latinLnBrk="0" hangingPunct="0">
              <a:lnSpc>
                <a:spcPct val="33000"/>
              </a:lnSpc>
              <a:spcBef>
                <a:spcPct val="0"/>
              </a:spcBef>
              <a:spcAft>
                <a:spcPct val="0"/>
              </a:spcAft>
              <a:buClrTx/>
              <a:buSzTx/>
              <a:buFontTx/>
              <a:buNone/>
              <a:tabLst/>
            </a:pPr>
            <a:endParaRPr kumimoji="0" lang="en-US" altLang="en-US" sz="3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Radiation Tolerance using UV A-380 nm or UVB-240 nm lamps</a:t>
            </a:r>
            <a:endParaRPr kumimoji="0" lang="en-US" altLang="en-US" sz="3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graphicFrame>
        <p:nvGraphicFramePr>
          <p:cNvPr id="37" name="Table 36">
            <a:extLst>
              <a:ext uri="{FF2B5EF4-FFF2-40B4-BE49-F238E27FC236}">
                <a16:creationId xmlns:a16="http://schemas.microsoft.com/office/drawing/2014/main" id="{E223A032-9925-4001-811B-6CE7ED1A81BB}"/>
              </a:ext>
            </a:extLst>
          </p:cNvPr>
          <p:cNvGraphicFramePr>
            <a:graphicFrameLocks noGrp="1"/>
          </p:cNvGraphicFramePr>
          <p:nvPr>
            <p:extLst>
              <p:ext uri="{D42A27DB-BD31-4B8C-83A1-F6EECF244321}">
                <p14:modId xmlns:p14="http://schemas.microsoft.com/office/powerpoint/2010/main" val="636828388"/>
              </p:ext>
            </p:extLst>
          </p:nvPr>
        </p:nvGraphicFramePr>
        <p:xfrm>
          <a:off x="415117" y="14298781"/>
          <a:ext cx="11887200" cy="6470079"/>
        </p:xfrm>
        <a:graphic>
          <a:graphicData uri="http://schemas.openxmlformats.org/drawingml/2006/table">
            <a:tbl>
              <a:tblPr firstRow="1" firstCol="1" bandRow="1">
                <a:tableStyleId>{93296810-A885-4BE3-A3E7-6D5BEEA58F35}</a:tableStyleId>
              </a:tblPr>
              <a:tblGrid>
                <a:gridCol w="2468880">
                  <a:extLst>
                    <a:ext uri="{9D8B030D-6E8A-4147-A177-3AD203B41FA5}">
                      <a16:colId xmlns:a16="http://schemas.microsoft.com/office/drawing/2014/main" val="635279378"/>
                    </a:ext>
                  </a:extLst>
                </a:gridCol>
                <a:gridCol w="2103120">
                  <a:extLst>
                    <a:ext uri="{9D8B030D-6E8A-4147-A177-3AD203B41FA5}">
                      <a16:colId xmlns:a16="http://schemas.microsoft.com/office/drawing/2014/main" val="3552265784"/>
                    </a:ext>
                  </a:extLst>
                </a:gridCol>
                <a:gridCol w="2103120">
                  <a:extLst>
                    <a:ext uri="{9D8B030D-6E8A-4147-A177-3AD203B41FA5}">
                      <a16:colId xmlns:a16="http://schemas.microsoft.com/office/drawing/2014/main" val="2954328095"/>
                    </a:ext>
                  </a:extLst>
                </a:gridCol>
                <a:gridCol w="1737360">
                  <a:extLst>
                    <a:ext uri="{9D8B030D-6E8A-4147-A177-3AD203B41FA5}">
                      <a16:colId xmlns:a16="http://schemas.microsoft.com/office/drawing/2014/main" val="4201058343"/>
                    </a:ext>
                  </a:extLst>
                </a:gridCol>
                <a:gridCol w="1737360">
                  <a:extLst>
                    <a:ext uri="{9D8B030D-6E8A-4147-A177-3AD203B41FA5}">
                      <a16:colId xmlns:a16="http://schemas.microsoft.com/office/drawing/2014/main" val="1263825505"/>
                    </a:ext>
                  </a:extLst>
                </a:gridCol>
                <a:gridCol w="1737360">
                  <a:extLst>
                    <a:ext uri="{9D8B030D-6E8A-4147-A177-3AD203B41FA5}">
                      <a16:colId xmlns:a16="http://schemas.microsoft.com/office/drawing/2014/main" val="3365802400"/>
                    </a:ext>
                  </a:extLst>
                </a:gridCol>
              </a:tblGrid>
              <a:tr h="986158">
                <a:tc>
                  <a:txBody>
                    <a:bodyPr/>
                    <a:lstStyle/>
                    <a:p>
                      <a:pPr marL="0" marR="0" algn="ctr">
                        <a:lnSpc>
                          <a:spcPct val="107000"/>
                        </a:lnSpc>
                        <a:spcBef>
                          <a:spcPts val="0"/>
                        </a:spcBef>
                        <a:spcAft>
                          <a:spcPts val="0"/>
                        </a:spcAft>
                      </a:pPr>
                      <a:r>
                        <a:rPr lang="en-US" sz="2800" dirty="0">
                          <a:effectLst/>
                          <a:latin typeface="Calibri" panose="020F0502020204030204" pitchFamily="34" charset="0"/>
                          <a:cs typeface="Calibri" panose="020F0502020204030204" pitchFamily="34" charset="0"/>
                        </a:rPr>
                        <a:t>Cells + pDNA </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latin typeface="Calibri" panose="020F0502020204030204" pitchFamily="34" charset="0"/>
                          <a:ea typeface="Calibri" panose="020F0502020204030204" pitchFamily="34" charset="0"/>
                          <a:cs typeface="Calibri" panose="020F0502020204030204" pitchFamily="34" charset="0"/>
                        </a:rPr>
                        <a:t>Hydrogen Peroxide Concen.</a:t>
                      </a:r>
                    </a:p>
                  </a:txBody>
                  <a:tcPr marL="68580" marR="68580" marT="0" marB="0" anchor="ctr"/>
                </a:tc>
                <a:tc>
                  <a:txBody>
                    <a:bodyPr/>
                    <a:lstStyle/>
                    <a:p>
                      <a:pPr marL="0" marR="0" algn="ctr">
                        <a:lnSpc>
                          <a:spcPct val="107000"/>
                        </a:lnSpc>
                        <a:spcBef>
                          <a:spcPts val="0"/>
                        </a:spcBef>
                        <a:spcAft>
                          <a:spcPts val="0"/>
                        </a:spcAft>
                      </a:pPr>
                      <a:r>
                        <a:rPr lang="en-US" sz="2800" dirty="0">
                          <a:effectLst/>
                          <a:latin typeface="Calibri" panose="020F0502020204030204" pitchFamily="34" charset="0"/>
                          <a:cs typeface="Calibri" panose="020F0502020204030204" pitchFamily="34" charset="0"/>
                        </a:rPr>
                        <a:t>Duration of exposure</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latin typeface="Calibri" panose="020F0502020204030204" pitchFamily="34" charset="0"/>
                          <a:cs typeface="Calibri" panose="020F0502020204030204" pitchFamily="34" charset="0"/>
                        </a:rPr>
                        <a:t>Colonies before exposure</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latin typeface="Calibri" panose="020F0502020204030204" pitchFamily="34" charset="0"/>
                          <a:cs typeface="Calibri" panose="020F0502020204030204" pitchFamily="34" charset="0"/>
                        </a:rPr>
                        <a:t>Colonies after exposure</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latin typeface="Calibri" panose="020F0502020204030204" pitchFamily="34" charset="0"/>
                          <a:cs typeface="Calibri" panose="020F0502020204030204" pitchFamily="34" charset="0"/>
                        </a:rPr>
                        <a:t>Survival rate</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999395602"/>
                  </a:ext>
                </a:extLst>
              </a:tr>
              <a:tr h="640080">
                <a:tc>
                  <a:txBody>
                    <a:bodyPr/>
                    <a:lstStyle/>
                    <a:p>
                      <a:pPr marL="0" marR="0" algn="ctr">
                        <a:lnSpc>
                          <a:spcPct val="107000"/>
                        </a:lnSpc>
                        <a:spcBef>
                          <a:spcPts val="0"/>
                        </a:spcBef>
                        <a:spcAft>
                          <a:spcPts val="0"/>
                        </a:spcAft>
                      </a:pPr>
                      <a:r>
                        <a:rPr lang="en-US" sz="2800" dirty="0">
                          <a:latin typeface="Calibri" panose="020F0502020204030204" pitchFamily="34" charset="0"/>
                          <a:cs typeface="Calibri" panose="020F0502020204030204" pitchFamily="34" charset="0"/>
                        </a:rPr>
                        <a:t>10-beta + RFP</a:t>
                      </a:r>
                      <a:endParaRPr lang="en-US" sz="2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latin typeface="Calibri" panose="020F0502020204030204" pitchFamily="34" charset="0"/>
                          <a:ea typeface="Calibri" panose="020F0502020204030204" pitchFamily="34" charset="0"/>
                          <a:cs typeface="Calibri" panose="020F0502020204030204" pitchFamily="34" charset="0"/>
                        </a:rPr>
                        <a:t>3%</a:t>
                      </a:r>
                    </a:p>
                  </a:txBody>
                  <a:tcPr marL="68580" marR="68580" marT="0" marB="0" anchor="ctr"/>
                </a:tc>
                <a:tc>
                  <a:txBody>
                    <a:bodyPr/>
                    <a:lstStyle/>
                    <a:p>
                      <a:pPr marL="0" marR="0" algn="ctr">
                        <a:lnSpc>
                          <a:spcPct val="107000"/>
                        </a:lnSpc>
                        <a:spcBef>
                          <a:spcPts val="0"/>
                        </a:spcBef>
                        <a:spcAft>
                          <a:spcPts val="0"/>
                        </a:spcAft>
                      </a:pPr>
                      <a:r>
                        <a:rPr lang="en-US" sz="2800" dirty="0">
                          <a:effectLst/>
                          <a:latin typeface="Calibri" panose="020F0502020204030204" pitchFamily="34" charset="0"/>
                          <a:ea typeface="Calibri" panose="020F0502020204030204" pitchFamily="34" charset="0"/>
                          <a:cs typeface="Calibri" panose="020F0502020204030204" pitchFamily="34" charset="0"/>
                        </a:rPr>
                        <a:t>24 hrs.</a:t>
                      </a:r>
                    </a:p>
                  </a:txBody>
                  <a:tcPr marL="68580" marR="68580" marT="0" marB="0" anchor="ctr"/>
                </a:tc>
                <a:tc>
                  <a:txBody>
                    <a:bodyPr/>
                    <a:lstStyle/>
                    <a:p>
                      <a:pPr marL="0" marR="0" algn="ctr">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173366054"/>
                  </a:ext>
                </a:extLst>
              </a:tr>
              <a:tr h="640080">
                <a:tc>
                  <a:txBody>
                    <a:bodyPr/>
                    <a:lstStyle/>
                    <a:p>
                      <a:pPr marL="0" marR="0" algn="ctr">
                        <a:lnSpc>
                          <a:spcPct val="107000"/>
                        </a:lnSpc>
                        <a:spcBef>
                          <a:spcPts val="0"/>
                        </a:spcBef>
                        <a:spcAft>
                          <a:spcPts val="0"/>
                        </a:spcAft>
                      </a:pPr>
                      <a:r>
                        <a:rPr lang="en-US" sz="2800" dirty="0">
                          <a:latin typeface="Calibri" panose="020F0502020204030204" pitchFamily="34" charset="0"/>
                          <a:cs typeface="Calibri" panose="020F0502020204030204" pitchFamily="34" charset="0"/>
                        </a:rPr>
                        <a:t>10-beta + uvsE</a:t>
                      </a:r>
                      <a:endParaRPr lang="en-US" sz="2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lvl="0" indent="0" algn="ctr" defTabSz="2745943"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a:t>
                      </a:r>
                    </a:p>
                  </a:txBody>
                  <a:tcPr marL="68580" marR="68580" marT="0" marB="0" anchor="ctr"/>
                </a:tc>
                <a:tc>
                  <a:txBody>
                    <a:bodyPr/>
                    <a:lstStyle/>
                    <a:p>
                      <a:pPr marL="0" marR="0" indent="0" algn="ctr" defTabSz="2745943" rtl="0" eaLnBrk="1" fontAlgn="auto" latinLnBrk="0" hangingPunct="1">
                        <a:lnSpc>
                          <a:spcPct val="107000"/>
                        </a:lnSpc>
                        <a:spcBef>
                          <a:spcPts val="0"/>
                        </a:spcBef>
                        <a:spcAft>
                          <a:spcPts val="0"/>
                        </a:spcAft>
                        <a:buClrTx/>
                        <a:buSzTx/>
                        <a:buFontTx/>
                        <a:buNone/>
                        <a:tabLst/>
                        <a:defRPr/>
                      </a:pPr>
                      <a:r>
                        <a:rPr lang="en-US" sz="2800" dirty="0">
                          <a:effectLst/>
                          <a:latin typeface="Calibri" panose="020F0502020204030204" pitchFamily="34" charset="0"/>
                          <a:ea typeface="Calibri" panose="020F0502020204030204" pitchFamily="34" charset="0"/>
                          <a:cs typeface="Calibri" panose="020F0502020204030204" pitchFamily="34" charset="0"/>
                        </a:rPr>
                        <a:t>24 hrs.</a:t>
                      </a:r>
                    </a:p>
                  </a:txBody>
                  <a:tcPr marL="68580" marR="68580" marT="0" marB="0" anchor="ctr"/>
                </a:tc>
                <a:tc>
                  <a:txBody>
                    <a:bodyPr/>
                    <a:lstStyle/>
                    <a:p>
                      <a:pPr marL="0" marR="0" algn="ctr">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481348072"/>
                  </a:ext>
                </a:extLst>
              </a:tr>
              <a:tr h="640080">
                <a:tc>
                  <a:txBody>
                    <a:bodyPr/>
                    <a:lstStyle/>
                    <a:p>
                      <a:pPr marL="0" marR="0" algn="ctr">
                        <a:lnSpc>
                          <a:spcPct val="107000"/>
                        </a:lnSpc>
                        <a:spcBef>
                          <a:spcPts val="0"/>
                        </a:spcBef>
                        <a:spcAft>
                          <a:spcPts val="0"/>
                        </a:spcAft>
                      </a:pPr>
                      <a:r>
                        <a:rPr lang="en-US" sz="2800" dirty="0">
                          <a:latin typeface="Calibri" panose="020F0502020204030204" pitchFamily="34" charset="0"/>
                          <a:cs typeface="Calibri" panose="020F0502020204030204" pitchFamily="34" charset="0"/>
                        </a:rPr>
                        <a:t>10-beta + RFP</a:t>
                      </a:r>
                      <a:endParaRPr lang="en-US" sz="2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lvl="0" indent="0" algn="ctr" defTabSz="2745943"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a:t>
                      </a:r>
                    </a:p>
                  </a:txBody>
                  <a:tcPr marL="68580" marR="68580" marT="0" marB="0" anchor="ctr"/>
                </a:tc>
                <a:tc>
                  <a:txBody>
                    <a:bodyPr/>
                    <a:lstStyle/>
                    <a:p>
                      <a:pPr marL="0" marR="0" indent="0" algn="ctr" defTabSz="2745943" rtl="0" eaLnBrk="1" fontAlgn="auto" latinLnBrk="0" hangingPunct="1">
                        <a:lnSpc>
                          <a:spcPct val="107000"/>
                        </a:lnSpc>
                        <a:spcBef>
                          <a:spcPts val="0"/>
                        </a:spcBef>
                        <a:spcAft>
                          <a:spcPts val="0"/>
                        </a:spcAft>
                        <a:buClrTx/>
                        <a:buSzTx/>
                        <a:buFontTx/>
                        <a:buNone/>
                        <a:tabLst/>
                        <a:defRPr/>
                      </a:pPr>
                      <a:r>
                        <a:rPr lang="en-US" sz="2800" dirty="0">
                          <a:effectLst/>
                          <a:latin typeface="Calibri" panose="020F0502020204030204" pitchFamily="34" charset="0"/>
                          <a:ea typeface="Calibri" panose="020F0502020204030204" pitchFamily="34" charset="0"/>
                          <a:cs typeface="Calibri" panose="020F0502020204030204" pitchFamily="34" charset="0"/>
                        </a:rPr>
                        <a:t>24 hrs.</a:t>
                      </a:r>
                    </a:p>
                  </a:txBody>
                  <a:tcPr marL="68580" marR="68580" marT="0" marB="0" anchor="ctr"/>
                </a:tc>
                <a:tc>
                  <a:txBody>
                    <a:bodyPr/>
                    <a:lstStyle/>
                    <a:p>
                      <a:pPr marL="0" marR="0" algn="ctr">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541988643"/>
                  </a:ext>
                </a:extLst>
              </a:tr>
              <a:tr h="640080">
                <a:tc>
                  <a:txBody>
                    <a:bodyPr/>
                    <a:lstStyle/>
                    <a:p>
                      <a:pPr marL="0" marR="0" algn="ctr">
                        <a:lnSpc>
                          <a:spcPct val="107000"/>
                        </a:lnSpc>
                        <a:spcBef>
                          <a:spcPts val="0"/>
                        </a:spcBef>
                        <a:spcAft>
                          <a:spcPts val="0"/>
                        </a:spcAft>
                      </a:pPr>
                      <a:r>
                        <a:rPr lang="en-US" sz="2800" dirty="0">
                          <a:latin typeface="Calibri" panose="020F0502020204030204" pitchFamily="34" charset="0"/>
                          <a:cs typeface="Calibri" panose="020F0502020204030204" pitchFamily="34" charset="0"/>
                        </a:rPr>
                        <a:t>10-beta + uvsE</a:t>
                      </a:r>
                      <a:endParaRPr lang="en-US" sz="2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lvl="0" indent="0" algn="ctr" defTabSz="2745943"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a:t>
                      </a:r>
                    </a:p>
                  </a:txBody>
                  <a:tcPr marL="68580" marR="68580" marT="0" marB="0" anchor="ctr"/>
                </a:tc>
                <a:tc>
                  <a:txBody>
                    <a:bodyPr/>
                    <a:lstStyle/>
                    <a:p>
                      <a:pPr marL="0" marR="0" indent="0" algn="ctr" defTabSz="2745943" rtl="0" eaLnBrk="1" fontAlgn="auto" latinLnBrk="0" hangingPunct="1">
                        <a:lnSpc>
                          <a:spcPct val="107000"/>
                        </a:lnSpc>
                        <a:spcBef>
                          <a:spcPts val="0"/>
                        </a:spcBef>
                        <a:spcAft>
                          <a:spcPts val="0"/>
                        </a:spcAft>
                        <a:buClrTx/>
                        <a:buSzTx/>
                        <a:buFontTx/>
                        <a:buNone/>
                        <a:tabLst/>
                        <a:defRPr/>
                      </a:pPr>
                      <a:r>
                        <a:rPr lang="en-US" sz="2800" dirty="0">
                          <a:effectLst/>
                          <a:latin typeface="Calibri" panose="020F0502020204030204" pitchFamily="34" charset="0"/>
                          <a:ea typeface="Calibri" panose="020F0502020204030204" pitchFamily="34" charset="0"/>
                          <a:cs typeface="Calibri" panose="020F0502020204030204" pitchFamily="34" charset="0"/>
                        </a:rPr>
                        <a:t>24 hrs.</a:t>
                      </a:r>
                    </a:p>
                  </a:txBody>
                  <a:tcPr marL="68580" marR="68580" marT="0" marB="0" anchor="ctr"/>
                </a:tc>
                <a:tc>
                  <a:txBody>
                    <a:bodyPr/>
                    <a:lstStyle/>
                    <a:p>
                      <a:pPr marL="0" marR="0" algn="ctr">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368452293"/>
                  </a:ext>
                </a:extLst>
              </a:tr>
              <a:tr h="640080">
                <a:tc>
                  <a:txBody>
                    <a:bodyPr/>
                    <a:lstStyle/>
                    <a:p>
                      <a:pPr marL="0" marR="0" algn="ctr">
                        <a:lnSpc>
                          <a:spcPct val="107000"/>
                        </a:lnSpc>
                        <a:spcBef>
                          <a:spcPts val="0"/>
                        </a:spcBef>
                        <a:spcAft>
                          <a:spcPts val="0"/>
                        </a:spcAft>
                      </a:pPr>
                      <a:r>
                        <a:rPr lang="en-US" sz="2800" dirty="0">
                          <a:latin typeface="Calibri" panose="020F0502020204030204" pitchFamily="34" charset="0"/>
                          <a:cs typeface="Calibri" panose="020F0502020204030204" pitchFamily="34" charset="0"/>
                        </a:rPr>
                        <a:t>10-beta + RFP</a:t>
                      </a:r>
                      <a:endParaRPr lang="en-US" sz="2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lvl="0" indent="0" algn="ctr" defTabSz="2745943"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a:t>
                      </a:r>
                    </a:p>
                  </a:txBody>
                  <a:tcPr marL="68580" marR="68580" marT="0" marB="0" anchor="ctr"/>
                </a:tc>
                <a:tc>
                  <a:txBody>
                    <a:bodyPr/>
                    <a:lstStyle/>
                    <a:p>
                      <a:pPr marL="0" marR="0" indent="0" algn="ctr" defTabSz="2745943" rtl="0" eaLnBrk="1" fontAlgn="auto" latinLnBrk="0" hangingPunct="1">
                        <a:lnSpc>
                          <a:spcPct val="107000"/>
                        </a:lnSpc>
                        <a:spcBef>
                          <a:spcPts val="0"/>
                        </a:spcBef>
                        <a:spcAft>
                          <a:spcPts val="0"/>
                        </a:spcAft>
                        <a:buClrTx/>
                        <a:buSzTx/>
                        <a:buFontTx/>
                        <a:buNone/>
                        <a:tabLst/>
                        <a:defRPr/>
                      </a:pPr>
                      <a:r>
                        <a:rPr lang="en-US" sz="2800" dirty="0">
                          <a:effectLst/>
                          <a:latin typeface="Calibri" panose="020F0502020204030204" pitchFamily="34" charset="0"/>
                          <a:ea typeface="Calibri" panose="020F0502020204030204" pitchFamily="34" charset="0"/>
                          <a:cs typeface="Calibri" panose="020F0502020204030204" pitchFamily="34" charset="0"/>
                        </a:rPr>
                        <a:t>24 hrs.</a:t>
                      </a:r>
                    </a:p>
                  </a:txBody>
                  <a:tcPr marL="68580" marR="68580" marT="0" marB="0" anchor="ctr"/>
                </a:tc>
                <a:tc>
                  <a:txBody>
                    <a:bodyPr/>
                    <a:lstStyle/>
                    <a:p>
                      <a:pPr marL="0" marR="0" algn="ctr">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491973152"/>
                  </a:ext>
                </a:extLst>
              </a:tr>
              <a:tr h="640080">
                <a:tc>
                  <a:txBody>
                    <a:bodyPr/>
                    <a:lstStyle/>
                    <a:p>
                      <a:pPr marL="0" marR="0" algn="ctr">
                        <a:lnSpc>
                          <a:spcPct val="107000"/>
                        </a:lnSpc>
                        <a:spcBef>
                          <a:spcPts val="0"/>
                        </a:spcBef>
                        <a:spcAft>
                          <a:spcPts val="0"/>
                        </a:spcAft>
                      </a:pPr>
                      <a:r>
                        <a:rPr lang="en-US" sz="2800" dirty="0">
                          <a:latin typeface="Calibri" panose="020F0502020204030204" pitchFamily="34" charset="0"/>
                          <a:cs typeface="Calibri" panose="020F0502020204030204" pitchFamily="34" charset="0"/>
                        </a:rPr>
                        <a:t>10-beta + uvsE</a:t>
                      </a:r>
                      <a:endParaRPr lang="en-US" sz="2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lvl="0" indent="0" algn="ctr" defTabSz="2745943"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a:t>
                      </a:r>
                    </a:p>
                  </a:txBody>
                  <a:tcPr marL="68580" marR="68580" marT="0" marB="0" anchor="ctr"/>
                </a:tc>
                <a:tc>
                  <a:txBody>
                    <a:bodyPr/>
                    <a:lstStyle/>
                    <a:p>
                      <a:pPr marL="0" marR="0" indent="0" algn="ctr" defTabSz="2745943" rtl="0" eaLnBrk="1" fontAlgn="auto" latinLnBrk="0" hangingPunct="1">
                        <a:lnSpc>
                          <a:spcPct val="107000"/>
                        </a:lnSpc>
                        <a:spcBef>
                          <a:spcPts val="0"/>
                        </a:spcBef>
                        <a:spcAft>
                          <a:spcPts val="0"/>
                        </a:spcAft>
                        <a:buClrTx/>
                        <a:buSzTx/>
                        <a:buFontTx/>
                        <a:buNone/>
                        <a:tabLst/>
                        <a:defRPr/>
                      </a:pPr>
                      <a:r>
                        <a:rPr lang="en-US" sz="2800" dirty="0">
                          <a:effectLst/>
                          <a:latin typeface="Calibri" panose="020F0502020204030204" pitchFamily="34" charset="0"/>
                          <a:ea typeface="Calibri" panose="020F0502020204030204" pitchFamily="34" charset="0"/>
                          <a:cs typeface="Calibri" panose="020F0502020204030204" pitchFamily="34" charset="0"/>
                        </a:rPr>
                        <a:t>24 hrs.</a:t>
                      </a:r>
                    </a:p>
                  </a:txBody>
                  <a:tcPr marL="68580" marR="68580" marT="0" marB="0" anchor="ctr"/>
                </a:tc>
                <a:tc>
                  <a:txBody>
                    <a:bodyPr/>
                    <a:lstStyle/>
                    <a:p>
                      <a:pPr marL="0" marR="0" algn="ctr">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237298304"/>
                  </a:ext>
                </a:extLst>
              </a:tr>
              <a:tr h="640080">
                <a:tc>
                  <a:txBody>
                    <a:bodyPr/>
                    <a:lstStyle/>
                    <a:p>
                      <a:pPr marL="0" marR="0" algn="ctr">
                        <a:lnSpc>
                          <a:spcPct val="107000"/>
                        </a:lnSpc>
                        <a:spcBef>
                          <a:spcPts val="0"/>
                        </a:spcBef>
                        <a:spcAft>
                          <a:spcPts val="0"/>
                        </a:spcAft>
                      </a:pPr>
                      <a:r>
                        <a:rPr lang="en-US" sz="2800" dirty="0">
                          <a:latin typeface="Calibri" panose="020F0502020204030204" pitchFamily="34" charset="0"/>
                          <a:cs typeface="Calibri" panose="020F0502020204030204" pitchFamily="34" charset="0"/>
                        </a:rPr>
                        <a:t>10-beta + RFP</a:t>
                      </a:r>
                      <a:endParaRPr lang="en-US" sz="2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lvl="0" indent="0" algn="ctr" defTabSz="2745943"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a:t>
                      </a:r>
                    </a:p>
                  </a:txBody>
                  <a:tcPr marL="68580" marR="68580" marT="0" marB="0" anchor="ctr"/>
                </a:tc>
                <a:tc>
                  <a:txBody>
                    <a:bodyPr/>
                    <a:lstStyle/>
                    <a:p>
                      <a:pPr marL="0" marR="0" indent="0" algn="ctr" defTabSz="2745943" rtl="0" eaLnBrk="1" fontAlgn="auto" latinLnBrk="0" hangingPunct="1">
                        <a:lnSpc>
                          <a:spcPct val="107000"/>
                        </a:lnSpc>
                        <a:spcBef>
                          <a:spcPts val="0"/>
                        </a:spcBef>
                        <a:spcAft>
                          <a:spcPts val="0"/>
                        </a:spcAft>
                        <a:buClrTx/>
                        <a:buSzTx/>
                        <a:buFontTx/>
                        <a:buNone/>
                        <a:tabLst/>
                        <a:defRPr/>
                      </a:pPr>
                      <a:r>
                        <a:rPr lang="en-US" sz="2800" dirty="0">
                          <a:effectLst/>
                          <a:latin typeface="Calibri" panose="020F0502020204030204" pitchFamily="34" charset="0"/>
                          <a:ea typeface="Calibri" panose="020F0502020204030204" pitchFamily="34" charset="0"/>
                          <a:cs typeface="Calibri" panose="020F0502020204030204" pitchFamily="34" charset="0"/>
                        </a:rPr>
                        <a:t>24 hrs.</a:t>
                      </a:r>
                    </a:p>
                  </a:txBody>
                  <a:tcPr marL="68580" marR="68580" marT="0" marB="0" anchor="ctr"/>
                </a:tc>
                <a:tc>
                  <a:txBody>
                    <a:bodyPr/>
                    <a:lstStyle/>
                    <a:p>
                      <a:pPr marL="0" marR="0" algn="ctr">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659697742"/>
                  </a:ext>
                </a:extLst>
              </a:tr>
              <a:tr h="640080">
                <a:tc>
                  <a:txBody>
                    <a:bodyPr/>
                    <a:lstStyle/>
                    <a:p>
                      <a:pPr marL="0" marR="0" algn="ctr">
                        <a:lnSpc>
                          <a:spcPct val="107000"/>
                        </a:lnSpc>
                        <a:spcBef>
                          <a:spcPts val="0"/>
                        </a:spcBef>
                        <a:spcAft>
                          <a:spcPts val="0"/>
                        </a:spcAft>
                      </a:pPr>
                      <a:r>
                        <a:rPr lang="en-US" sz="2800" dirty="0">
                          <a:latin typeface="Calibri" panose="020F0502020204030204" pitchFamily="34" charset="0"/>
                          <a:cs typeface="Calibri" panose="020F0502020204030204" pitchFamily="34" charset="0"/>
                        </a:rPr>
                        <a:t>10-beta + uvsE </a:t>
                      </a:r>
                      <a:endParaRPr lang="en-US" sz="2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latin typeface="Calibri" panose="020F0502020204030204" pitchFamily="34" charset="0"/>
                          <a:ea typeface="Calibri" panose="020F0502020204030204" pitchFamily="34" charset="0"/>
                          <a:cs typeface="Calibri" panose="020F0502020204030204" pitchFamily="34" charset="0"/>
                        </a:rPr>
                        <a:t>3%</a:t>
                      </a:r>
                    </a:p>
                  </a:txBody>
                  <a:tcPr marL="68580" marR="68580" marT="0" marB="0" anchor="ctr"/>
                </a:tc>
                <a:tc>
                  <a:txBody>
                    <a:bodyPr/>
                    <a:lstStyle/>
                    <a:p>
                      <a:pPr marL="0" marR="0" indent="0" algn="ctr" defTabSz="2745943" rtl="0" eaLnBrk="1" fontAlgn="auto" latinLnBrk="0" hangingPunct="1">
                        <a:lnSpc>
                          <a:spcPct val="107000"/>
                        </a:lnSpc>
                        <a:spcBef>
                          <a:spcPts val="0"/>
                        </a:spcBef>
                        <a:spcAft>
                          <a:spcPts val="0"/>
                        </a:spcAft>
                        <a:buClrTx/>
                        <a:buSzTx/>
                        <a:buFontTx/>
                        <a:buNone/>
                        <a:tabLst/>
                        <a:defRPr/>
                      </a:pPr>
                      <a:r>
                        <a:rPr lang="en-US" sz="2800" dirty="0">
                          <a:effectLst/>
                          <a:latin typeface="Calibri" panose="020F0502020204030204" pitchFamily="34" charset="0"/>
                          <a:ea typeface="Calibri" panose="020F0502020204030204" pitchFamily="34" charset="0"/>
                          <a:cs typeface="Calibri" panose="020F0502020204030204" pitchFamily="34" charset="0"/>
                        </a:rPr>
                        <a:t>24 hrs.</a:t>
                      </a:r>
                    </a:p>
                  </a:txBody>
                  <a:tcPr marL="68580" marR="68580" marT="0" marB="0" anchor="ctr"/>
                </a:tc>
                <a:tc>
                  <a:txBody>
                    <a:bodyPr/>
                    <a:lstStyle/>
                    <a:p>
                      <a:pPr marL="0" marR="0" algn="ctr">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406556291"/>
                  </a:ext>
                </a:extLst>
              </a:tr>
            </a:tbl>
          </a:graphicData>
        </a:graphic>
      </p:graphicFrame>
      <p:sp>
        <p:nvSpPr>
          <p:cNvPr id="54" name="TextBox 53">
            <a:extLst>
              <a:ext uri="{FF2B5EF4-FFF2-40B4-BE49-F238E27FC236}">
                <a16:creationId xmlns:a16="http://schemas.microsoft.com/office/drawing/2014/main" id="{04008E5C-4209-4BBB-92A5-66418E8C9D86}"/>
              </a:ext>
            </a:extLst>
          </p:cNvPr>
          <p:cNvSpPr txBox="1"/>
          <p:nvPr/>
        </p:nvSpPr>
        <p:spPr>
          <a:xfrm>
            <a:off x="12675854" y="12987691"/>
            <a:ext cx="11704320" cy="5570756"/>
          </a:xfrm>
          <a:prstGeom prst="rect">
            <a:avLst/>
          </a:prstGeom>
          <a:noFill/>
        </p:spPr>
        <p:txBody>
          <a:bodyPr wrap="square" rtlCol="0" anchor="t">
            <a:spAutoFit/>
          </a:bodyPr>
          <a:lstStyle/>
          <a:p>
            <a:r>
              <a:rPr lang="en-US" sz="3600" b="1" dirty="0">
                <a:latin typeface="Calibri" panose="020F0502020204030204" pitchFamily="34" charset="0"/>
                <a:cs typeface="Calibri" panose="020F0502020204030204" pitchFamily="34" charset="0"/>
              </a:rPr>
              <a:t>Conclusion and Future Directions</a:t>
            </a:r>
          </a:p>
          <a:p>
            <a:pPr marL="571500" indent="-571500">
              <a:buFont typeface="Courier New" panose="02070309020205020404" pitchFamily="49" charset="0"/>
              <a:buChar char="o"/>
            </a:pPr>
            <a:r>
              <a:rPr lang="en-US" sz="3200" dirty="0">
                <a:latin typeface="Calibri" panose="020F0502020204030204" pitchFamily="34" charset="0"/>
                <a:cs typeface="Calibri" panose="020F0502020204030204" pitchFamily="34" charset="0"/>
              </a:rPr>
              <a:t>Optimize and complete the radiation tolerance testing assay to determine if uvsE protects our chassis from DNA damage.</a:t>
            </a:r>
          </a:p>
          <a:p>
            <a:pPr marL="571500" indent="-571500">
              <a:buFont typeface="Courier New" panose="02070309020205020404" pitchFamily="49" charset="0"/>
              <a:buChar char="o"/>
            </a:pPr>
            <a:r>
              <a:rPr lang="en-US" sz="3200" dirty="0">
                <a:latin typeface="Calibri" panose="020F0502020204030204" pitchFamily="34" charset="0"/>
                <a:cs typeface="Calibri" panose="020F0502020204030204" pitchFamily="34" charset="0"/>
              </a:rPr>
              <a:t>Build and optimize our radiosensor and reporter by testing alternate parts and chasses: </a:t>
            </a:r>
          </a:p>
          <a:p>
            <a:pPr marL="1028700" lvl="1" indent="-571500">
              <a:buFont typeface="Arial" panose="020B0604020202020204" pitchFamily="34" charset="0"/>
              <a:buChar char="•"/>
            </a:pPr>
            <a:r>
              <a:rPr lang="en-US" sz="3200" b="1" dirty="0">
                <a:latin typeface="Calibri" panose="020F0502020204030204" pitchFamily="34" charset="0"/>
                <a:cs typeface="Calibri" panose="020F0502020204030204" pitchFamily="34" charset="0"/>
              </a:rPr>
              <a:t>Optimize DNA damage tolerance: </a:t>
            </a:r>
            <a:r>
              <a:rPr lang="en-US" sz="3200" dirty="0">
                <a:latin typeface="Calibri" panose="020F0502020204030204" pitchFamily="34" charset="0"/>
                <a:cs typeface="Calibri" panose="020F0502020204030204" pitchFamily="34" charset="0"/>
              </a:rPr>
              <a:t>Test </a:t>
            </a:r>
            <a:r>
              <a:rPr lang="en-US" sz="3200" i="1" dirty="0">
                <a:latin typeface="Calibri" panose="020F0502020204030204" pitchFamily="34" charset="0"/>
                <a:cs typeface="Calibri" panose="020F0502020204030204" pitchFamily="34" charset="0"/>
              </a:rPr>
              <a:t>D. radiodurans </a:t>
            </a:r>
            <a:r>
              <a:rPr lang="en-US" sz="3200" dirty="0">
                <a:latin typeface="Calibri" panose="020F0502020204030204" pitchFamily="34" charset="0"/>
                <a:cs typeface="Calibri" panose="020F0502020204030204" pitchFamily="34" charset="0"/>
              </a:rPr>
              <a:t>uvsE Vs RecA </a:t>
            </a:r>
          </a:p>
          <a:p>
            <a:pPr marL="1028700" lvl="1" indent="-571500">
              <a:buFont typeface="Arial" panose="020B0604020202020204" pitchFamily="34" charset="0"/>
              <a:buChar char="•"/>
            </a:pPr>
            <a:r>
              <a:rPr lang="en-US" sz="3200" b="1" dirty="0">
                <a:latin typeface="Calibri" panose="020F0502020204030204" pitchFamily="34" charset="0"/>
                <a:cs typeface="Calibri" panose="020F0502020204030204" pitchFamily="34" charset="0"/>
              </a:rPr>
              <a:t>Radiosensor options: </a:t>
            </a:r>
            <a:r>
              <a:rPr lang="en-US" sz="3200" dirty="0">
                <a:latin typeface="Calibri" panose="020F0502020204030204" pitchFamily="34" charset="0"/>
                <a:cs typeface="Calibri" panose="020F0502020204030204" pitchFamily="34" charset="0"/>
              </a:rPr>
              <a:t>Test strength of radiation responsive promotors</a:t>
            </a:r>
          </a:p>
          <a:p>
            <a:pPr marL="1028700" lvl="1" indent="-571500">
              <a:buFont typeface="Arial" panose="020B0604020202020204" pitchFamily="34" charset="0"/>
              <a:buChar char="•"/>
            </a:pPr>
            <a:r>
              <a:rPr lang="en-US" sz="3200" b="1" dirty="0">
                <a:latin typeface="Calibri" panose="020F0502020204030204" pitchFamily="34" charset="0"/>
                <a:cs typeface="Calibri" panose="020F0502020204030204" pitchFamily="34" charset="0"/>
              </a:rPr>
              <a:t>Chassis options: </a:t>
            </a:r>
            <a:r>
              <a:rPr lang="en-US" sz="3200" dirty="0">
                <a:latin typeface="Calibri" panose="020F0502020204030204" pitchFamily="34" charset="0"/>
                <a:cs typeface="Calibri" panose="020F0502020204030204" pitchFamily="34" charset="0"/>
              </a:rPr>
              <a:t>Current vs MG1655-CB1000 (This E.coli  strain that has evolved an increased level of radiation resistance.</a:t>
            </a:r>
            <a:endParaRPr lang="en-US" sz="3300" b="1" dirty="0">
              <a:latin typeface="Calibri" panose="020F0502020204030204" pitchFamily="34" charset="0"/>
              <a:cs typeface="Calibri" panose="020F0502020204030204" pitchFamily="34" charset="0"/>
            </a:endParaRPr>
          </a:p>
        </p:txBody>
      </p:sp>
      <p:sp>
        <p:nvSpPr>
          <p:cNvPr id="2" name="Rectangle 1"/>
          <p:cNvSpPr/>
          <p:nvPr/>
        </p:nvSpPr>
        <p:spPr>
          <a:xfrm>
            <a:off x="12670182" y="18647678"/>
            <a:ext cx="23590488" cy="2246769"/>
          </a:xfrm>
          <a:prstGeom prst="rect">
            <a:avLst/>
          </a:prstGeom>
          <a:ln>
            <a:solidFill>
              <a:srgbClr val="92D050"/>
            </a:solidFill>
          </a:ln>
        </p:spPr>
        <p:txBody>
          <a:bodyPr wrap="square">
            <a:spAutoFit/>
          </a:bodyPr>
          <a:lstStyle/>
          <a:p>
            <a:pPr lvl="0">
              <a:buClr>
                <a:schemeClr val="accent1"/>
              </a:buClr>
              <a:buSzPts val="1920"/>
            </a:pPr>
            <a:r>
              <a:rPr lang="en-US" sz="2800" b="1" dirty="0">
                <a:solidFill>
                  <a:schemeClr val="dk1"/>
                </a:solidFill>
                <a:latin typeface="Calibri" panose="020F0502020204030204" pitchFamily="34" charset="0"/>
                <a:ea typeface="Arial"/>
                <a:cs typeface="Calibri" panose="020F0502020204030204" pitchFamily="34" charset="0"/>
                <a:sym typeface="Arial"/>
              </a:rPr>
              <a:t>Acknowledgements: </a:t>
            </a:r>
            <a:r>
              <a:rPr lang="en-US" sz="2800" dirty="0">
                <a:latin typeface="Calibri" panose="020F0502020204030204" pitchFamily="34" charset="0"/>
                <a:cs typeface="Calibri" panose="020F0502020204030204" pitchFamily="34" charset="0"/>
              </a:rPr>
              <a:t>Our MCNDHS BioBuilder Team would like to extend our heartfelt thanks to Dr. Natalie Kuldell, and Carla Boon for their advice and support given to us during the project. We also would like to  offer  our special  thanks to our amazing mentor Dr. Racquel Kim Wood for her constant advice and support  to us all along. We also very much would like to thank our Principal Michael Toise, Asst. Principal (Science) Mark Testa and other faculty for their avid  support. We are grateful to Ms. Margaret Aylward, and CDI staffs for their generous support. We are truly thankful to our science teacher and team leader, Alfred A. Lwin for his leadership, guidance, support and encouragement during our Bio Builder project. </a:t>
            </a:r>
            <a:endParaRPr lang="en-US" dirty="0">
              <a:latin typeface="Calibri" panose="020F0502020204030204" pitchFamily="34" charset="0"/>
              <a:cs typeface="Calibri" panose="020F0502020204030204" pitchFamily="34" charset="0"/>
            </a:endParaRPr>
          </a:p>
        </p:txBody>
      </p:sp>
      <p:sp>
        <p:nvSpPr>
          <p:cNvPr id="6" name="TextBox 5"/>
          <p:cNvSpPr txBox="1"/>
          <p:nvPr/>
        </p:nvSpPr>
        <p:spPr>
          <a:xfrm>
            <a:off x="24357565" y="10353903"/>
            <a:ext cx="11704320" cy="8125301"/>
          </a:xfrm>
          <a:prstGeom prst="rect">
            <a:avLst/>
          </a:prstGeom>
          <a:noFill/>
        </p:spPr>
        <p:txBody>
          <a:bodyPr wrap="square" rtlCol="0">
            <a:spAutoFit/>
          </a:bodyPr>
          <a:lstStyle/>
          <a:p>
            <a:pPr lvl="0"/>
            <a:r>
              <a:rPr lang="en-US" sz="2800" b="1" dirty="0">
                <a:latin typeface="Calibri" panose="020F0502020204030204" pitchFamily="34" charset="0"/>
                <a:cs typeface="Calibri" panose="020F0502020204030204" pitchFamily="34" charset="0"/>
              </a:rPr>
              <a:t>References:</a:t>
            </a:r>
          </a:p>
          <a:p>
            <a:pPr marL="514350" indent="-514350">
              <a:buFont typeface="Courier New" panose="02070309020205020404" pitchFamily="49" charset="0"/>
              <a:buChar char="o"/>
            </a:pPr>
            <a:r>
              <a:rPr lang="en-US" sz="2600" dirty="0">
                <a:latin typeface="Calibri" panose="020F0502020204030204" pitchFamily="34" charset="0"/>
                <a:cs typeface="Calibri" panose="020F0502020204030204" pitchFamily="34" charset="0"/>
              </a:rPr>
              <a:t>Engineering </a:t>
            </a:r>
            <a:r>
              <a:rPr lang="en-US" sz="2600" i="1" dirty="0">
                <a:latin typeface="Calibri" panose="020F0502020204030204" pitchFamily="34" charset="0"/>
                <a:cs typeface="Calibri" panose="020F0502020204030204" pitchFamily="34" charset="0"/>
              </a:rPr>
              <a:t>Deinococcus radiodurans</a:t>
            </a:r>
            <a:r>
              <a:rPr lang="en-US" sz="2600" dirty="0">
                <a:latin typeface="Calibri" panose="020F0502020204030204" pitchFamily="34" charset="0"/>
                <a:cs typeface="Calibri" panose="020F0502020204030204" pitchFamily="34" charset="0"/>
              </a:rPr>
              <a:t> into biosensor to monitor radioactivity and genotoxicity in environment</a:t>
            </a:r>
          </a:p>
          <a:p>
            <a:pPr marL="514350" indent="-514350">
              <a:buFont typeface="Courier New" panose="02070309020205020404" pitchFamily="49" charset="0"/>
              <a:buChar char="o"/>
            </a:pPr>
            <a:r>
              <a:rPr lang="en-US" sz="2600" dirty="0">
                <a:latin typeface="Calibri" panose="020F0502020204030204" pitchFamily="34" charset="0"/>
                <a:cs typeface="Calibri" panose="020F0502020204030204" pitchFamily="34" charset="0"/>
              </a:rPr>
              <a:t>G GuanJun, F Lu, L HuiMing, H YueJin - Chinese Science Bulletin, 2008 – Springer</a:t>
            </a:r>
          </a:p>
          <a:p>
            <a:pPr marL="514350" indent="-514350">
              <a:buFont typeface="Courier New" panose="02070309020205020404" pitchFamily="49" charset="0"/>
              <a:buChar char="o"/>
            </a:pPr>
            <a:r>
              <a:rPr lang="en-US" sz="2600" dirty="0">
                <a:latin typeface="Calibri" panose="020F0502020204030204" pitchFamily="34" charset="0"/>
                <a:cs typeface="Calibri" panose="020F0502020204030204" pitchFamily="34" charset="0"/>
              </a:rPr>
              <a:t>Battista, J. R., A. M. Earl, and M. J. Park. 1999.</a:t>
            </a:r>
            <a:r>
              <a:rPr lang="en-US" sz="2600" dirty="0">
                <a:latin typeface="Calibri" panose="020F0502020204030204" pitchFamily="34" charset="0"/>
                <a:cs typeface="Calibri" panose="020F0502020204030204" pitchFamily="34" charset="0"/>
                <a:hlinkClick r:id="rId3"/>
              </a:rPr>
              <a:t> Why is Deinococcus radiodurans so resistant to ionizing radiation? </a:t>
            </a:r>
            <a:r>
              <a:rPr lang="en-US" sz="2600" dirty="0">
                <a:latin typeface="Calibri" panose="020F0502020204030204" pitchFamily="34" charset="0"/>
                <a:cs typeface="Calibri" panose="020F0502020204030204" pitchFamily="34" charset="0"/>
              </a:rPr>
              <a:t>Trends Microbiol. 7:362-365. </a:t>
            </a:r>
          </a:p>
          <a:p>
            <a:pPr marL="514350" indent="-514350">
              <a:buFont typeface="Courier New" panose="02070309020205020404" pitchFamily="49" charset="0"/>
              <a:buChar char="o"/>
            </a:pPr>
            <a:r>
              <a:rPr lang="en-US" sz="2600" dirty="0">
                <a:latin typeface="Calibri" panose="020F0502020204030204" pitchFamily="34" charset="0"/>
                <a:cs typeface="Calibri" panose="020F0502020204030204" pitchFamily="34" charset="0"/>
              </a:rPr>
              <a:t>Krisko, A., &amp; Radman, M. (2013). </a:t>
            </a:r>
            <a:r>
              <a:rPr lang="en-US" sz="2600" dirty="0">
                <a:latin typeface="Calibri" panose="020F0502020204030204" pitchFamily="34" charset="0"/>
                <a:cs typeface="Calibri" panose="020F0502020204030204" pitchFamily="34" charset="0"/>
                <a:hlinkClick r:id="rId3"/>
              </a:rPr>
              <a:t>Biology of extreme radiation resistance: the way of Deinococcus radiodurans</a:t>
            </a:r>
            <a:r>
              <a:rPr lang="en-US" sz="2600" dirty="0">
                <a:latin typeface="Calibri" panose="020F0502020204030204" pitchFamily="34" charset="0"/>
                <a:cs typeface="Calibri" panose="020F0502020204030204" pitchFamily="34" charset="0"/>
              </a:rPr>
              <a:t>. </a:t>
            </a:r>
            <a:r>
              <a:rPr lang="en-US" sz="2600" i="1" dirty="0">
                <a:latin typeface="Calibri" panose="020F0502020204030204" pitchFamily="34" charset="0"/>
                <a:cs typeface="Calibri" panose="020F0502020204030204" pitchFamily="34" charset="0"/>
              </a:rPr>
              <a:t>Cold Spring Harbor perspectives in biology</a:t>
            </a:r>
            <a:r>
              <a:rPr lang="en-US" sz="2600" dirty="0">
                <a:latin typeface="Calibri" panose="020F0502020204030204" pitchFamily="34" charset="0"/>
                <a:cs typeface="Calibri" panose="020F0502020204030204" pitchFamily="34" charset="0"/>
              </a:rPr>
              <a:t>, </a:t>
            </a:r>
            <a:r>
              <a:rPr lang="en-US" sz="2600" i="1" dirty="0">
                <a:latin typeface="Calibri" panose="020F0502020204030204" pitchFamily="34" charset="0"/>
                <a:cs typeface="Calibri" panose="020F0502020204030204" pitchFamily="34" charset="0"/>
              </a:rPr>
              <a:t>5</a:t>
            </a:r>
            <a:r>
              <a:rPr lang="en-US" sz="2600" dirty="0">
                <a:latin typeface="Calibri" panose="020F0502020204030204" pitchFamily="34" charset="0"/>
                <a:cs typeface="Calibri" panose="020F0502020204030204" pitchFamily="34" charset="0"/>
              </a:rPr>
              <a:t>(7), a012765. doi:10.1101/cshperspect.a012765</a:t>
            </a:r>
            <a:endParaRPr lang="en-US" sz="2600" u="sng" dirty="0">
              <a:latin typeface="Calibri" panose="020F0502020204030204" pitchFamily="34" charset="0"/>
              <a:cs typeface="Calibri" panose="020F0502020204030204" pitchFamily="34" charset="0"/>
            </a:endParaRPr>
          </a:p>
          <a:p>
            <a:pPr marL="514350" indent="-514350">
              <a:buFont typeface="Courier New" panose="02070309020205020404" pitchFamily="49" charset="0"/>
              <a:buChar char="o"/>
            </a:pPr>
            <a:r>
              <a:rPr lang="en-US" sz="2600" dirty="0">
                <a:latin typeface="Calibri" panose="020F0502020204030204" pitchFamily="34" charset="0"/>
                <a:cs typeface="Calibri" panose="020F0502020204030204" pitchFamily="34" charset="0"/>
              </a:rPr>
              <a:t>Kuldell Natalie, Bernstein Rachel, Ingram Karen, M. Hart Kathryn AC. Biobuilder: Synthetic Biology in the lab. Sebastopol, CA (USA): O’ Reilly Media, Inc.; 2015. </a:t>
            </a:r>
          </a:p>
          <a:p>
            <a:pPr marL="514350" indent="-514350">
              <a:buFont typeface="Courier New" panose="02070309020205020404" pitchFamily="49" charset="0"/>
              <a:buChar char="o"/>
            </a:pPr>
            <a:r>
              <a:rPr lang="en-US" sz="2600" dirty="0">
                <a:latin typeface="Calibri" panose="020F0502020204030204" pitchFamily="34" charset="0"/>
                <a:cs typeface="Calibri" panose="020F0502020204030204" pitchFamily="34" charset="0"/>
              </a:rPr>
              <a:t>Lockhart JS, DeVeaux LC (2013</a:t>
            </a:r>
            <a:r>
              <a:rPr lang="en-US" sz="2600" dirty="0">
                <a:latin typeface="Calibri" panose="020F0502020204030204" pitchFamily="34" charset="0"/>
                <a:cs typeface="Calibri" panose="020F0502020204030204" pitchFamily="34" charset="0"/>
                <a:hlinkClick r:id="rId3"/>
              </a:rPr>
              <a:t>) The Essential Role of the </a:t>
            </a:r>
            <a:r>
              <a:rPr lang="en-US" sz="2600" i="1" dirty="0">
                <a:latin typeface="Calibri" panose="020F0502020204030204" pitchFamily="34" charset="0"/>
                <a:cs typeface="Calibri" panose="020F0502020204030204" pitchFamily="34" charset="0"/>
                <a:hlinkClick r:id="rId3"/>
              </a:rPr>
              <a:t>Deinococcus radiodurans ssb</a:t>
            </a:r>
            <a:r>
              <a:rPr lang="en-US" sz="2600" dirty="0">
                <a:latin typeface="Calibri" panose="020F0502020204030204" pitchFamily="34" charset="0"/>
                <a:cs typeface="Calibri" panose="020F0502020204030204" pitchFamily="34" charset="0"/>
                <a:hlinkClick r:id="rId3"/>
              </a:rPr>
              <a:t> Gene in Cell Survival and Radiation Tolerance</a:t>
            </a:r>
            <a:r>
              <a:rPr lang="en-US" sz="2600" dirty="0">
                <a:latin typeface="Calibri" panose="020F0502020204030204" pitchFamily="34" charset="0"/>
                <a:cs typeface="Calibri" panose="020F0502020204030204" pitchFamily="34" charset="0"/>
              </a:rPr>
              <a:t>. PLoS ONE 8(8): e71651. </a:t>
            </a:r>
          </a:p>
          <a:p>
            <a:pPr marL="514350" indent="-514350">
              <a:buFont typeface="Courier New" panose="02070309020205020404" pitchFamily="49" charset="0"/>
              <a:buChar char="o"/>
            </a:pPr>
            <a:r>
              <a:rPr lang="en-US" sz="2600" dirty="0">
                <a:latin typeface="Calibri" panose="020F0502020204030204" pitchFamily="34" charset="0"/>
                <a:cs typeface="Calibri" panose="020F0502020204030204" pitchFamily="34" charset="0"/>
              </a:rPr>
              <a:t>Ruder, Kate.2004. </a:t>
            </a:r>
            <a:r>
              <a:rPr lang="en-US" sz="2600" dirty="0">
                <a:latin typeface="Calibri" panose="020F0502020204030204" pitchFamily="34" charset="0"/>
                <a:cs typeface="Calibri" panose="020F0502020204030204" pitchFamily="34" charset="0"/>
                <a:hlinkClick r:id="rId3"/>
              </a:rPr>
              <a:t>A Fight about the Toughest Microbe on Earth</a:t>
            </a:r>
            <a:r>
              <a:rPr lang="en-US" sz="2600" dirty="0">
                <a:latin typeface="Calibri" panose="020F0502020204030204" pitchFamily="34" charset="0"/>
                <a:cs typeface="Calibri" panose="020F0502020204030204" pitchFamily="34" charset="0"/>
              </a:rPr>
              <a:t>.</a:t>
            </a:r>
          </a:p>
          <a:p>
            <a:pPr marL="514350" indent="-514350">
              <a:buFont typeface="Courier New" panose="02070309020205020404" pitchFamily="49" charset="0"/>
              <a:buChar char="o"/>
            </a:pPr>
            <a:r>
              <a:rPr lang="en-US" sz="2600" dirty="0">
                <a:latin typeface="Calibri" panose="020F0502020204030204" pitchFamily="34" charset="0"/>
                <a:cs typeface="Calibri" panose="020F0502020204030204" pitchFamily="34" charset="0"/>
              </a:rPr>
              <a:t>Slade D, Radman M. 2011. </a:t>
            </a:r>
            <a:r>
              <a:rPr lang="en-US" sz="2600" dirty="0">
                <a:latin typeface="Calibri" panose="020F0502020204030204" pitchFamily="34" charset="0"/>
                <a:cs typeface="Calibri" panose="020F0502020204030204" pitchFamily="34" charset="0"/>
                <a:hlinkClick r:id="rId3"/>
              </a:rPr>
              <a:t>Oxidative stress resistance in </a:t>
            </a:r>
            <a:r>
              <a:rPr lang="en-US" sz="2600" i="1" dirty="0">
                <a:latin typeface="Calibri" panose="020F0502020204030204" pitchFamily="34" charset="0"/>
                <a:cs typeface="Calibri" panose="020F0502020204030204" pitchFamily="34" charset="0"/>
                <a:hlinkClick r:id="rId3"/>
              </a:rPr>
              <a:t>Deinococcus radiodurans</a:t>
            </a:r>
            <a:r>
              <a:rPr lang="en-US" sz="2600" dirty="0">
                <a:latin typeface="Calibri" panose="020F0502020204030204" pitchFamily="34" charset="0"/>
                <a:cs typeface="Calibri" panose="020F0502020204030204" pitchFamily="34" charset="0"/>
              </a:rPr>
              <a:t>. Microbiol Mol Biol Rev 75: 133–191. </a:t>
            </a:r>
          </a:p>
          <a:p>
            <a:pPr marL="514350" indent="-514350">
              <a:buFont typeface="Courier New" panose="02070309020205020404" pitchFamily="49" charset="0"/>
              <a:buChar char="o"/>
            </a:pPr>
            <a:r>
              <a:rPr lang="en-US" sz="2600" dirty="0">
                <a:latin typeface="Calibri" panose="020F0502020204030204" pitchFamily="34" charset="0"/>
                <a:cs typeface="Calibri" panose="020F0502020204030204" pitchFamily="34" charset="0"/>
                <a:hlinkClick r:id="rId3"/>
              </a:rPr>
              <a:t>iGEM Registry of standard Biological Parts </a:t>
            </a:r>
            <a:endParaRPr lang="en-US" sz="2600" dirty="0">
              <a:latin typeface="Calibri" panose="020F0502020204030204" pitchFamily="34" charset="0"/>
              <a:cs typeface="Calibri" panose="020F0502020204030204" pitchFamily="34" charset="0"/>
            </a:endParaRPr>
          </a:p>
          <a:p>
            <a:pPr marL="514350" indent="-514350">
              <a:buFont typeface="Courier New" panose="02070309020205020404" pitchFamily="49" charset="0"/>
              <a:buChar char="o"/>
            </a:pPr>
            <a:r>
              <a:rPr lang="en-US" sz="2600" dirty="0">
                <a:latin typeface="Calibri" panose="020F0502020204030204" pitchFamily="34" charset="0"/>
                <a:cs typeface="Calibri" panose="020F0502020204030204" pitchFamily="34" charset="0"/>
              </a:rPr>
              <a:t>iGEM </a:t>
            </a:r>
            <a:r>
              <a:rPr lang="en-US" sz="2600" dirty="0">
                <a:latin typeface="Calibri" panose="020F0502020204030204" pitchFamily="34" charset="0"/>
                <a:cs typeface="Calibri" panose="020F0502020204030204" pitchFamily="34" charset="0"/>
                <a:hlinkClick r:id="rId3"/>
              </a:rPr>
              <a:t>Osaka </a:t>
            </a:r>
            <a:r>
              <a:rPr lang="en-US" sz="2600" dirty="0">
                <a:latin typeface="Calibri" panose="020F0502020204030204" pitchFamily="34" charset="0"/>
                <a:cs typeface="Calibri" panose="020F0502020204030204" pitchFamily="34" charset="0"/>
              </a:rPr>
              <a:t>2011. </a:t>
            </a:r>
          </a:p>
          <a:p>
            <a:pPr marL="514350" indent="-514350">
              <a:buFont typeface="Courier New" panose="02070309020205020404" pitchFamily="49" charset="0"/>
              <a:buChar char="o"/>
            </a:pPr>
            <a:r>
              <a:rPr lang="en-US" sz="2600" dirty="0">
                <a:latin typeface="Calibri" panose="020F0502020204030204" pitchFamily="34" charset="0"/>
                <a:cs typeface="Calibri" panose="020F0502020204030204" pitchFamily="34" charset="0"/>
              </a:rPr>
              <a:t>WHO ( World Health Organization), 2016 April. </a:t>
            </a:r>
            <a:r>
              <a:rPr lang="en-US" sz="2600" dirty="0">
                <a:latin typeface="Calibri" panose="020F0502020204030204" pitchFamily="34" charset="0"/>
                <a:cs typeface="Calibri" panose="020F0502020204030204" pitchFamily="34" charset="0"/>
                <a:hlinkClick r:id="rId3"/>
              </a:rPr>
              <a:t>Ionizing radiation, health effects and protective measures</a:t>
            </a:r>
            <a:r>
              <a:rPr lang="en-US" sz="2600" dirty="0">
                <a:latin typeface="Calibri" panose="020F0502020204030204" pitchFamily="34" charset="0"/>
                <a:cs typeface="Calibri" panose="020F0502020204030204" pitchFamily="34" charset="0"/>
              </a:rPr>
              <a:t>.</a:t>
            </a:r>
          </a:p>
        </p:txBody>
      </p:sp>
      <p:graphicFrame>
        <p:nvGraphicFramePr>
          <p:cNvPr id="26" name="Table 25">
            <a:extLst>
              <a:ext uri="{FF2B5EF4-FFF2-40B4-BE49-F238E27FC236}">
                <a16:creationId xmlns:a16="http://schemas.microsoft.com/office/drawing/2014/main" id="{AEB4727C-74B0-4FC3-BD5E-6DA0E612F274}"/>
              </a:ext>
            </a:extLst>
          </p:cNvPr>
          <p:cNvGraphicFramePr>
            <a:graphicFrameLocks noGrp="1"/>
          </p:cNvGraphicFramePr>
          <p:nvPr>
            <p:extLst>
              <p:ext uri="{D42A27DB-BD31-4B8C-83A1-F6EECF244321}">
                <p14:modId xmlns:p14="http://schemas.microsoft.com/office/powerpoint/2010/main" val="2618111541"/>
              </p:ext>
            </p:extLst>
          </p:nvPr>
        </p:nvGraphicFramePr>
        <p:xfrm>
          <a:off x="415117" y="7301821"/>
          <a:ext cx="11616292" cy="6470079"/>
        </p:xfrm>
        <a:graphic>
          <a:graphicData uri="http://schemas.openxmlformats.org/drawingml/2006/table">
            <a:tbl>
              <a:tblPr firstRow="1" firstCol="1" bandRow="1">
                <a:tableStyleId>{7DF18680-E054-41AD-8BC1-D1AEF772440D}</a:tableStyleId>
              </a:tblPr>
              <a:tblGrid>
                <a:gridCol w="2466628">
                  <a:extLst>
                    <a:ext uri="{9D8B030D-6E8A-4147-A177-3AD203B41FA5}">
                      <a16:colId xmlns:a16="http://schemas.microsoft.com/office/drawing/2014/main" val="635279378"/>
                    </a:ext>
                  </a:extLst>
                </a:gridCol>
                <a:gridCol w="2103120">
                  <a:extLst>
                    <a:ext uri="{9D8B030D-6E8A-4147-A177-3AD203B41FA5}">
                      <a16:colId xmlns:a16="http://schemas.microsoft.com/office/drawing/2014/main" val="1753127610"/>
                    </a:ext>
                  </a:extLst>
                </a:gridCol>
                <a:gridCol w="2103120">
                  <a:extLst>
                    <a:ext uri="{9D8B030D-6E8A-4147-A177-3AD203B41FA5}">
                      <a16:colId xmlns:a16="http://schemas.microsoft.com/office/drawing/2014/main" val="2954328095"/>
                    </a:ext>
                  </a:extLst>
                </a:gridCol>
                <a:gridCol w="1737360">
                  <a:extLst>
                    <a:ext uri="{9D8B030D-6E8A-4147-A177-3AD203B41FA5}">
                      <a16:colId xmlns:a16="http://schemas.microsoft.com/office/drawing/2014/main" val="4201058343"/>
                    </a:ext>
                  </a:extLst>
                </a:gridCol>
                <a:gridCol w="1737360">
                  <a:extLst>
                    <a:ext uri="{9D8B030D-6E8A-4147-A177-3AD203B41FA5}">
                      <a16:colId xmlns:a16="http://schemas.microsoft.com/office/drawing/2014/main" val="1263825505"/>
                    </a:ext>
                  </a:extLst>
                </a:gridCol>
                <a:gridCol w="1468704">
                  <a:extLst>
                    <a:ext uri="{9D8B030D-6E8A-4147-A177-3AD203B41FA5}">
                      <a16:colId xmlns:a16="http://schemas.microsoft.com/office/drawing/2014/main" val="3365802400"/>
                    </a:ext>
                  </a:extLst>
                </a:gridCol>
              </a:tblGrid>
              <a:tr h="1054973">
                <a:tc>
                  <a:txBody>
                    <a:bodyPr/>
                    <a:lstStyle/>
                    <a:p>
                      <a:pPr marL="0" marR="0">
                        <a:lnSpc>
                          <a:spcPct val="107000"/>
                        </a:lnSpc>
                        <a:spcBef>
                          <a:spcPts val="0"/>
                        </a:spcBef>
                        <a:spcAft>
                          <a:spcPts val="0"/>
                        </a:spcAft>
                      </a:pPr>
                      <a:r>
                        <a:rPr lang="en-US" sz="2800" dirty="0">
                          <a:effectLst/>
                        </a:rPr>
                        <a:t>Chassis</a:t>
                      </a:r>
                      <a:endParaRPr lang="en-US" sz="2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rPr>
                        <a:t>Type of UV exposure</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rPr>
                        <a:t>Duration of exposure</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rPr>
                        <a:t>Colonies before exposure</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rPr>
                        <a:t>Colonies after exposure</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rPr>
                        <a:t>Survival rate</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999395602"/>
                  </a:ext>
                </a:extLst>
              </a:tr>
              <a:tr h="640080">
                <a:tc>
                  <a:txBody>
                    <a:bodyPr/>
                    <a:lstStyle/>
                    <a:p>
                      <a:pPr marL="0" marR="0">
                        <a:lnSpc>
                          <a:spcPct val="107000"/>
                        </a:lnSpc>
                        <a:spcBef>
                          <a:spcPts val="0"/>
                        </a:spcBef>
                        <a:spcAft>
                          <a:spcPts val="0"/>
                        </a:spcAft>
                      </a:pPr>
                      <a:r>
                        <a:rPr lang="en-US" sz="2800" dirty="0"/>
                        <a:t>10-beta + RFP </a:t>
                      </a:r>
                      <a:endParaRPr lang="en-US" sz="2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rPr>
                        <a:t>UVA-380nm</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lvl="0" indent="0" algn="ctr" defTabSz="2745943" rtl="0" eaLnBrk="1" fontAlgn="auto" latinLnBrk="0" hangingPunct="1">
                        <a:lnSpc>
                          <a:spcPct val="107000"/>
                        </a:lnSpc>
                        <a:spcBef>
                          <a:spcPts val="0"/>
                        </a:spcBef>
                        <a:spcAft>
                          <a:spcPts val="0"/>
                        </a:spcAft>
                        <a:buClrTx/>
                        <a:buSzTx/>
                        <a:buFontTx/>
                        <a:buNone/>
                        <a:tabLst/>
                        <a:defRPr/>
                      </a:pPr>
                      <a:r>
                        <a:rPr lang="en-US" sz="2800" dirty="0">
                          <a:effectLst/>
                        </a:rPr>
                        <a:t>5 minutes </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rPr>
                        <a:t>219</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173366054"/>
                  </a:ext>
                </a:extLst>
              </a:tr>
              <a:tr h="640080">
                <a:tc>
                  <a:txBody>
                    <a:bodyPr/>
                    <a:lstStyle/>
                    <a:p>
                      <a:pPr marL="0" marR="0">
                        <a:lnSpc>
                          <a:spcPct val="107000"/>
                        </a:lnSpc>
                        <a:spcBef>
                          <a:spcPts val="0"/>
                        </a:spcBef>
                        <a:spcAft>
                          <a:spcPts val="0"/>
                        </a:spcAft>
                      </a:pPr>
                      <a:r>
                        <a:rPr lang="en-US" sz="2800" dirty="0"/>
                        <a:t>10-beta + uvsE</a:t>
                      </a:r>
                      <a:endParaRPr lang="en-US" sz="2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rPr>
                        <a:t>UVA-380nm</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rPr>
                        <a:t>5 minutes</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rPr>
                        <a:t>258</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481348072"/>
                  </a:ext>
                </a:extLst>
              </a:tr>
              <a:tr h="640080">
                <a:tc>
                  <a:txBody>
                    <a:bodyPr/>
                    <a:lstStyle/>
                    <a:p>
                      <a:pPr marL="0" marR="0">
                        <a:lnSpc>
                          <a:spcPct val="107000"/>
                        </a:lnSpc>
                        <a:spcBef>
                          <a:spcPts val="0"/>
                        </a:spcBef>
                        <a:spcAft>
                          <a:spcPts val="0"/>
                        </a:spcAft>
                      </a:pPr>
                      <a:r>
                        <a:rPr lang="en-US" sz="2800" dirty="0"/>
                        <a:t>10-beta + RFP </a:t>
                      </a:r>
                      <a:endParaRPr lang="en-US" sz="2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rPr>
                        <a:t>UVA-380nm</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rPr>
                        <a:t>10 minutes</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rPr>
                        <a:t>288</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541988643"/>
                  </a:ext>
                </a:extLst>
              </a:tr>
              <a:tr h="640080">
                <a:tc>
                  <a:txBody>
                    <a:bodyPr/>
                    <a:lstStyle/>
                    <a:p>
                      <a:pPr marL="0" marR="0">
                        <a:lnSpc>
                          <a:spcPct val="107000"/>
                        </a:lnSpc>
                        <a:spcBef>
                          <a:spcPts val="0"/>
                        </a:spcBef>
                        <a:spcAft>
                          <a:spcPts val="0"/>
                        </a:spcAft>
                      </a:pPr>
                      <a:r>
                        <a:rPr lang="en-US" sz="2800" dirty="0"/>
                        <a:t>10-beta + uvsE</a:t>
                      </a:r>
                      <a:endParaRPr lang="en-US" sz="2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rPr>
                        <a:t>UVB-380nm</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rPr>
                        <a:t>10 minutes</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rPr>
                        <a:t>459</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368452293"/>
                  </a:ext>
                </a:extLst>
              </a:tr>
              <a:tr h="640080">
                <a:tc>
                  <a:txBody>
                    <a:bodyPr/>
                    <a:lstStyle/>
                    <a:p>
                      <a:pPr marL="0" marR="0">
                        <a:lnSpc>
                          <a:spcPct val="107000"/>
                        </a:lnSpc>
                        <a:spcBef>
                          <a:spcPts val="0"/>
                        </a:spcBef>
                        <a:spcAft>
                          <a:spcPts val="0"/>
                        </a:spcAft>
                      </a:pPr>
                      <a:r>
                        <a:rPr lang="en-US" sz="2800" dirty="0"/>
                        <a:t>10-beta + RFP </a:t>
                      </a:r>
                      <a:endParaRPr lang="en-US" sz="2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rPr>
                        <a:t>UVB-240nm</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rPr>
                        <a:t>5 minutes</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rPr>
                        <a:t>241</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491973152"/>
                  </a:ext>
                </a:extLst>
              </a:tr>
              <a:tr h="640080">
                <a:tc>
                  <a:txBody>
                    <a:bodyPr/>
                    <a:lstStyle/>
                    <a:p>
                      <a:pPr marL="0" marR="0">
                        <a:lnSpc>
                          <a:spcPct val="107000"/>
                        </a:lnSpc>
                        <a:spcBef>
                          <a:spcPts val="0"/>
                        </a:spcBef>
                        <a:spcAft>
                          <a:spcPts val="0"/>
                        </a:spcAft>
                      </a:pPr>
                      <a:r>
                        <a:rPr lang="en-US" sz="2800" dirty="0"/>
                        <a:t>10-beta + uvsE</a:t>
                      </a:r>
                      <a:endParaRPr lang="en-US" sz="2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rPr>
                        <a:t>UVB-240nm</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rPr>
                        <a:t>5 minutes</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rPr>
                        <a:t>485</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237298304"/>
                  </a:ext>
                </a:extLst>
              </a:tr>
              <a:tr h="640080">
                <a:tc>
                  <a:txBody>
                    <a:bodyPr/>
                    <a:lstStyle/>
                    <a:p>
                      <a:pPr marL="0" marR="0">
                        <a:lnSpc>
                          <a:spcPct val="107000"/>
                        </a:lnSpc>
                        <a:spcBef>
                          <a:spcPts val="0"/>
                        </a:spcBef>
                        <a:spcAft>
                          <a:spcPts val="0"/>
                        </a:spcAft>
                      </a:pPr>
                      <a:r>
                        <a:rPr lang="en-US" sz="2800" dirty="0"/>
                        <a:t>10-beta + RFP </a:t>
                      </a:r>
                      <a:endParaRPr lang="en-US" sz="2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rPr>
                        <a:t>UVB-240nm</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rPr>
                        <a:t>10 minutes</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rPr>
                        <a:t>144</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659697742"/>
                  </a:ext>
                </a:extLst>
              </a:tr>
              <a:tr h="640080">
                <a:tc>
                  <a:txBody>
                    <a:bodyPr/>
                    <a:lstStyle/>
                    <a:p>
                      <a:pPr marL="0" marR="0">
                        <a:lnSpc>
                          <a:spcPct val="107000"/>
                        </a:lnSpc>
                        <a:spcBef>
                          <a:spcPts val="0"/>
                        </a:spcBef>
                        <a:spcAft>
                          <a:spcPts val="0"/>
                        </a:spcAft>
                      </a:pPr>
                      <a:r>
                        <a:rPr lang="en-US" sz="2800" dirty="0"/>
                        <a:t>10-beta + uvsE</a:t>
                      </a:r>
                      <a:endParaRPr lang="en-US" sz="2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rPr>
                        <a:t>UVB-240nm</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rPr>
                        <a:t>10 minutes</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rPr>
                        <a:t>181</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406556291"/>
                  </a:ext>
                </a:extLst>
              </a:tr>
            </a:tbl>
          </a:graphicData>
        </a:graphic>
      </p:graphicFrame>
      <p:sp>
        <p:nvSpPr>
          <p:cNvPr id="19" name="TextBox 18">
            <a:extLst>
              <a:ext uri="{FF2B5EF4-FFF2-40B4-BE49-F238E27FC236}">
                <a16:creationId xmlns:a16="http://schemas.microsoft.com/office/drawing/2014/main" id="{1CC3ED19-EE82-BB47-B072-6ED02E0FF292}"/>
              </a:ext>
            </a:extLst>
          </p:cNvPr>
          <p:cNvSpPr txBox="1"/>
          <p:nvPr/>
        </p:nvSpPr>
        <p:spPr>
          <a:xfrm>
            <a:off x="0" y="28021"/>
            <a:ext cx="36612513" cy="3318217"/>
          </a:xfrm>
          <a:prstGeom prst="rect">
            <a:avLst/>
          </a:prstGeom>
          <a:noFill/>
        </p:spPr>
        <p:txBody>
          <a:bodyPr wrap="square" lIns="329568" tIns="164783" rIns="329568" bIns="164783" rtlCol="0" anchor="t">
            <a:spAutoFit/>
          </a:bodyPr>
          <a:lstStyle/>
          <a:p>
            <a:pPr algn="ctr"/>
            <a:r>
              <a:rPr lang="en-US" sz="7200" b="1" dirty="0">
                <a:latin typeface="Calibri" panose="020F0502020204030204" pitchFamily="34" charset="0"/>
                <a:cs typeface="Calibri" panose="020F0502020204030204" pitchFamily="34" charset="0"/>
              </a:rPr>
              <a:t>Designing A Bio-senor with A Bio-reporter to Detect Radioactivity in the Environment</a:t>
            </a:r>
          </a:p>
          <a:p>
            <a:pPr algn="ctr"/>
            <a:r>
              <a:rPr lang="en-US" sz="5000" b="1" dirty="0">
                <a:latin typeface="Calibri" panose="020F0502020204030204" pitchFamily="34" charset="0"/>
                <a:cs typeface="Calibri" panose="020F0502020204030204" pitchFamily="34" charset="0"/>
              </a:rPr>
              <a:t>Team members: Ziling Chen, Yang Chen, Naseem Amari, and Dmitry Sklyarov</a:t>
            </a:r>
          </a:p>
          <a:p>
            <a:pPr algn="ctr"/>
            <a:r>
              <a:rPr lang="en-US" sz="5000" b="1" dirty="0">
                <a:latin typeface="Calibri" panose="020F0502020204030204" pitchFamily="34" charset="0"/>
                <a:cs typeface="Calibri" panose="020F0502020204030204" pitchFamily="34" charset="0"/>
              </a:rPr>
              <a:t> Team Leader: Alfred Aung Lwin ; Mentor: Racquel Sherwood</a:t>
            </a:r>
            <a:r>
              <a:rPr lang="en-US" sz="7200" b="1" dirty="0">
                <a:latin typeface="Calibri" panose="020F0502020204030204" pitchFamily="34" charset="0"/>
                <a:cs typeface="Calibri" panose="020F0502020204030204" pitchFamily="34" charset="0"/>
              </a:rPr>
              <a:t>  </a:t>
            </a:r>
            <a:endParaRPr lang="en-US" sz="7200" dirty="0">
              <a:latin typeface="Calibri" panose="020F0502020204030204" pitchFamily="34" charset="0"/>
              <a:cs typeface="Calibri" panose="020F0502020204030204" pitchFamily="34" charset="0"/>
            </a:endParaRPr>
          </a:p>
        </p:txBody>
      </p:sp>
      <p:pic>
        <p:nvPicPr>
          <p:cNvPr id="20" name="Picture 4" descr="Resultado de imagen para mcndhs logo">
            <a:extLst>
              <a:ext uri="{FF2B5EF4-FFF2-40B4-BE49-F238E27FC236}">
                <a16:creationId xmlns:a16="http://schemas.microsoft.com/office/drawing/2014/main" id="{C861BC12-731F-2349-BABC-795CDFCDB3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310" y="502664"/>
            <a:ext cx="8668805" cy="29092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97D816D6-2745-0545-AFA3-AC175A85D11B}"/>
              </a:ext>
            </a:extLst>
          </p:cNvPr>
          <p:cNvPicPr>
            <a:picLocks noChangeAspect="1"/>
          </p:cNvPicPr>
          <p:nvPr/>
        </p:nvPicPr>
        <p:blipFill>
          <a:blip r:embed="rId5"/>
          <a:stretch>
            <a:fillRect/>
          </a:stretch>
        </p:blipFill>
        <p:spPr>
          <a:xfrm>
            <a:off x="28948843" y="1364513"/>
            <a:ext cx="7146758" cy="822960"/>
          </a:xfrm>
          <a:prstGeom prst="rect">
            <a:avLst/>
          </a:prstGeom>
          <a:solidFill>
            <a:schemeClr val="bg1"/>
          </a:solidFill>
          <a:ln w="57150">
            <a:solidFill>
              <a:schemeClr val="bg1"/>
            </a:solidFill>
          </a:ln>
        </p:spPr>
      </p:pic>
      <p:sp>
        <p:nvSpPr>
          <p:cNvPr id="3" name="TextBox 2">
            <a:extLst>
              <a:ext uri="{FF2B5EF4-FFF2-40B4-BE49-F238E27FC236}">
                <a16:creationId xmlns:a16="http://schemas.microsoft.com/office/drawing/2014/main" id="{F283AF52-07CB-134B-88C7-49E82811ACD1}"/>
              </a:ext>
            </a:extLst>
          </p:cNvPr>
          <p:cNvSpPr txBox="1"/>
          <p:nvPr/>
        </p:nvSpPr>
        <p:spPr>
          <a:xfrm>
            <a:off x="415117" y="13800893"/>
            <a:ext cx="11704320" cy="1077218"/>
          </a:xfrm>
          <a:prstGeom prst="rect">
            <a:avLst/>
          </a:prstGeom>
          <a:noFill/>
        </p:spPr>
        <p:txBody>
          <a:bodyPr wrap="square" rtlCol="0">
            <a:spAutoFit/>
          </a:bodyPr>
          <a:lstStyle/>
          <a:p>
            <a:pPr algn="ctr"/>
            <a:r>
              <a:rPr lang="en-US" altLang="en-US" sz="3200" b="1" dirty="0">
                <a:latin typeface="Calibri" panose="020F0502020204030204" pitchFamily="34" charset="0"/>
                <a:ea typeface="Calibri" panose="020F0502020204030204" pitchFamily="34" charset="0"/>
                <a:cs typeface="Calibri" panose="020F0502020204030204" pitchFamily="34" charset="0"/>
              </a:rPr>
              <a:t>DNA Damage Tolerance 3% Hydrogen Peroxide</a:t>
            </a:r>
            <a:endParaRPr lang="en-US" altLang="en-US" sz="3200" dirty="0">
              <a:latin typeface="Calibri" panose="020F0502020204030204" pitchFamily="34" charset="0"/>
              <a:cs typeface="Calibri" panose="020F0502020204030204" pitchFamily="34" charset="0"/>
            </a:endParaRPr>
          </a:p>
          <a:p>
            <a:pPr algn="ctr"/>
            <a:endParaRPr lang="en-US" sz="3200" dirty="0"/>
          </a:p>
        </p:txBody>
      </p:sp>
      <p:sp>
        <p:nvSpPr>
          <p:cNvPr id="18" name="Rectangle 17">
            <a:extLst>
              <a:ext uri="{FF2B5EF4-FFF2-40B4-BE49-F238E27FC236}">
                <a16:creationId xmlns:a16="http://schemas.microsoft.com/office/drawing/2014/main" id="{C381AC7B-8188-6745-86F4-9ABEEF4C24FD}"/>
              </a:ext>
            </a:extLst>
          </p:cNvPr>
          <p:cNvSpPr/>
          <p:nvPr/>
        </p:nvSpPr>
        <p:spPr>
          <a:xfrm rot="17951396">
            <a:off x="6164253" y="10770418"/>
            <a:ext cx="8607450" cy="707886"/>
          </a:xfrm>
          <a:prstGeom prst="rect">
            <a:avLst/>
          </a:prstGeom>
          <a:noFill/>
        </p:spPr>
        <p:txBody>
          <a:bodyPr wrap="square" lIns="91440" tIns="45720" rIns="91440" bIns="45720">
            <a:spAutoFit/>
          </a:bodyPr>
          <a:lstStyle/>
          <a:p>
            <a:pPr algn="ctr"/>
            <a:r>
              <a:rPr lang="en-US" sz="4000" b="1" dirty="0">
                <a:ln w="12700">
                  <a:solidFill>
                    <a:srgbClr val="C00000"/>
                  </a:solidFill>
                  <a:prstDash val="solid"/>
                </a:ln>
                <a:pattFill prst="ltDnDiag">
                  <a:fgClr>
                    <a:schemeClr val="accent5">
                      <a:lumMod val="60000"/>
                      <a:lumOff val="40000"/>
                    </a:schemeClr>
                  </a:fgClr>
                  <a:bgClr>
                    <a:schemeClr val="bg1"/>
                  </a:bgClr>
                </a:pattFill>
              </a:rPr>
              <a:t>To Be Determined . . .</a:t>
            </a:r>
          </a:p>
        </p:txBody>
      </p:sp>
      <p:sp>
        <p:nvSpPr>
          <p:cNvPr id="22" name="Rectangle 21">
            <a:extLst>
              <a:ext uri="{FF2B5EF4-FFF2-40B4-BE49-F238E27FC236}">
                <a16:creationId xmlns:a16="http://schemas.microsoft.com/office/drawing/2014/main" id="{565D3286-013C-7343-891E-40CA53562F3A}"/>
              </a:ext>
            </a:extLst>
          </p:cNvPr>
          <p:cNvSpPr/>
          <p:nvPr/>
        </p:nvSpPr>
        <p:spPr>
          <a:xfrm rot="17951396">
            <a:off x="5147035" y="17631866"/>
            <a:ext cx="8607450" cy="707886"/>
          </a:xfrm>
          <a:prstGeom prst="rect">
            <a:avLst/>
          </a:prstGeom>
          <a:noFill/>
        </p:spPr>
        <p:txBody>
          <a:bodyPr wrap="square" lIns="91440" tIns="45720" rIns="91440" bIns="45720">
            <a:spAutoFit/>
          </a:bodyPr>
          <a:lstStyle/>
          <a:p>
            <a:pPr algn="ctr"/>
            <a:r>
              <a:rPr lang="en-US" sz="4000" b="1" dirty="0">
                <a:ln w="12700">
                  <a:solidFill>
                    <a:srgbClr val="C00000"/>
                  </a:solidFill>
                  <a:prstDash val="solid"/>
                </a:ln>
                <a:pattFill prst="ltDnDiag">
                  <a:fgClr>
                    <a:schemeClr val="accent5">
                      <a:lumMod val="60000"/>
                      <a:lumOff val="40000"/>
                    </a:schemeClr>
                  </a:fgClr>
                  <a:bgClr>
                    <a:schemeClr val="bg1"/>
                  </a:bgClr>
                </a:pattFill>
              </a:rPr>
              <a:t>To Be Determined . . .</a:t>
            </a:r>
          </a:p>
        </p:txBody>
      </p:sp>
      <p:sp>
        <p:nvSpPr>
          <p:cNvPr id="24" name="TextBox 23">
            <a:extLst>
              <a:ext uri="{FF2B5EF4-FFF2-40B4-BE49-F238E27FC236}">
                <a16:creationId xmlns:a16="http://schemas.microsoft.com/office/drawing/2014/main" id="{6950A04E-703F-EE49-82E6-CE9C9C333519}"/>
              </a:ext>
            </a:extLst>
          </p:cNvPr>
          <p:cNvSpPr txBox="1"/>
          <p:nvPr/>
        </p:nvSpPr>
        <p:spPr>
          <a:xfrm>
            <a:off x="12546502" y="3085385"/>
            <a:ext cx="11704320" cy="6644255"/>
          </a:xfrm>
          <a:prstGeom prst="rect">
            <a:avLst/>
          </a:prstGeom>
          <a:noFill/>
        </p:spPr>
        <p:txBody>
          <a:bodyPr wrap="square" rtlCol="0" anchor="t">
            <a:spAutoFit/>
          </a:bodyPr>
          <a:lstStyle/>
          <a:p>
            <a:pPr>
              <a:lnSpc>
                <a:spcPct val="33000"/>
              </a:lnSpc>
            </a:pPr>
            <a:endParaRPr lang="en-US" sz="3600" b="1" dirty="0">
              <a:latin typeface="Calibri" panose="020F0502020204030204" pitchFamily="34" charset="0"/>
              <a:cs typeface="Calibri" panose="020F0502020204030204" pitchFamily="34" charset="0"/>
            </a:endParaRPr>
          </a:p>
          <a:p>
            <a:r>
              <a:rPr lang="en-US" sz="3600" b="1" dirty="0">
                <a:latin typeface="Calibri" panose="020F0502020204030204" pitchFamily="34" charset="0"/>
                <a:cs typeface="Calibri" panose="020F0502020204030204" pitchFamily="34" charset="0"/>
              </a:rPr>
              <a:t>Phase II: </a:t>
            </a:r>
          </a:p>
          <a:p>
            <a:pPr algn="ctr"/>
            <a:r>
              <a:rPr lang="en-US" sz="3200" b="1" dirty="0">
                <a:latin typeface="Calibri" panose="020F0502020204030204" pitchFamily="34" charset="0"/>
                <a:cs typeface="Calibri" panose="020F0502020204030204" pitchFamily="34" charset="0"/>
              </a:rPr>
              <a:t>Design a whole celled biosensor and reporter</a:t>
            </a:r>
          </a:p>
          <a:p>
            <a:pPr>
              <a:lnSpc>
                <a:spcPct val="33000"/>
              </a:lnSpc>
            </a:pPr>
            <a:endParaRPr lang="en-US" sz="3600" b="1" dirty="0">
              <a:latin typeface="Calibri" panose="020F0502020204030204" pitchFamily="34" charset="0"/>
              <a:cs typeface="Calibri" panose="020F0502020204030204" pitchFamily="34" charset="0"/>
            </a:endParaRPr>
          </a:p>
          <a:p>
            <a:r>
              <a:rPr lang="en-US" sz="3200" b="1" i="1" dirty="0">
                <a:latin typeface="Calibri" panose="020F0502020204030204" pitchFamily="34" charset="0"/>
                <a:cs typeface="Calibri" panose="020F0502020204030204" pitchFamily="34" charset="0"/>
              </a:rPr>
              <a:t>Chassis: </a:t>
            </a:r>
            <a:r>
              <a:rPr lang="en-US" sz="3200" dirty="0">
                <a:latin typeface="Calibri" panose="020F0502020204030204" pitchFamily="34" charset="0"/>
                <a:cs typeface="Calibri" panose="020F0502020204030204" pitchFamily="34" charset="0"/>
              </a:rPr>
              <a:t>Radiation resistant chassis expressing uvsE, (Phase I).</a:t>
            </a:r>
            <a:endParaRPr lang="en-US" sz="3200" b="1" dirty="0">
              <a:latin typeface="Calibri" panose="020F0502020204030204" pitchFamily="34" charset="0"/>
              <a:cs typeface="Calibri" panose="020F0502020204030204" pitchFamily="34" charset="0"/>
            </a:endParaRPr>
          </a:p>
          <a:p>
            <a:r>
              <a:rPr lang="en-US" sz="3200" b="1" i="1" dirty="0">
                <a:latin typeface="Calibri" panose="020F0502020204030204" pitchFamily="34" charset="0"/>
                <a:cs typeface="Calibri" panose="020F0502020204030204" pitchFamily="34" charset="0"/>
              </a:rPr>
              <a:t>Parts for Bioreporter + Biosensor:</a:t>
            </a:r>
          </a:p>
          <a:p>
            <a:pPr marL="914400" lvl="1" indent="-457200">
              <a:buFont typeface="Courier New" panose="02070309020205020404" pitchFamily="49" charset="0"/>
              <a:buChar char="o"/>
            </a:pPr>
            <a:r>
              <a:rPr lang="en-US" sz="3200" b="1" dirty="0">
                <a:latin typeface="Calibri" panose="020F0502020204030204" pitchFamily="34" charset="0"/>
                <a:cs typeface="Calibri" panose="020F0502020204030204" pitchFamily="34" charset="0"/>
              </a:rPr>
              <a:t>Radiation Biosensor: </a:t>
            </a:r>
            <a:r>
              <a:rPr lang="en-US" sz="3200" dirty="0">
                <a:latin typeface="Calibri" panose="020F0502020204030204" pitchFamily="34" charset="0"/>
                <a:cs typeface="Calibri" panose="020F0502020204030204" pitchFamily="34" charset="0"/>
              </a:rPr>
              <a:t>recA promoter from D. radiodurans is  activated in the presence of radiation.</a:t>
            </a:r>
          </a:p>
          <a:p>
            <a:pPr marL="914400" lvl="1" indent="-457200">
              <a:buFont typeface="Courier New" panose="02070309020205020404" pitchFamily="49" charset="0"/>
              <a:buChar char="o"/>
            </a:pPr>
            <a:r>
              <a:rPr lang="en-US" sz="3200" b="1" dirty="0">
                <a:latin typeface="Calibri" panose="020F0502020204030204" pitchFamily="34" charset="0"/>
                <a:cs typeface="Calibri" panose="020F0502020204030204" pitchFamily="34" charset="0"/>
              </a:rPr>
              <a:t>Radiation Resistance</a:t>
            </a:r>
            <a:r>
              <a:rPr lang="en-US" sz="3200" dirty="0">
                <a:latin typeface="Calibri" panose="020F0502020204030204" pitchFamily="34" charset="0"/>
                <a:cs typeface="Calibri" panose="020F0502020204030204" pitchFamily="34" charset="0"/>
              </a:rPr>
              <a:t>: D. radiodurans uvsE (BBa-k1499200) for DNA damage repair.</a:t>
            </a:r>
          </a:p>
          <a:p>
            <a:pPr marL="914400" lvl="1" indent="-457200">
              <a:buFont typeface="Courier New" panose="02070309020205020404" pitchFamily="49" charset="0"/>
              <a:buChar char="o"/>
            </a:pPr>
            <a:r>
              <a:rPr lang="en-US" sz="3200" b="1" dirty="0">
                <a:latin typeface="Calibri" panose="020F0502020204030204" pitchFamily="34" charset="0"/>
                <a:cs typeface="Calibri" panose="020F0502020204030204" pitchFamily="34" charset="0"/>
              </a:rPr>
              <a:t>Radiation Bioreporter: </a:t>
            </a:r>
            <a:r>
              <a:rPr lang="en-US" sz="3200" dirty="0">
                <a:latin typeface="Calibri" panose="020F0502020204030204" pitchFamily="34" charset="0"/>
                <a:cs typeface="Calibri" panose="020F0502020204030204" pitchFamily="34" charset="0"/>
              </a:rPr>
              <a:t>Green Fluorescent Protein derived from jellyfish Aequeora victoria wild-type GFP (BBa_E0040)</a:t>
            </a:r>
          </a:p>
          <a:p>
            <a:pPr marL="914400" lvl="1" indent="-457200">
              <a:buFont typeface="Courier New" panose="02070309020205020404" pitchFamily="49" charset="0"/>
              <a:buChar char="o"/>
            </a:pPr>
            <a:r>
              <a:rPr lang="en-US" sz="3200" b="1" dirty="0">
                <a:latin typeface="Calibri" panose="020F0502020204030204" pitchFamily="34" charset="0"/>
                <a:cs typeface="Calibri" panose="020F0502020204030204" pitchFamily="34" charset="0"/>
              </a:rPr>
              <a:t>RBS: </a:t>
            </a:r>
            <a:r>
              <a:rPr lang="en-US" sz="3200" dirty="0">
                <a:latin typeface="Calibri" panose="020F0502020204030204" pitchFamily="34" charset="0"/>
                <a:cs typeface="Calibri" panose="020F0502020204030204" pitchFamily="34" charset="0"/>
              </a:rPr>
              <a:t>Ribosome Binding Site (BBa_B0035)</a:t>
            </a:r>
          </a:p>
          <a:p>
            <a:endParaRPr lang="en-US" sz="3000" dirty="0">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6D40674B-C8B7-7D4A-B2E8-535F630B4716}"/>
              </a:ext>
            </a:extLst>
          </p:cNvPr>
          <p:cNvGrpSpPr/>
          <p:nvPr/>
        </p:nvGrpSpPr>
        <p:grpSpPr>
          <a:xfrm>
            <a:off x="13585743" y="9001143"/>
            <a:ext cx="9284179" cy="3995075"/>
            <a:chOff x="14828669" y="8905170"/>
            <a:chExt cx="9284179" cy="3995075"/>
          </a:xfrm>
        </p:grpSpPr>
        <p:grpSp>
          <p:nvGrpSpPr>
            <p:cNvPr id="25" name="Group 24">
              <a:extLst>
                <a:ext uri="{FF2B5EF4-FFF2-40B4-BE49-F238E27FC236}">
                  <a16:creationId xmlns:a16="http://schemas.microsoft.com/office/drawing/2014/main" id="{147C2BDB-70BE-2A46-B00F-FA8616B301B6}"/>
                </a:ext>
              </a:extLst>
            </p:cNvPr>
            <p:cNvGrpSpPr/>
            <p:nvPr/>
          </p:nvGrpSpPr>
          <p:grpSpPr>
            <a:xfrm>
              <a:off x="14828669" y="8905170"/>
              <a:ext cx="9284179" cy="3995075"/>
              <a:chOff x="23287152" y="16370573"/>
              <a:chExt cx="9284179" cy="3995075"/>
            </a:xfrm>
          </p:grpSpPr>
          <p:grpSp>
            <p:nvGrpSpPr>
              <p:cNvPr id="36" name="Group 35">
                <a:extLst>
                  <a:ext uri="{FF2B5EF4-FFF2-40B4-BE49-F238E27FC236}">
                    <a16:creationId xmlns:a16="http://schemas.microsoft.com/office/drawing/2014/main" id="{7A2F5B72-C621-2A4C-88A2-C2BADD952FD2}"/>
                  </a:ext>
                </a:extLst>
              </p:cNvPr>
              <p:cNvGrpSpPr/>
              <p:nvPr/>
            </p:nvGrpSpPr>
            <p:grpSpPr>
              <a:xfrm>
                <a:off x="23287152" y="16370573"/>
                <a:ext cx="9284179" cy="3980512"/>
                <a:chOff x="1643914" y="4071935"/>
                <a:chExt cx="5613453" cy="2245568"/>
              </a:xfrm>
            </p:grpSpPr>
            <p:cxnSp>
              <p:nvCxnSpPr>
                <p:cNvPr id="42" name="Google Shape;224;p29">
                  <a:extLst>
                    <a:ext uri="{FF2B5EF4-FFF2-40B4-BE49-F238E27FC236}">
                      <a16:creationId xmlns:a16="http://schemas.microsoft.com/office/drawing/2014/main" id="{F48DA592-D706-CC47-BE7C-4AF8BB66F7BE}"/>
                    </a:ext>
                  </a:extLst>
                </p:cNvPr>
                <p:cNvCxnSpPr>
                  <a:cxnSpLocks/>
                </p:cNvCxnSpPr>
                <p:nvPr/>
              </p:nvCxnSpPr>
              <p:spPr>
                <a:xfrm>
                  <a:off x="2172964" y="5202322"/>
                  <a:ext cx="4712752" cy="0"/>
                </a:xfrm>
                <a:prstGeom prst="straightConnector1">
                  <a:avLst/>
                </a:prstGeom>
                <a:noFill/>
                <a:ln w="25400" cap="flat" cmpd="sng">
                  <a:solidFill>
                    <a:schemeClr val="tx1"/>
                  </a:solidFill>
                  <a:prstDash val="solid"/>
                  <a:round/>
                  <a:headEnd type="none" w="sm" len="sm"/>
                  <a:tailEnd type="none" w="sm" len="sm"/>
                </a:ln>
                <a:effectLst>
                  <a:outerShdw blurRad="40000" dist="20000" dir="5400000" rotWithShape="0">
                    <a:srgbClr val="000000">
                      <a:alpha val="37647"/>
                    </a:srgbClr>
                  </a:outerShdw>
                </a:effectLst>
              </p:spPr>
            </p:cxnSp>
            <p:grpSp>
              <p:nvGrpSpPr>
                <p:cNvPr id="43" name="Group 42">
                  <a:extLst>
                    <a:ext uri="{FF2B5EF4-FFF2-40B4-BE49-F238E27FC236}">
                      <a16:creationId xmlns:a16="http://schemas.microsoft.com/office/drawing/2014/main" id="{71F2C7C0-D227-4D4C-A522-C9FEDDCBEE20}"/>
                    </a:ext>
                  </a:extLst>
                </p:cNvPr>
                <p:cNvGrpSpPr/>
                <p:nvPr/>
              </p:nvGrpSpPr>
              <p:grpSpPr>
                <a:xfrm>
                  <a:off x="1643914" y="4071935"/>
                  <a:ext cx="5613453" cy="2245568"/>
                  <a:chOff x="1643914" y="4071935"/>
                  <a:chExt cx="5613453" cy="2245568"/>
                </a:xfrm>
              </p:grpSpPr>
              <p:grpSp>
                <p:nvGrpSpPr>
                  <p:cNvPr id="44" name="Group 43">
                    <a:extLst>
                      <a:ext uri="{FF2B5EF4-FFF2-40B4-BE49-F238E27FC236}">
                        <a16:creationId xmlns:a16="http://schemas.microsoft.com/office/drawing/2014/main" id="{5C3F3F45-51D8-C943-8052-43FD69D599B6}"/>
                      </a:ext>
                    </a:extLst>
                  </p:cNvPr>
                  <p:cNvGrpSpPr/>
                  <p:nvPr/>
                </p:nvGrpSpPr>
                <p:grpSpPr>
                  <a:xfrm>
                    <a:off x="3755519" y="5014121"/>
                    <a:ext cx="599067" cy="335280"/>
                    <a:chOff x="5856390" y="2922546"/>
                    <a:chExt cx="599067" cy="335280"/>
                  </a:xfrm>
                </p:grpSpPr>
                <p:sp>
                  <p:nvSpPr>
                    <p:cNvPr id="60" name="Google Shape;231;p29">
                      <a:extLst>
                        <a:ext uri="{FF2B5EF4-FFF2-40B4-BE49-F238E27FC236}">
                          <a16:creationId xmlns:a16="http://schemas.microsoft.com/office/drawing/2014/main" id="{63A54842-7474-794E-BBF0-E14CA19FC048}"/>
                        </a:ext>
                      </a:extLst>
                    </p:cNvPr>
                    <p:cNvSpPr/>
                    <p:nvPr/>
                  </p:nvSpPr>
                  <p:spPr>
                    <a:xfrm>
                      <a:off x="5856390" y="2922546"/>
                      <a:ext cx="530177" cy="335280"/>
                    </a:xfrm>
                    <a:prstGeom prst="rect">
                      <a:avLst/>
                    </a:prstGeom>
                    <a:solidFill>
                      <a:srgbClr val="002060"/>
                    </a:solidFill>
                    <a:ln w="9525" cap="flat" cmpd="sng">
                      <a:solidFill>
                        <a:schemeClr val="tx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endParaRPr sz="2800"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61" name="Google Shape;235;p29">
                      <a:extLst>
                        <a:ext uri="{FF2B5EF4-FFF2-40B4-BE49-F238E27FC236}">
                          <a16:creationId xmlns:a16="http://schemas.microsoft.com/office/drawing/2014/main" id="{ACA4BC4B-2894-2949-81A0-4D9B81F75AA0}"/>
                        </a:ext>
                      </a:extLst>
                    </p:cNvPr>
                    <p:cNvSpPr txBox="1"/>
                    <p:nvPr/>
                  </p:nvSpPr>
                  <p:spPr>
                    <a:xfrm>
                      <a:off x="5880720" y="2936295"/>
                      <a:ext cx="574737" cy="252902"/>
                    </a:xfrm>
                    <a:prstGeom prst="rect">
                      <a:avLst/>
                    </a:prstGeom>
                    <a:noFill/>
                    <a:ln>
                      <a:noFill/>
                    </a:ln>
                  </p:spPr>
                  <p:txBody>
                    <a:bodyPr spcFirstLastPara="1" wrap="square" lIns="91425" tIns="45700" rIns="91425" bIns="45700" anchor="t" anchorCtr="0">
                      <a:noAutofit/>
                    </a:bodyPr>
                    <a:lstStyle/>
                    <a:p>
                      <a:r>
                        <a:rPr lang="en-US" sz="2800" b="1" dirty="0">
                          <a:solidFill>
                            <a:schemeClr val="bg1"/>
                          </a:solidFill>
                          <a:latin typeface="Calibri" panose="020F0502020204030204" pitchFamily="34" charset="0"/>
                          <a:ea typeface="Calibri"/>
                          <a:cs typeface="Calibri" panose="020F0502020204030204" pitchFamily="34" charset="0"/>
                          <a:sym typeface="Calibri"/>
                        </a:rPr>
                        <a:t>uvsE</a:t>
                      </a:r>
                      <a:endParaRPr sz="2800" b="1" dirty="0">
                        <a:solidFill>
                          <a:schemeClr val="bg1"/>
                        </a:solidFill>
                        <a:latin typeface="Calibri" panose="020F0502020204030204" pitchFamily="34" charset="0"/>
                        <a:ea typeface="Calibri"/>
                        <a:cs typeface="Calibri" panose="020F0502020204030204" pitchFamily="34" charset="0"/>
                        <a:sym typeface="Calibri"/>
                      </a:endParaRPr>
                    </a:p>
                  </p:txBody>
                </p:sp>
              </p:grpSp>
              <p:grpSp>
                <p:nvGrpSpPr>
                  <p:cNvPr id="45" name="Group 44">
                    <a:extLst>
                      <a:ext uri="{FF2B5EF4-FFF2-40B4-BE49-F238E27FC236}">
                        <a16:creationId xmlns:a16="http://schemas.microsoft.com/office/drawing/2014/main" id="{D7D5BB7F-6F20-3F43-AC91-E5CEBCC6C44E}"/>
                      </a:ext>
                    </a:extLst>
                  </p:cNvPr>
                  <p:cNvGrpSpPr/>
                  <p:nvPr/>
                </p:nvGrpSpPr>
                <p:grpSpPr>
                  <a:xfrm>
                    <a:off x="5448031" y="5014121"/>
                    <a:ext cx="633831" cy="386547"/>
                    <a:chOff x="7034547" y="2922546"/>
                    <a:chExt cx="633831" cy="386547"/>
                  </a:xfrm>
                </p:grpSpPr>
                <p:sp>
                  <p:nvSpPr>
                    <p:cNvPr id="58" name="Google Shape;234;p29">
                      <a:extLst>
                        <a:ext uri="{FF2B5EF4-FFF2-40B4-BE49-F238E27FC236}">
                          <a16:creationId xmlns:a16="http://schemas.microsoft.com/office/drawing/2014/main" id="{A8131669-3E5A-704B-A3EE-06C880B263A7}"/>
                        </a:ext>
                      </a:extLst>
                    </p:cNvPr>
                    <p:cNvSpPr/>
                    <p:nvPr/>
                  </p:nvSpPr>
                  <p:spPr>
                    <a:xfrm>
                      <a:off x="7034547" y="2922546"/>
                      <a:ext cx="530177" cy="335280"/>
                    </a:xfrm>
                    <a:prstGeom prst="rect">
                      <a:avLst/>
                    </a:prstGeom>
                    <a:solidFill>
                      <a:srgbClr val="00B05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endParaRPr sz="2800"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59" name="Google Shape;236;p29">
                      <a:extLst>
                        <a:ext uri="{FF2B5EF4-FFF2-40B4-BE49-F238E27FC236}">
                          <a16:creationId xmlns:a16="http://schemas.microsoft.com/office/drawing/2014/main" id="{533CF54A-A547-0640-8265-961964319F80}"/>
                        </a:ext>
                      </a:extLst>
                    </p:cNvPr>
                    <p:cNvSpPr txBox="1"/>
                    <p:nvPr/>
                  </p:nvSpPr>
                  <p:spPr>
                    <a:xfrm>
                      <a:off x="7073343" y="2939761"/>
                      <a:ext cx="595035" cy="369332"/>
                    </a:xfrm>
                    <a:prstGeom prst="rect">
                      <a:avLst/>
                    </a:prstGeom>
                    <a:noFill/>
                    <a:ln>
                      <a:noFill/>
                    </a:ln>
                  </p:spPr>
                  <p:txBody>
                    <a:bodyPr spcFirstLastPara="1" wrap="square" lIns="91425" tIns="45700" rIns="91425" bIns="45700" anchor="t" anchorCtr="0">
                      <a:noAutofit/>
                    </a:bodyPr>
                    <a:lstStyle/>
                    <a:p>
                      <a:r>
                        <a:rPr lang="en-US" sz="2800" b="1" dirty="0">
                          <a:solidFill>
                            <a:schemeClr val="bg1"/>
                          </a:solidFill>
                          <a:latin typeface="Calibri" panose="020F0502020204030204" pitchFamily="34" charset="0"/>
                          <a:ea typeface="Calibri"/>
                          <a:cs typeface="Calibri" panose="020F0502020204030204" pitchFamily="34" charset="0"/>
                          <a:sym typeface="Calibri"/>
                        </a:rPr>
                        <a:t>GFP</a:t>
                      </a:r>
                      <a:endParaRPr sz="2800" b="1" dirty="0">
                        <a:solidFill>
                          <a:schemeClr val="bg1"/>
                        </a:solidFill>
                        <a:latin typeface="Calibri" panose="020F0502020204030204" pitchFamily="34" charset="0"/>
                        <a:ea typeface="Calibri"/>
                        <a:cs typeface="Calibri" panose="020F0502020204030204" pitchFamily="34" charset="0"/>
                        <a:sym typeface="Calibri"/>
                      </a:endParaRPr>
                    </a:p>
                  </p:txBody>
                </p:sp>
              </p:grpSp>
              <p:sp>
                <p:nvSpPr>
                  <p:cNvPr id="46" name="TextBox 45">
                    <a:extLst>
                      <a:ext uri="{FF2B5EF4-FFF2-40B4-BE49-F238E27FC236}">
                        <a16:creationId xmlns:a16="http://schemas.microsoft.com/office/drawing/2014/main" id="{DCDA5978-4FF4-8240-B1C9-F26EAE823231}"/>
                      </a:ext>
                    </a:extLst>
                  </p:cNvPr>
                  <p:cNvSpPr txBox="1"/>
                  <p:nvPr/>
                </p:nvSpPr>
                <p:spPr>
                  <a:xfrm>
                    <a:off x="3235392" y="5744526"/>
                    <a:ext cx="1559301" cy="572977"/>
                  </a:xfrm>
                  <a:prstGeom prst="rect">
                    <a:avLst/>
                  </a:prstGeom>
                  <a:noFill/>
                </p:spPr>
                <p:txBody>
                  <a:bodyPr wrap="square" rtlCol="0">
                    <a:spAutoFit/>
                  </a:bodyPr>
                  <a:lstStyle/>
                  <a:p>
                    <a:pPr algn="ctr"/>
                    <a:r>
                      <a:rPr lang="en-US" sz="3000" b="1" dirty="0">
                        <a:latin typeface="Calibri" panose="020F0502020204030204" pitchFamily="34" charset="0"/>
                        <a:cs typeface="Calibri" panose="020F0502020204030204" pitchFamily="34" charset="0"/>
                      </a:rPr>
                      <a:t>Radiation Resistance</a:t>
                    </a:r>
                  </a:p>
                </p:txBody>
              </p:sp>
              <p:sp>
                <p:nvSpPr>
                  <p:cNvPr id="47" name="TextBox 46">
                    <a:extLst>
                      <a:ext uri="{FF2B5EF4-FFF2-40B4-BE49-F238E27FC236}">
                        <a16:creationId xmlns:a16="http://schemas.microsoft.com/office/drawing/2014/main" id="{7D2069FC-0DDE-764D-A38A-898C410F7996}"/>
                      </a:ext>
                    </a:extLst>
                  </p:cNvPr>
                  <p:cNvSpPr txBox="1"/>
                  <p:nvPr/>
                </p:nvSpPr>
                <p:spPr>
                  <a:xfrm>
                    <a:off x="1643914" y="5739544"/>
                    <a:ext cx="1393490" cy="572977"/>
                  </a:xfrm>
                  <a:prstGeom prst="rect">
                    <a:avLst/>
                  </a:prstGeom>
                  <a:noFill/>
                </p:spPr>
                <p:txBody>
                  <a:bodyPr wrap="square" rtlCol="0">
                    <a:spAutoFit/>
                  </a:bodyPr>
                  <a:lstStyle/>
                  <a:p>
                    <a:pPr algn="ctr"/>
                    <a:r>
                      <a:rPr lang="en-US" sz="3000" b="1" dirty="0">
                        <a:latin typeface="Calibri" panose="020F0502020204030204" pitchFamily="34" charset="0"/>
                        <a:cs typeface="Calibri" panose="020F0502020204030204" pitchFamily="34" charset="0"/>
                      </a:rPr>
                      <a:t>Radiation Biosensor</a:t>
                    </a:r>
                    <a:endParaRPr lang="en-US" sz="3000" b="1" dirty="0">
                      <a:solidFill>
                        <a:schemeClr val="accent1"/>
                      </a:solidFill>
                      <a:latin typeface="Calibri" panose="020F0502020204030204" pitchFamily="34" charset="0"/>
                      <a:cs typeface="Calibri" panose="020F0502020204030204" pitchFamily="34" charset="0"/>
                    </a:endParaRPr>
                  </a:p>
                </p:txBody>
              </p:sp>
              <p:grpSp>
                <p:nvGrpSpPr>
                  <p:cNvPr id="48" name="Group 47">
                    <a:extLst>
                      <a:ext uri="{FF2B5EF4-FFF2-40B4-BE49-F238E27FC236}">
                        <a16:creationId xmlns:a16="http://schemas.microsoft.com/office/drawing/2014/main" id="{FE9966BB-F2D8-1D4F-BA10-D6A1B853706D}"/>
                      </a:ext>
                    </a:extLst>
                  </p:cNvPr>
                  <p:cNvGrpSpPr/>
                  <p:nvPr/>
                </p:nvGrpSpPr>
                <p:grpSpPr>
                  <a:xfrm>
                    <a:off x="2857296" y="4990129"/>
                    <a:ext cx="746728" cy="432280"/>
                    <a:chOff x="3343990" y="4783657"/>
                    <a:chExt cx="746728" cy="432280"/>
                  </a:xfrm>
                </p:grpSpPr>
                <p:sp>
                  <p:nvSpPr>
                    <p:cNvPr id="56" name="Google Shape;227;p29">
                      <a:extLst>
                        <a:ext uri="{FF2B5EF4-FFF2-40B4-BE49-F238E27FC236}">
                          <a16:creationId xmlns:a16="http://schemas.microsoft.com/office/drawing/2014/main" id="{72CC0428-F6AB-C042-BE48-20A48CDCD35F}"/>
                        </a:ext>
                      </a:extLst>
                    </p:cNvPr>
                    <p:cNvSpPr>
                      <a:spLocks noChangeAspect="1"/>
                    </p:cNvSpPr>
                    <p:nvPr/>
                  </p:nvSpPr>
                  <p:spPr>
                    <a:xfrm>
                      <a:off x="3490590" y="4783657"/>
                      <a:ext cx="442296" cy="412681"/>
                    </a:xfrm>
                    <a:prstGeom prst="ellipse">
                      <a:avLst/>
                    </a:prstGeom>
                    <a:solidFill>
                      <a:srgbClr val="00B0F0"/>
                    </a:solidFill>
                    <a:ln w="9525" cap="flat" cmpd="sng">
                      <a:solidFill>
                        <a:schemeClr val="tx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endParaRPr sz="2800"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57" name="Google Shape;235;p29">
                      <a:extLst>
                        <a:ext uri="{FF2B5EF4-FFF2-40B4-BE49-F238E27FC236}">
                          <a16:creationId xmlns:a16="http://schemas.microsoft.com/office/drawing/2014/main" id="{A7860539-E999-DB43-B070-E933BBB07DD3}"/>
                        </a:ext>
                      </a:extLst>
                    </p:cNvPr>
                    <p:cNvSpPr txBox="1"/>
                    <p:nvPr/>
                  </p:nvSpPr>
                  <p:spPr>
                    <a:xfrm>
                      <a:off x="3343990" y="4846606"/>
                      <a:ext cx="746728" cy="369331"/>
                    </a:xfrm>
                    <a:prstGeom prst="rect">
                      <a:avLst/>
                    </a:prstGeom>
                    <a:noFill/>
                    <a:ln>
                      <a:noFill/>
                    </a:ln>
                  </p:spPr>
                  <p:txBody>
                    <a:bodyPr spcFirstLastPara="1" wrap="square" lIns="91425" tIns="45700" rIns="91425" bIns="45700" anchor="t" anchorCtr="0">
                      <a:noAutofit/>
                    </a:bodyPr>
                    <a:lstStyle/>
                    <a:p>
                      <a:pPr algn="ctr"/>
                      <a:r>
                        <a:rPr lang="en-US" sz="2800" b="1" dirty="0">
                          <a:solidFill>
                            <a:schemeClr val="bg1"/>
                          </a:solidFill>
                          <a:latin typeface="Calibri" panose="020F0502020204030204" pitchFamily="34" charset="0"/>
                          <a:ea typeface="Calibri"/>
                          <a:cs typeface="Calibri" panose="020F0502020204030204" pitchFamily="34" charset="0"/>
                          <a:sym typeface="Calibri"/>
                        </a:rPr>
                        <a:t>RBS</a:t>
                      </a:r>
                      <a:endParaRPr sz="2800" b="1" dirty="0">
                        <a:solidFill>
                          <a:schemeClr val="bg1"/>
                        </a:solidFill>
                        <a:latin typeface="Calibri" panose="020F0502020204030204" pitchFamily="34" charset="0"/>
                        <a:ea typeface="Calibri"/>
                        <a:cs typeface="Calibri" panose="020F0502020204030204" pitchFamily="34" charset="0"/>
                        <a:sym typeface="Calibri"/>
                      </a:endParaRPr>
                    </a:p>
                  </p:txBody>
                </p:sp>
              </p:grpSp>
              <p:grpSp>
                <p:nvGrpSpPr>
                  <p:cNvPr id="49" name="Group 48">
                    <a:extLst>
                      <a:ext uri="{FF2B5EF4-FFF2-40B4-BE49-F238E27FC236}">
                        <a16:creationId xmlns:a16="http://schemas.microsoft.com/office/drawing/2014/main" id="{FCB2B205-1A1E-0248-B2C9-447CD2D7E947}"/>
                      </a:ext>
                    </a:extLst>
                  </p:cNvPr>
                  <p:cNvGrpSpPr/>
                  <p:nvPr/>
                </p:nvGrpSpPr>
                <p:grpSpPr>
                  <a:xfrm>
                    <a:off x="1719458" y="4071935"/>
                    <a:ext cx="1566099" cy="1125066"/>
                    <a:chOff x="2206152" y="3865463"/>
                    <a:chExt cx="1566099" cy="1125066"/>
                  </a:xfrm>
                </p:grpSpPr>
                <p:sp>
                  <p:nvSpPr>
                    <p:cNvPr id="53" name="Google Shape;223;p29">
                      <a:extLst>
                        <a:ext uri="{FF2B5EF4-FFF2-40B4-BE49-F238E27FC236}">
                          <a16:creationId xmlns:a16="http://schemas.microsoft.com/office/drawing/2014/main" id="{68CFBF96-9022-6D44-8BDB-EB6ABC8D98EB}"/>
                        </a:ext>
                      </a:extLst>
                    </p:cNvPr>
                    <p:cNvSpPr/>
                    <p:nvPr/>
                  </p:nvSpPr>
                  <p:spPr>
                    <a:xfrm>
                      <a:off x="2668840" y="4121849"/>
                      <a:ext cx="813816" cy="868680"/>
                    </a:xfrm>
                    <a:prstGeom prst="bentArrow">
                      <a:avLst>
                        <a:gd name="adj1" fmla="val 25000"/>
                        <a:gd name="adj2" fmla="val 25000"/>
                        <a:gd name="adj3" fmla="val 25000"/>
                        <a:gd name="adj4" fmla="val 43750"/>
                      </a:avLst>
                    </a:prstGeom>
                    <a:gradFill>
                      <a:gsLst>
                        <a:gs pos="0">
                          <a:schemeClr val="tx1">
                            <a:lumMod val="50000"/>
                            <a:lumOff val="50000"/>
                          </a:schemeClr>
                        </a:gs>
                        <a:gs pos="100000">
                          <a:schemeClr val="tx1"/>
                        </a:gs>
                      </a:gsLst>
                      <a:lin ang="16200000" scaled="0"/>
                    </a:gradFill>
                    <a:ln w="9525" cap="flat" cmpd="sng">
                      <a:solidFill>
                        <a:schemeClr val="tx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endParaRPr sz="2800"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55" name="TextBox 54">
                      <a:extLst>
                        <a:ext uri="{FF2B5EF4-FFF2-40B4-BE49-F238E27FC236}">
                          <a16:creationId xmlns:a16="http://schemas.microsoft.com/office/drawing/2014/main" id="{A958EEC4-C1AE-D34E-A066-8AC44374E147}"/>
                        </a:ext>
                      </a:extLst>
                    </p:cNvPr>
                    <p:cNvSpPr txBox="1"/>
                    <p:nvPr/>
                  </p:nvSpPr>
                  <p:spPr>
                    <a:xfrm>
                      <a:off x="2206152" y="3865463"/>
                      <a:ext cx="1566099" cy="312533"/>
                    </a:xfrm>
                    <a:prstGeom prst="rect">
                      <a:avLst/>
                    </a:prstGeom>
                    <a:noFill/>
                  </p:spPr>
                  <p:txBody>
                    <a:bodyPr wrap="none" rtlCol="0">
                      <a:spAutoFit/>
                    </a:bodyPr>
                    <a:lstStyle/>
                    <a:p>
                      <a:r>
                        <a:rPr lang="en-US" sz="3000" b="1" dirty="0">
                          <a:latin typeface="Calibri" panose="020F0502020204030204" pitchFamily="34" charset="0"/>
                          <a:cs typeface="Calibri" panose="020F0502020204030204" pitchFamily="34" charset="0"/>
                        </a:rPr>
                        <a:t>RecA Promoter</a:t>
                      </a:r>
                    </a:p>
                  </p:txBody>
                </p:sp>
              </p:grpSp>
              <p:grpSp>
                <p:nvGrpSpPr>
                  <p:cNvPr id="50" name="Group 49">
                    <a:extLst>
                      <a:ext uri="{FF2B5EF4-FFF2-40B4-BE49-F238E27FC236}">
                        <a16:creationId xmlns:a16="http://schemas.microsoft.com/office/drawing/2014/main" id="{D2CC4E98-BC27-534B-9413-9442BA1C0DA9}"/>
                      </a:ext>
                    </a:extLst>
                  </p:cNvPr>
                  <p:cNvGrpSpPr/>
                  <p:nvPr/>
                </p:nvGrpSpPr>
                <p:grpSpPr>
                  <a:xfrm>
                    <a:off x="6081862" y="4598168"/>
                    <a:ext cx="1175505" cy="830819"/>
                    <a:chOff x="6568556" y="4391696"/>
                    <a:chExt cx="1175505" cy="830819"/>
                  </a:xfrm>
                </p:grpSpPr>
                <p:sp>
                  <p:nvSpPr>
                    <p:cNvPr id="51" name="Google Shape;225;p29">
                      <a:extLst>
                        <a:ext uri="{FF2B5EF4-FFF2-40B4-BE49-F238E27FC236}">
                          <a16:creationId xmlns:a16="http://schemas.microsoft.com/office/drawing/2014/main" id="{E1C8155C-C127-2441-A8EA-CD0CD1CAEFCF}"/>
                        </a:ext>
                      </a:extLst>
                    </p:cNvPr>
                    <p:cNvSpPr/>
                    <p:nvPr/>
                  </p:nvSpPr>
                  <p:spPr>
                    <a:xfrm>
                      <a:off x="6906347" y="4765315"/>
                      <a:ext cx="530350" cy="457200"/>
                    </a:xfrm>
                    <a:prstGeom prst="hexagon">
                      <a:avLst>
                        <a:gd name="adj" fmla="val 25000"/>
                        <a:gd name="vf" fmla="val 115470"/>
                      </a:avLst>
                    </a:prstGeom>
                    <a:solidFill>
                      <a:srgbClr val="FF0000"/>
                    </a:solidFill>
                    <a:ln w="9525" cap="flat" cmpd="sng">
                      <a:solidFill>
                        <a:schemeClr val="tx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endParaRPr sz="2800"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52" name="TextBox 51">
                      <a:extLst>
                        <a:ext uri="{FF2B5EF4-FFF2-40B4-BE49-F238E27FC236}">
                          <a16:creationId xmlns:a16="http://schemas.microsoft.com/office/drawing/2014/main" id="{7100A24C-FEB2-0E44-9E83-D356BA56609B}"/>
                        </a:ext>
                      </a:extLst>
                    </p:cNvPr>
                    <p:cNvSpPr txBox="1"/>
                    <p:nvPr/>
                  </p:nvSpPr>
                  <p:spPr>
                    <a:xfrm>
                      <a:off x="6568556" y="4391696"/>
                      <a:ext cx="1175505" cy="312533"/>
                    </a:xfrm>
                    <a:prstGeom prst="rect">
                      <a:avLst/>
                    </a:prstGeom>
                    <a:noFill/>
                  </p:spPr>
                  <p:txBody>
                    <a:bodyPr wrap="none" rtlCol="0">
                      <a:spAutoFit/>
                    </a:bodyPr>
                    <a:lstStyle/>
                    <a:p>
                      <a:r>
                        <a:rPr lang="en-US" sz="3000" b="1" dirty="0">
                          <a:latin typeface="Calibri" panose="020F0502020204030204" pitchFamily="34" charset="0"/>
                          <a:cs typeface="Calibri" panose="020F0502020204030204" pitchFamily="34" charset="0"/>
                        </a:rPr>
                        <a:t>Terminator</a:t>
                      </a:r>
                    </a:p>
                  </p:txBody>
                </p:sp>
              </p:grpSp>
            </p:grpSp>
          </p:grpSp>
          <p:sp>
            <p:nvSpPr>
              <p:cNvPr id="39" name="Google Shape;227;p29">
                <a:extLst>
                  <a:ext uri="{FF2B5EF4-FFF2-40B4-BE49-F238E27FC236}">
                    <a16:creationId xmlns:a16="http://schemas.microsoft.com/office/drawing/2014/main" id="{3CEC7832-1507-1249-8910-0889A0BA76D6}"/>
                  </a:ext>
                </a:extLst>
              </p:cNvPr>
              <p:cNvSpPr>
                <a:spLocks noChangeAspect="1"/>
              </p:cNvSpPr>
              <p:nvPr/>
            </p:nvSpPr>
            <p:spPr>
              <a:xfrm>
                <a:off x="28090939" y="17968453"/>
                <a:ext cx="731521" cy="731520"/>
              </a:xfrm>
              <a:prstGeom prst="ellipse">
                <a:avLst/>
              </a:prstGeom>
              <a:solidFill>
                <a:srgbClr val="00B0F0"/>
              </a:solidFill>
              <a:ln w="9525" cap="flat" cmpd="sng">
                <a:solidFill>
                  <a:schemeClr val="tx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endParaRPr sz="2800"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40" name="Google Shape;235;p29">
                <a:extLst>
                  <a:ext uri="{FF2B5EF4-FFF2-40B4-BE49-F238E27FC236}">
                    <a16:creationId xmlns:a16="http://schemas.microsoft.com/office/drawing/2014/main" id="{367E31C8-D84A-854C-8385-9FB6AD60235F}"/>
                  </a:ext>
                </a:extLst>
              </p:cNvPr>
              <p:cNvSpPr txBox="1"/>
              <p:nvPr/>
            </p:nvSpPr>
            <p:spPr>
              <a:xfrm>
                <a:off x="27848475" y="18080038"/>
                <a:ext cx="1235026" cy="654678"/>
              </a:xfrm>
              <a:prstGeom prst="rect">
                <a:avLst/>
              </a:prstGeom>
              <a:noFill/>
              <a:ln>
                <a:noFill/>
              </a:ln>
            </p:spPr>
            <p:txBody>
              <a:bodyPr spcFirstLastPara="1" wrap="square" lIns="91425" tIns="45700" rIns="91425" bIns="45700" anchor="t" anchorCtr="0">
                <a:noAutofit/>
              </a:bodyPr>
              <a:lstStyle/>
              <a:p>
                <a:pPr algn="ctr"/>
                <a:r>
                  <a:rPr lang="en-US" sz="2800" b="1" dirty="0">
                    <a:solidFill>
                      <a:schemeClr val="bg1"/>
                    </a:solidFill>
                    <a:latin typeface="Calibri" panose="020F0502020204030204" pitchFamily="34" charset="0"/>
                    <a:ea typeface="Calibri"/>
                    <a:cs typeface="Calibri" panose="020F0502020204030204" pitchFamily="34" charset="0"/>
                    <a:sym typeface="Calibri"/>
                  </a:rPr>
                  <a:t>RBS</a:t>
                </a:r>
                <a:endParaRPr sz="2800" b="1" dirty="0">
                  <a:solidFill>
                    <a:schemeClr val="bg1"/>
                  </a:solidFill>
                  <a:latin typeface="Calibri" panose="020F0502020204030204" pitchFamily="34" charset="0"/>
                  <a:ea typeface="Calibri"/>
                  <a:cs typeface="Calibri" panose="020F0502020204030204" pitchFamily="34" charset="0"/>
                  <a:sym typeface="Calibri"/>
                </a:endParaRPr>
              </a:p>
            </p:txBody>
          </p:sp>
          <p:sp>
            <p:nvSpPr>
              <p:cNvPr id="41" name="TextBox 40">
                <a:extLst>
                  <a:ext uri="{FF2B5EF4-FFF2-40B4-BE49-F238E27FC236}">
                    <a16:creationId xmlns:a16="http://schemas.microsoft.com/office/drawing/2014/main" id="{A4FA2F03-26C2-6548-8951-270BA12B001B}"/>
                  </a:ext>
                </a:extLst>
              </p:cNvPr>
              <p:cNvSpPr txBox="1"/>
              <p:nvPr/>
            </p:nvSpPr>
            <p:spPr>
              <a:xfrm>
                <a:off x="29004745" y="19349985"/>
                <a:ext cx="2108911" cy="1015663"/>
              </a:xfrm>
              <a:prstGeom prst="rect">
                <a:avLst/>
              </a:prstGeom>
              <a:noFill/>
            </p:spPr>
            <p:txBody>
              <a:bodyPr wrap="square" rtlCol="0">
                <a:spAutoFit/>
              </a:bodyPr>
              <a:lstStyle/>
              <a:p>
                <a:pPr algn="ctr"/>
                <a:r>
                  <a:rPr lang="en-US" sz="3000" b="1" dirty="0">
                    <a:latin typeface="Calibri" panose="020F0502020204030204" pitchFamily="34" charset="0"/>
                    <a:cs typeface="Calibri" panose="020F0502020204030204" pitchFamily="34" charset="0"/>
                  </a:rPr>
                  <a:t>Radiation Bioreporter</a:t>
                </a:r>
              </a:p>
            </p:txBody>
          </p:sp>
        </p:grpSp>
        <p:cxnSp>
          <p:nvCxnSpPr>
            <p:cNvPr id="27" name="Straight Arrow Connector 26">
              <a:extLst>
                <a:ext uri="{FF2B5EF4-FFF2-40B4-BE49-F238E27FC236}">
                  <a16:creationId xmlns:a16="http://schemas.microsoft.com/office/drawing/2014/main" id="{16B0171B-287E-1B44-A84E-738566F99706}"/>
                </a:ext>
              </a:extLst>
            </p:cNvPr>
            <p:cNvCxnSpPr/>
            <p:nvPr/>
          </p:nvCxnSpPr>
          <p:spPr>
            <a:xfrm flipV="1">
              <a:off x="18793066" y="11271236"/>
              <a:ext cx="0" cy="731520"/>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887F82C-D869-AC4F-80AD-C35803390586}"/>
                </a:ext>
              </a:extLst>
            </p:cNvPr>
            <p:cNvCxnSpPr/>
            <p:nvPr/>
          </p:nvCxnSpPr>
          <p:spPr>
            <a:xfrm flipV="1">
              <a:off x="15980009" y="11316956"/>
              <a:ext cx="0" cy="640080"/>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B8321EE-B56D-B24A-B4AF-C25CEDE9AF8E}"/>
                </a:ext>
              </a:extLst>
            </p:cNvPr>
            <p:cNvCxnSpPr/>
            <p:nvPr/>
          </p:nvCxnSpPr>
          <p:spPr>
            <a:xfrm flipV="1">
              <a:off x="21607086" y="11271236"/>
              <a:ext cx="0" cy="731520"/>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32E3BFB0-26ED-AA46-971F-485CF161D9D8}"/>
              </a:ext>
            </a:extLst>
          </p:cNvPr>
          <p:cNvGrpSpPr/>
          <p:nvPr/>
        </p:nvGrpSpPr>
        <p:grpSpPr>
          <a:xfrm>
            <a:off x="24288922" y="3553303"/>
            <a:ext cx="11387116" cy="6662325"/>
            <a:chOff x="23986383" y="14215812"/>
            <a:chExt cx="11387116" cy="6662325"/>
          </a:xfrm>
        </p:grpSpPr>
        <p:pic>
          <p:nvPicPr>
            <p:cNvPr id="31" name="Picture 30" descr="A group of people around a table&#10;&#10;Description automatically generated">
              <a:extLst>
                <a:ext uri="{FF2B5EF4-FFF2-40B4-BE49-F238E27FC236}">
                  <a16:creationId xmlns:a16="http://schemas.microsoft.com/office/drawing/2014/main" id="{8334576C-6563-4F4D-91EA-C2BF844DE0F4}"/>
                </a:ext>
              </a:extLst>
            </p:cNvPr>
            <p:cNvPicPr>
              <a:picLocks noChangeAspect="1"/>
            </p:cNvPicPr>
            <p:nvPr/>
          </p:nvPicPr>
          <p:blipFill rotWithShape="1">
            <a:blip r:embed="rId6"/>
            <a:srcRect t="7414"/>
            <a:stretch/>
          </p:blipFill>
          <p:spPr>
            <a:xfrm>
              <a:off x="28656953" y="14226172"/>
              <a:ext cx="6700745" cy="4235136"/>
            </a:xfrm>
            <a:prstGeom prst="rect">
              <a:avLst/>
            </a:prstGeom>
          </p:spPr>
        </p:pic>
        <p:pic>
          <p:nvPicPr>
            <p:cNvPr id="32" name="Picture 31" descr="A group of people sitting at a table&#10;&#10;Description automatically generated">
              <a:extLst>
                <a:ext uri="{FF2B5EF4-FFF2-40B4-BE49-F238E27FC236}">
                  <a16:creationId xmlns:a16="http://schemas.microsoft.com/office/drawing/2014/main" id="{3AFD0142-F87D-1846-9780-E0A7D1007B40}"/>
                </a:ext>
              </a:extLst>
            </p:cNvPr>
            <p:cNvPicPr>
              <a:picLocks noChangeAspect="1"/>
            </p:cNvPicPr>
            <p:nvPr/>
          </p:nvPicPr>
          <p:blipFill rotWithShape="1">
            <a:blip r:embed="rId7"/>
            <a:srcRect t="23553" b="24668"/>
            <a:stretch/>
          </p:blipFill>
          <p:spPr>
            <a:xfrm>
              <a:off x="24012794" y="17526670"/>
              <a:ext cx="5347148" cy="3351467"/>
            </a:xfrm>
            <a:prstGeom prst="rect">
              <a:avLst/>
            </a:prstGeom>
          </p:spPr>
        </p:pic>
        <p:pic>
          <p:nvPicPr>
            <p:cNvPr id="33" name="Picture 32" descr="A group of people sitting at a table&#10;&#10;Description automatically generated">
              <a:extLst>
                <a:ext uri="{FF2B5EF4-FFF2-40B4-BE49-F238E27FC236}">
                  <a16:creationId xmlns:a16="http://schemas.microsoft.com/office/drawing/2014/main" id="{114DDF5C-DFF5-DC4C-8405-83236A673CCB}"/>
                </a:ext>
              </a:extLst>
            </p:cNvPr>
            <p:cNvPicPr>
              <a:picLocks noChangeAspect="1"/>
            </p:cNvPicPr>
            <p:nvPr/>
          </p:nvPicPr>
          <p:blipFill rotWithShape="1">
            <a:blip r:embed="rId8"/>
            <a:srcRect b="10656"/>
            <a:stretch/>
          </p:blipFill>
          <p:spPr>
            <a:xfrm>
              <a:off x="23986383" y="14215812"/>
              <a:ext cx="5228640" cy="3503616"/>
            </a:xfrm>
            <a:prstGeom prst="rect">
              <a:avLst/>
            </a:prstGeom>
          </p:spPr>
        </p:pic>
        <p:pic>
          <p:nvPicPr>
            <p:cNvPr id="34" name="Picture 33" descr="A group of people posing for the camera&#10;&#10;Description automatically generated">
              <a:extLst>
                <a:ext uri="{FF2B5EF4-FFF2-40B4-BE49-F238E27FC236}">
                  <a16:creationId xmlns:a16="http://schemas.microsoft.com/office/drawing/2014/main" id="{5A827CBC-8276-CB49-99D8-272329B0BAF4}"/>
                </a:ext>
              </a:extLst>
            </p:cNvPr>
            <p:cNvPicPr>
              <a:picLocks noChangeAspect="1"/>
            </p:cNvPicPr>
            <p:nvPr/>
          </p:nvPicPr>
          <p:blipFill rotWithShape="1">
            <a:blip r:embed="rId9"/>
            <a:srcRect l="16200" t="46217"/>
            <a:stretch/>
          </p:blipFill>
          <p:spPr>
            <a:xfrm>
              <a:off x="28938974" y="18091738"/>
              <a:ext cx="6434525" cy="2753086"/>
            </a:xfrm>
            <a:prstGeom prst="rect">
              <a:avLst/>
            </a:prstGeom>
          </p:spPr>
        </p:pic>
      </p:grpSp>
      <p:grpSp>
        <p:nvGrpSpPr>
          <p:cNvPr id="13" name="Group 12">
            <a:extLst>
              <a:ext uri="{FF2B5EF4-FFF2-40B4-BE49-F238E27FC236}">
                <a16:creationId xmlns:a16="http://schemas.microsoft.com/office/drawing/2014/main" id="{DB500F8E-A3D5-6641-9F6B-526B0B088467}"/>
              </a:ext>
            </a:extLst>
          </p:cNvPr>
          <p:cNvGrpSpPr/>
          <p:nvPr/>
        </p:nvGrpSpPr>
        <p:grpSpPr>
          <a:xfrm>
            <a:off x="2239151" y="3918200"/>
            <a:ext cx="2926080" cy="2637217"/>
            <a:chOff x="3116975" y="3589016"/>
            <a:chExt cx="2926080" cy="2637217"/>
          </a:xfrm>
        </p:grpSpPr>
        <p:pic>
          <p:nvPicPr>
            <p:cNvPr id="64" name="Picture 63" descr="A picture containing table, sitting, holding, plate&#10;&#10;Description automatically generated">
              <a:extLst>
                <a:ext uri="{FF2B5EF4-FFF2-40B4-BE49-F238E27FC236}">
                  <a16:creationId xmlns:a16="http://schemas.microsoft.com/office/drawing/2014/main" id="{640E4DEF-2B66-9343-872B-6AC342784748}"/>
                </a:ext>
              </a:extLst>
            </p:cNvPr>
            <p:cNvPicPr>
              <a:picLocks noChangeAspect="1"/>
            </p:cNvPicPr>
            <p:nvPr/>
          </p:nvPicPr>
          <p:blipFill rotWithShape="1">
            <a:blip r:embed="rId10"/>
            <a:srcRect t="36739" b="2765"/>
            <a:stretch/>
          </p:blipFill>
          <p:spPr>
            <a:xfrm>
              <a:off x="3116975" y="3589017"/>
              <a:ext cx="2926080" cy="2637216"/>
            </a:xfrm>
            <a:prstGeom prst="rect">
              <a:avLst/>
            </a:prstGeom>
          </p:spPr>
        </p:pic>
        <p:pic>
          <p:nvPicPr>
            <p:cNvPr id="63" name="Picture 62" descr="A picture containing table, sitting, holding, plate&#10;&#10;Description automatically generated">
              <a:extLst>
                <a:ext uri="{FF2B5EF4-FFF2-40B4-BE49-F238E27FC236}">
                  <a16:creationId xmlns:a16="http://schemas.microsoft.com/office/drawing/2014/main" id="{59CB0A14-9E8C-F349-85A3-A6DE44CE1227}"/>
                </a:ext>
              </a:extLst>
            </p:cNvPr>
            <p:cNvPicPr>
              <a:picLocks noChangeAspect="1"/>
            </p:cNvPicPr>
            <p:nvPr/>
          </p:nvPicPr>
          <p:blipFill rotWithShape="1">
            <a:blip r:embed="rId10"/>
            <a:srcRect r="18695" b="77045"/>
            <a:stretch/>
          </p:blipFill>
          <p:spPr>
            <a:xfrm>
              <a:off x="3774932" y="3589016"/>
              <a:ext cx="1521719" cy="640080"/>
            </a:xfrm>
            <a:prstGeom prst="rect">
              <a:avLst/>
            </a:prstGeom>
          </p:spPr>
        </p:pic>
      </p:grpSp>
      <p:grpSp>
        <p:nvGrpSpPr>
          <p:cNvPr id="11" name="Group 10">
            <a:extLst>
              <a:ext uri="{FF2B5EF4-FFF2-40B4-BE49-F238E27FC236}">
                <a16:creationId xmlns:a16="http://schemas.microsoft.com/office/drawing/2014/main" id="{AEA299FD-2446-534F-A0A4-FF9C54E6F534}"/>
              </a:ext>
            </a:extLst>
          </p:cNvPr>
          <p:cNvGrpSpPr/>
          <p:nvPr/>
        </p:nvGrpSpPr>
        <p:grpSpPr>
          <a:xfrm>
            <a:off x="7558575" y="4017870"/>
            <a:ext cx="2568371" cy="2743200"/>
            <a:chOff x="9470402" y="3031958"/>
            <a:chExt cx="2568371" cy="2743200"/>
          </a:xfrm>
        </p:grpSpPr>
        <p:pic>
          <p:nvPicPr>
            <p:cNvPr id="65" name="Picture 64" descr="A picture containing table, sitting, blue, wooden&#10;&#10;Description automatically generated">
              <a:extLst>
                <a:ext uri="{FF2B5EF4-FFF2-40B4-BE49-F238E27FC236}">
                  <a16:creationId xmlns:a16="http://schemas.microsoft.com/office/drawing/2014/main" id="{A15C64C2-C009-3047-9224-07C620426ADB}"/>
                </a:ext>
              </a:extLst>
            </p:cNvPr>
            <p:cNvPicPr>
              <a:picLocks noChangeAspect="1"/>
            </p:cNvPicPr>
            <p:nvPr/>
          </p:nvPicPr>
          <p:blipFill rotWithShape="1">
            <a:blip r:embed="rId11"/>
            <a:srcRect t="25039"/>
            <a:stretch/>
          </p:blipFill>
          <p:spPr>
            <a:xfrm>
              <a:off x="9470402" y="3031958"/>
              <a:ext cx="2568371" cy="2743200"/>
            </a:xfrm>
            <a:prstGeom prst="rect">
              <a:avLst/>
            </a:prstGeom>
          </p:spPr>
        </p:pic>
        <p:pic>
          <p:nvPicPr>
            <p:cNvPr id="62" name="Picture 61" descr="A picture containing table, sitting, blue, wooden&#10;&#10;Description automatically generated">
              <a:extLst>
                <a:ext uri="{FF2B5EF4-FFF2-40B4-BE49-F238E27FC236}">
                  <a16:creationId xmlns:a16="http://schemas.microsoft.com/office/drawing/2014/main" id="{208942AA-FEF3-584A-910A-FAB2328A9A4C}"/>
                </a:ext>
              </a:extLst>
            </p:cNvPr>
            <p:cNvPicPr>
              <a:picLocks noChangeAspect="1"/>
            </p:cNvPicPr>
            <p:nvPr/>
          </p:nvPicPr>
          <p:blipFill rotWithShape="1">
            <a:blip r:embed="rId11"/>
            <a:srcRect r="14955" b="76599"/>
            <a:stretch/>
          </p:blipFill>
          <p:spPr>
            <a:xfrm>
              <a:off x="9931627" y="3031958"/>
              <a:ext cx="1645920" cy="645291"/>
            </a:xfrm>
            <a:prstGeom prst="rect">
              <a:avLst/>
            </a:prstGeom>
          </p:spPr>
        </p:pic>
      </p:grpSp>
    </p:spTree>
    <p:extLst>
      <p:ext uri="{BB962C8B-B14F-4D97-AF65-F5344CB8AC3E}">
        <p14:creationId xmlns:p14="http://schemas.microsoft.com/office/powerpoint/2010/main" val="3355382801"/>
      </p:ext>
    </p:extLst>
  </p:cSld>
  <p:clrMapOvr>
    <a:masterClrMapping/>
  </p:clrMapOvr>
  <mc:AlternateContent xmlns:mc="http://schemas.openxmlformats.org/markup-compatibility/2006" xmlns:p14="http://schemas.microsoft.com/office/powerpoint/2010/main">
    <mc:Choice Requires="p14">
      <p:transition spd="slow" p14:dur="2000" advTm="6531"/>
    </mc:Choice>
    <mc:Fallback xmlns="">
      <p:transition spd="slow" advTm="6531"/>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4225</TotalTime>
  <Words>1344</Words>
  <Application>Microsoft Office PowerPoint</Application>
  <PresentationFormat>Custom</PresentationFormat>
  <Paragraphs>198</Paragraphs>
  <Slides>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Calibri</vt:lpstr>
      <vt:lpstr>Calibri Light</vt:lpstr>
      <vt:lpstr>Courier New</vt:lpstr>
      <vt:lpstr>Office Theme</vt:lpstr>
      <vt:lpstr>PowerPoint Presentation</vt:lpstr>
      <vt:lpstr>PowerPoint Presentation</vt:lpstr>
    </vt:vector>
  </TitlesOfParts>
  <Company>MIT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Voigt</dc:creator>
  <cp:lastModifiedBy>ALFRED LWIN</cp:lastModifiedBy>
  <cp:revision>228</cp:revision>
  <dcterms:created xsi:type="dcterms:W3CDTF">2012-12-18T02:56:35Z</dcterms:created>
  <dcterms:modified xsi:type="dcterms:W3CDTF">2020-03-09T00:05:34Z</dcterms:modified>
</cp:coreProperties>
</file>