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
  </p:notesMasterIdLst>
  <p:sldIdLst>
    <p:sldId id="256" r:id="rId2"/>
    <p:sldId id="257" r:id="rId3"/>
    <p:sldId id="258" r:id="rId4"/>
    <p:sldId id="259" r:id="rId5"/>
    <p:sldId id="260" r:id="rId6"/>
    <p:sldId id="262" r:id="rId7"/>
    <p:sldId id="263" r:id="rId8"/>
  </p:sldIdLst>
  <p:sldSz cx="37463413" cy="21067713"/>
  <p:notesSz cx="6858000" cy="9144000"/>
  <p:defaultTextStyle>
    <a:defPPr>
      <a:defRPr lang="en-US"/>
    </a:defPPr>
    <a:lvl1pPr marL="0" algn="l" defTabSz="2809494" rtl="0" eaLnBrk="1" latinLnBrk="0" hangingPunct="1">
      <a:defRPr sz="5531" kern="1200">
        <a:solidFill>
          <a:schemeClr val="tx1"/>
        </a:solidFill>
        <a:latin typeface="+mn-lt"/>
        <a:ea typeface="+mn-ea"/>
        <a:cs typeface="+mn-cs"/>
      </a:defRPr>
    </a:lvl1pPr>
    <a:lvl2pPr marL="1404747" algn="l" defTabSz="2809494" rtl="0" eaLnBrk="1" latinLnBrk="0" hangingPunct="1">
      <a:defRPr sz="5531" kern="1200">
        <a:solidFill>
          <a:schemeClr val="tx1"/>
        </a:solidFill>
        <a:latin typeface="+mn-lt"/>
        <a:ea typeface="+mn-ea"/>
        <a:cs typeface="+mn-cs"/>
      </a:defRPr>
    </a:lvl2pPr>
    <a:lvl3pPr marL="2809494" algn="l" defTabSz="2809494" rtl="0" eaLnBrk="1" latinLnBrk="0" hangingPunct="1">
      <a:defRPr sz="5531" kern="1200">
        <a:solidFill>
          <a:schemeClr val="tx1"/>
        </a:solidFill>
        <a:latin typeface="+mn-lt"/>
        <a:ea typeface="+mn-ea"/>
        <a:cs typeface="+mn-cs"/>
      </a:defRPr>
    </a:lvl3pPr>
    <a:lvl4pPr marL="4214241" algn="l" defTabSz="2809494" rtl="0" eaLnBrk="1" latinLnBrk="0" hangingPunct="1">
      <a:defRPr sz="5531" kern="1200">
        <a:solidFill>
          <a:schemeClr val="tx1"/>
        </a:solidFill>
        <a:latin typeface="+mn-lt"/>
        <a:ea typeface="+mn-ea"/>
        <a:cs typeface="+mn-cs"/>
      </a:defRPr>
    </a:lvl4pPr>
    <a:lvl5pPr marL="5618988" algn="l" defTabSz="2809494" rtl="0" eaLnBrk="1" latinLnBrk="0" hangingPunct="1">
      <a:defRPr sz="5531" kern="1200">
        <a:solidFill>
          <a:schemeClr val="tx1"/>
        </a:solidFill>
        <a:latin typeface="+mn-lt"/>
        <a:ea typeface="+mn-ea"/>
        <a:cs typeface="+mn-cs"/>
      </a:defRPr>
    </a:lvl5pPr>
    <a:lvl6pPr marL="7023735" algn="l" defTabSz="2809494" rtl="0" eaLnBrk="1" latinLnBrk="0" hangingPunct="1">
      <a:defRPr sz="5531" kern="1200">
        <a:solidFill>
          <a:schemeClr val="tx1"/>
        </a:solidFill>
        <a:latin typeface="+mn-lt"/>
        <a:ea typeface="+mn-ea"/>
        <a:cs typeface="+mn-cs"/>
      </a:defRPr>
    </a:lvl6pPr>
    <a:lvl7pPr marL="8428482" algn="l" defTabSz="2809494" rtl="0" eaLnBrk="1" latinLnBrk="0" hangingPunct="1">
      <a:defRPr sz="5531" kern="1200">
        <a:solidFill>
          <a:schemeClr val="tx1"/>
        </a:solidFill>
        <a:latin typeface="+mn-lt"/>
        <a:ea typeface="+mn-ea"/>
        <a:cs typeface="+mn-cs"/>
      </a:defRPr>
    </a:lvl7pPr>
    <a:lvl8pPr marL="9833229" algn="l" defTabSz="2809494" rtl="0" eaLnBrk="1" latinLnBrk="0" hangingPunct="1">
      <a:defRPr sz="5531" kern="1200">
        <a:solidFill>
          <a:schemeClr val="tx1"/>
        </a:solidFill>
        <a:latin typeface="+mn-lt"/>
        <a:ea typeface="+mn-ea"/>
        <a:cs typeface="+mn-cs"/>
      </a:defRPr>
    </a:lvl8pPr>
    <a:lvl9pPr marL="11237976" algn="l" defTabSz="2809494" rtl="0" eaLnBrk="1" latinLnBrk="0" hangingPunct="1">
      <a:defRPr sz="553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60C47F"/>
    <a:srgbClr val="5B9B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C58EE3-C6CD-E34A-B5DB-F022EB842A5F}" v="2238" dt="2020-03-06T03:02:14.9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4"/>
  </p:normalViewPr>
  <p:slideViewPr>
    <p:cSldViewPr snapToGrid="0">
      <p:cViewPr varScale="1">
        <p:scale>
          <a:sx n="35" d="100"/>
          <a:sy n="35" d="100"/>
        </p:scale>
        <p:origin x="744"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CFCB4-1FC6-4F48-AB68-15EA53A0837C}" type="datetimeFigureOut">
              <a:rPr lang="en-US" smtClean="0"/>
              <a:t>3/8/20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33C26-1D3D-4241-BB38-C8C1CCFADD26}" type="slidenum">
              <a:rPr lang="en-US" smtClean="0"/>
              <a:t>‹#›</a:t>
            </a:fld>
            <a:endParaRPr lang="en-US"/>
          </a:p>
        </p:txBody>
      </p:sp>
    </p:spTree>
    <p:extLst>
      <p:ext uri="{BB962C8B-B14F-4D97-AF65-F5344CB8AC3E}">
        <p14:creationId xmlns:p14="http://schemas.microsoft.com/office/powerpoint/2010/main" val="1793958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533C26-1D3D-4241-BB38-C8C1CCFADD26}" type="slidenum">
              <a:rPr lang="en-US" smtClean="0"/>
              <a:t>1</a:t>
            </a:fld>
            <a:endParaRPr lang="en-US"/>
          </a:p>
        </p:txBody>
      </p:sp>
    </p:spTree>
    <p:extLst>
      <p:ext uri="{BB962C8B-B14F-4D97-AF65-F5344CB8AC3E}">
        <p14:creationId xmlns:p14="http://schemas.microsoft.com/office/powerpoint/2010/main" val="1552667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533C26-1D3D-4241-BB38-C8C1CCFADD26}" type="slidenum">
              <a:rPr lang="en-US" smtClean="0"/>
              <a:t>2</a:t>
            </a:fld>
            <a:endParaRPr lang="en-US"/>
          </a:p>
        </p:txBody>
      </p:sp>
    </p:spTree>
    <p:extLst>
      <p:ext uri="{BB962C8B-B14F-4D97-AF65-F5344CB8AC3E}">
        <p14:creationId xmlns:p14="http://schemas.microsoft.com/office/powerpoint/2010/main" val="3110695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533C26-1D3D-4241-BB38-C8C1CCFADD26}" type="slidenum">
              <a:rPr lang="en-US" smtClean="0"/>
              <a:t>3</a:t>
            </a:fld>
            <a:endParaRPr lang="en-US"/>
          </a:p>
        </p:txBody>
      </p:sp>
    </p:spTree>
    <p:extLst>
      <p:ext uri="{BB962C8B-B14F-4D97-AF65-F5344CB8AC3E}">
        <p14:creationId xmlns:p14="http://schemas.microsoft.com/office/powerpoint/2010/main" val="1151343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533C26-1D3D-4241-BB38-C8C1CCFADD26}" type="slidenum">
              <a:rPr lang="en-US" smtClean="0"/>
              <a:t>4</a:t>
            </a:fld>
            <a:endParaRPr lang="en-US"/>
          </a:p>
        </p:txBody>
      </p:sp>
    </p:spTree>
    <p:extLst>
      <p:ext uri="{BB962C8B-B14F-4D97-AF65-F5344CB8AC3E}">
        <p14:creationId xmlns:p14="http://schemas.microsoft.com/office/powerpoint/2010/main" val="3114287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533C26-1D3D-4241-BB38-C8C1CCFADD26}" type="slidenum">
              <a:rPr lang="en-US" smtClean="0"/>
              <a:t>5</a:t>
            </a:fld>
            <a:endParaRPr lang="en-US"/>
          </a:p>
        </p:txBody>
      </p:sp>
    </p:spTree>
    <p:extLst>
      <p:ext uri="{BB962C8B-B14F-4D97-AF65-F5344CB8AC3E}">
        <p14:creationId xmlns:p14="http://schemas.microsoft.com/office/powerpoint/2010/main" val="3259269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533C26-1D3D-4241-BB38-C8C1CCFADD26}" type="slidenum">
              <a:rPr lang="en-US" smtClean="0"/>
              <a:t>6</a:t>
            </a:fld>
            <a:endParaRPr lang="en-US"/>
          </a:p>
        </p:txBody>
      </p:sp>
    </p:spTree>
    <p:extLst>
      <p:ext uri="{BB962C8B-B14F-4D97-AF65-F5344CB8AC3E}">
        <p14:creationId xmlns:p14="http://schemas.microsoft.com/office/powerpoint/2010/main" val="1264149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533C26-1D3D-4241-BB38-C8C1CCFADD26}" type="slidenum">
              <a:rPr lang="en-US" smtClean="0"/>
              <a:t>7</a:t>
            </a:fld>
            <a:endParaRPr lang="en-US"/>
          </a:p>
        </p:txBody>
      </p:sp>
    </p:spTree>
    <p:extLst>
      <p:ext uri="{BB962C8B-B14F-4D97-AF65-F5344CB8AC3E}">
        <p14:creationId xmlns:p14="http://schemas.microsoft.com/office/powerpoint/2010/main" val="392030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82927" y="3447889"/>
            <a:ext cx="28097560" cy="7334685"/>
          </a:xfrm>
        </p:spPr>
        <p:txBody>
          <a:bodyPr anchor="b"/>
          <a:lstStyle>
            <a:lvl1pPr algn="ctr">
              <a:defRPr sz="18432"/>
            </a:lvl1pPr>
          </a:lstStyle>
          <a:p>
            <a:r>
              <a:rPr lang="en-US"/>
              <a:t>Click to edit Master title style</a:t>
            </a:r>
          </a:p>
        </p:txBody>
      </p:sp>
      <p:sp>
        <p:nvSpPr>
          <p:cNvPr id="3" name="Subtitle 2"/>
          <p:cNvSpPr>
            <a:spLocks noGrp="1"/>
          </p:cNvSpPr>
          <p:nvPr>
            <p:ph type="subTitle" idx="1"/>
          </p:nvPr>
        </p:nvSpPr>
        <p:spPr>
          <a:xfrm>
            <a:off x="4682927" y="11065427"/>
            <a:ext cx="28097560" cy="5086486"/>
          </a:xfrm>
        </p:spPr>
        <p:txBody>
          <a:bodyPr/>
          <a:lstStyle>
            <a:lvl1pPr marL="0" indent="0" algn="ctr">
              <a:buNone/>
              <a:defRPr sz="7373"/>
            </a:lvl1pPr>
            <a:lvl2pPr marL="1404518" indent="0" algn="ctr">
              <a:buNone/>
              <a:defRPr sz="6144"/>
            </a:lvl2pPr>
            <a:lvl3pPr marL="2809037" indent="0" algn="ctr">
              <a:buNone/>
              <a:defRPr sz="5530"/>
            </a:lvl3pPr>
            <a:lvl4pPr marL="4213555" indent="0" algn="ctr">
              <a:buNone/>
              <a:defRPr sz="4915"/>
            </a:lvl4pPr>
            <a:lvl5pPr marL="5618074" indent="0" algn="ctr">
              <a:buNone/>
              <a:defRPr sz="4915"/>
            </a:lvl5pPr>
            <a:lvl6pPr marL="7022592" indent="0" algn="ctr">
              <a:buNone/>
              <a:defRPr sz="4915"/>
            </a:lvl6pPr>
            <a:lvl7pPr marL="8427110" indent="0" algn="ctr">
              <a:buNone/>
              <a:defRPr sz="4915"/>
            </a:lvl7pPr>
            <a:lvl8pPr marL="9831629" indent="0" algn="ctr">
              <a:buNone/>
              <a:defRPr sz="4915"/>
            </a:lvl8pPr>
            <a:lvl9pPr marL="11236147" indent="0" algn="ctr">
              <a:buNone/>
              <a:defRPr sz="4915"/>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p159:morph option="byObject"/>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92264D-DA87-0C49-8D2D-63DC2A0C4D42}" type="datetimeFigureOut">
              <a:rPr lang="en-US" smtClean="0"/>
              <a:t>3/8/20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5A8BE-0699-F04F-8DA4-3C82C62EAE65}"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p159:morph option="byObject"/>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809755" y="1121661"/>
            <a:ext cx="8078048" cy="178539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75609" y="1121661"/>
            <a:ext cx="23765853" cy="17853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92264D-DA87-0C49-8D2D-63DC2A0C4D42}" type="datetimeFigureOut">
              <a:rPr lang="en-US" smtClean="0"/>
              <a:t>3/8/20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5A8BE-0699-F04F-8DA4-3C82C62EAE65}"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p159:morph option="byObject"/>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92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p159:morph option="byObject"/>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92264D-DA87-0C49-8D2D-63DC2A0C4D42}" type="datetimeFigureOut">
              <a:rPr lang="en-US" smtClean="0"/>
              <a:t>3/8/20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5A8BE-0699-F04F-8DA4-3C82C62EAE65}"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p159:morph option="byObject"/>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56097" y="5252301"/>
            <a:ext cx="32312194" cy="8763582"/>
          </a:xfrm>
        </p:spPr>
        <p:txBody>
          <a:bodyPr anchor="b"/>
          <a:lstStyle>
            <a:lvl1pPr>
              <a:defRPr sz="18432"/>
            </a:lvl1pPr>
          </a:lstStyle>
          <a:p>
            <a:r>
              <a:rPr lang="en-US"/>
              <a:t>Click to edit Master title style</a:t>
            </a:r>
          </a:p>
        </p:txBody>
      </p:sp>
      <p:sp>
        <p:nvSpPr>
          <p:cNvPr id="3" name="Text Placeholder 2"/>
          <p:cNvSpPr>
            <a:spLocks noGrp="1"/>
          </p:cNvSpPr>
          <p:nvPr>
            <p:ph type="body" idx="1"/>
          </p:nvPr>
        </p:nvSpPr>
        <p:spPr>
          <a:xfrm>
            <a:off x="2556097" y="14098790"/>
            <a:ext cx="32312194" cy="4608561"/>
          </a:xfrm>
        </p:spPr>
        <p:txBody>
          <a:bodyPr/>
          <a:lstStyle>
            <a:lvl1pPr marL="0" indent="0">
              <a:buNone/>
              <a:defRPr sz="7373">
                <a:solidFill>
                  <a:schemeClr val="tx1">
                    <a:tint val="75000"/>
                  </a:schemeClr>
                </a:solidFill>
              </a:defRPr>
            </a:lvl1pPr>
            <a:lvl2pPr marL="1404518" indent="0">
              <a:buNone/>
              <a:defRPr sz="6144">
                <a:solidFill>
                  <a:schemeClr val="tx1">
                    <a:tint val="75000"/>
                  </a:schemeClr>
                </a:solidFill>
              </a:defRPr>
            </a:lvl2pPr>
            <a:lvl3pPr marL="2809037" indent="0">
              <a:buNone/>
              <a:defRPr sz="5530">
                <a:solidFill>
                  <a:schemeClr val="tx1">
                    <a:tint val="75000"/>
                  </a:schemeClr>
                </a:solidFill>
              </a:defRPr>
            </a:lvl3pPr>
            <a:lvl4pPr marL="4213555" indent="0">
              <a:buNone/>
              <a:defRPr sz="4915">
                <a:solidFill>
                  <a:schemeClr val="tx1">
                    <a:tint val="75000"/>
                  </a:schemeClr>
                </a:solidFill>
              </a:defRPr>
            </a:lvl4pPr>
            <a:lvl5pPr marL="5618074" indent="0">
              <a:buNone/>
              <a:defRPr sz="4915">
                <a:solidFill>
                  <a:schemeClr val="tx1">
                    <a:tint val="75000"/>
                  </a:schemeClr>
                </a:solidFill>
              </a:defRPr>
            </a:lvl5pPr>
            <a:lvl6pPr marL="7022592" indent="0">
              <a:buNone/>
              <a:defRPr sz="4915">
                <a:solidFill>
                  <a:schemeClr val="tx1">
                    <a:tint val="75000"/>
                  </a:schemeClr>
                </a:solidFill>
              </a:defRPr>
            </a:lvl6pPr>
            <a:lvl7pPr marL="8427110" indent="0">
              <a:buNone/>
              <a:defRPr sz="4915">
                <a:solidFill>
                  <a:schemeClr val="tx1">
                    <a:tint val="75000"/>
                  </a:schemeClr>
                </a:solidFill>
              </a:defRPr>
            </a:lvl7pPr>
            <a:lvl8pPr marL="9831629" indent="0">
              <a:buNone/>
              <a:defRPr sz="4915">
                <a:solidFill>
                  <a:schemeClr val="tx1">
                    <a:tint val="75000"/>
                  </a:schemeClr>
                </a:solidFill>
              </a:defRPr>
            </a:lvl8pPr>
            <a:lvl9pPr marL="11236147" indent="0">
              <a:buNone/>
              <a:defRPr sz="491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92264D-DA87-0C49-8D2D-63DC2A0C4D42}" type="datetimeFigureOut">
              <a:rPr lang="en-US" smtClean="0"/>
              <a:t>3/8/20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5A8BE-0699-F04F-8DA4-3C82C62EAE65}"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p159:morph option="byObject"/>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75609" y="5608303"/>
            <a:ext cx="15921951" cy="13367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8965853" y="5608303"/>
            <a:ext cx="15921951" cy="13367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92264D-DA87-0C49-8D2D-63DC2A0C4D42}" type="datetimeFigureOut">
              <a:rPr lang="en-US" smtClean="0"/>
              <a:t>3/8/20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5A8BE-0699-F04F-8DA4-3C82C62EAE65}"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p159:morph option="byObject"/>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80489" y="1121662"/>
            <a:ext cx="32312194" cy="4072117"/>
          </a:xfrm>
        </p:spPr>
        <p:txBody>
          <a:bodyPr/>
          <a:lstStyle/>
          <a:p>
            <a:r>
              <a:rPr lang="en-US"/>
              <a:t>Click to edit Master title style</a:t>
            </a:r>
          </a:p>
        </p:txBody>
      </p:sp>
      <p:sp>
        <p:nvSpPr>
          <p:cNvPr id="3" name="Text Placeholder 2"/>
          <p:cNvSpPr>
            <a:spLocks noGrp="1"/>
          </p:cNvSpPr>
          <p:nvPr>
            <p:ph type="body" idx="1"/>
          </p:nvPr>
        </p:nvSpPr>
        <p:spPr>
          <a:xfrm>
            <a:off x="2580491" y="5164517"/>
            <a:ext cx="15848778" cy="2531050"/>
          </a:xfrm>
        </p:spPr>
        <p:txBody>
          <a:bodyPr anchor="b"/>
          <a:lstStyle>
            <a:lvl1pPr marL="0" indent="0">
              <a:buNone/>
              <a:defRPr sz="7373" b="1"/>
            </a:lvl1pPr>
            <a:lvl2pPr marL="1404518" indent="0">
              <a:buNone/>
              <a:defRPr sz="6144" b="1"/>
            </a:lvl2pPr>
            <a:lvl3pPr marL="2809037" indent="0">
              <a:buNone/>
              <a:defRPr sz="5530" b="1"/>
            </a:lvl3pPr>
            <a:lvl4pPr marL="4213555" indent="0">
              <a:buNone/>
              <a:defRPr sz="4915" b="1"/>
            </a:lvl4pPr>
            <a:lvl5pPr marL="5618074" indent="0">
              <a:buNone/>
              <a:defRPr sz="4915" b="1"/>
            </a:lvl5pPr>
            <a:lvl6pPr marL="7022592" indent="0">
              <a:buNone/>
              <a:defRPr sz="4915" b="1"/>
            </a:lvl6pPr>
            <a:lvl7pPr marL="8427110" indent="0">
              <a:buNone/>
              <a:defRPr sz="4915" b="1"/>
            </a:lvl7pPr>
            <a:lvl8pPr marL="9831629" indent="0">
              <a:buNone/>
              <a:defRPr sz="4915" b="1"/>
            </a:lvl8pPr>
            <a:lvl9pPr marL="11236147" indent="0">
              <a:buNone/>
              <a:defRPr sz="4915" b="1"/>
            </a:lvl9pPr>
          </a:lstStyle>
          <a:p>
            <a:pPr lvl="0"/>
            <a:r>
              <a:rPr lang="en-US"/>
              <a:t>Click to edit Master text styles</a:t>
            </a:r>
          </a:p>
        </p:txBody>
      </p:sp>
      <p:sp>
        <p:nvSpPr>
          <p:cNvPr id="4" name="Content Placeholder 3"/>
          <p:cNvSpPr>
            <a:spLocks noGrp="1"/>
          </p:cNvSpPr>
          <p:nvPr>
            <p:ph sz="half" idx="2"/>
          </p:nvPr>
        </p:nvSpPr>
        <p:spPr>
          <a:xfrm>
            <a:off x="2580491" y="7695568"/>
            <a:ext cx="15848778" cy="113190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8965853" y="5164517"/>
            <a:ext cx="15926830" cy="2531050"/>
          </a:xfrm>
        </p:spPr>
        <p:txBody>
          <a:bodyPr anchor="b"/>
          <a:lstStyle>
            <a:lvl1pPr marL="0" indent="0">
              <a:buNone/>
              <a:defRPr sz="7373" b="1"/>
            </a:lvl1pPr>
            <a:lvl2pPr marL="1404518" indent="0">
              <a:buNone/>
              <a:defRPr sz="6144" b="1"/>
            </a:lvl2pPr>
            <a:lvl3pPr marL="2809037" indent="0">
              <a:buNone/>
              <a:defRPr sz="5530" b="1"/>
            </a:lvl3pPr>
            <a:lvl4pPr marL="4213555" indent="0">
              <a:buNone/>
              <a:defRPr sz="4915" b="1"/>
            </a:lvl4pPr>
            <a:lvl5pPr marL="5618074" indent="0">
              <a:buNone/>
              <a:defRPr sz="4915" b="1"/>
            </a:lvl5pPr>
            <a:lvl6pPr marL="7022592" indent="0">
              <a:buNone/>
              <a:defRPr sz="4915" b="1"/>
            </a:lvl6pPr>
            <a:lvl7pPr marL="8427110" indent="0">
              <a:buNone/>
              <a:defRPr sz="4915" b="1"/>
            </a:lvl7pPr>
            <a:lvl8pPr marL="9831629" indent="0">
              <a:buNone/>
              <a:defRPr sz="4915" b="1"/>
            </a:lvl8pPr>
            <a:lvl9pPr marL="11236147" indent="0">
              <a:buNone/>
              <a:defRPr sz="4915" b="1"/>
            </a:lvl9pPr>
          </a:lstStyle>
          <a:p>
            <a:pPr lvl="0"/>
            <a:r>
              <a:rPr lang="en-US"/>
              <a:t>Click to edit Master text styles</a:t>
            </a:r>
          </a:p>
        </p:txBody>
      </p:sp>
      <p:sp>
        <p:nvSpPr>
          <p:cNvPr id="6" name="Content Placeholder 5"/>
          <p:cNvSpPr>
            <a:spLocks noGrp="1"/>
          </p:cNvSpPr>
          <p:nvPr>
            <p:ph sz="quarter" idx="4"/>
          </p:nvPr>
        </p:nvSpPr>
        <p:spPr>
          <a:xfrm>
            <a:off x="18965853" y="7695568"/>
            <a:ext cx="15926830" cy="113190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92264D-DA87-0C49-8D2D-63DC2A0C4D42}" type="datetimeFigureOut">
              <a:rPr lang="en-US" smtClean="0"/>
              <a:t>3/8/20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75A8BE-0699-F04F-8DA4-3C82C62EAE65}"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p159:morph option="byObject"/>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92264D-DA87-0C49-8D2D-63DC2A0C4D42}" type="datetimeFigureOut">
              <a:rPr lang="en-US" smtClean="0"/>
              <a:t>3/8/20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75A8BE-0699-F04F-8DA4-3C82C62EAE65}"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p159:morph option="byObject"/>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92264D-DA87-0C49-8D2D-63DC2A0C4D42}" type="datetimeFigureOut">
              <a:rPr lang="en-US" smtClean="0"/>
              <a:t>3/8/20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75A8BE-0699-F04F-8DA4-3C82C62EAE65}"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p159:morph option="byObject"/>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0491" y="1404514"/>
            <a:ext cx="12082925" cy="4915800"/>
          </a:xfrm>
        </p:spPr>
        <p:txBody>
          <a:bodyPr anchor="b"/>
          <a:lstStyle>
            <a:lvl1pPr>
              <a:defRPr sz="9830"/>
            </a:lvl1pPr>
          </a:lstStyle>
          <a:p>
            <a:r>
              <a:rPr lang="en-US"/>
              <a:t>Click to edit Master title style</a:t>
            </a:r>
          </a:p>
        </p:txBody>
      </p:sp>
      <p:sp>
        <p:nvSpPr>
          <p:cNvPr id="3" name="Content Placeholder 2"/>
          <p:cNvSpPr>
            <a:spLocks noGrp="1"/>
          </p:cNvSpPr>
          <p:nvPr>
            <p:ph idx="1"/>
          </p:nvPr>
        </p:nvSpPr>
        <p:spPr>
          <a:xfrm>
            <a:off x="15926830" y="3033362"/>
            <a:ext cx="18965853" cy="14971731"/>
          </a:xfrm>
        </p:spPr>
        <p:txBody>
          <a:bodyPr/>
          <a:lstStyle>
            <a:lvl1pPr>
              <a:defRPr sz="9830"/>
            </a:lvl1pPr>
            <a:lvl2pPr>
              <a:defRPr sz="8602"/>
            </a:lvl2pPr>
            <a:lvl3pPr>
              <a:defRPr sz="7373"/>
            </a:lvl3pPr>
            <a:lvl4pPr>
              <a:defRPr sz="6144"/>
            </a:lvl4pPr>
            <a:lvl5pPr>
              <a:defRPr sz="6144"/>
            </a:lvl5pPr>
            <a:lvl6pPr>
              <a:defRPr sz="6144"/>
            </a:lvl6pPr>
            <a:lvl7pPr>
              <a:defRPr sz="6144"/>
            </a:lvl7pPr>
            <a:lvl8pPr>
              <a:defRPr sz="6144"/>
            </a:lvl8pPr>
            <a:lvl9pPr>
              <a:defRPr sz="61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0491" y="6320314"/>
            <a:ext cx="12082925" cy="11709163"/>
          </a:xfrm>
        </p:spPr>
        <p:txBody>
          <a:bodyPr/>
          <a:lstStyle>
            <a:lvl1pPr marL="0" indent="0">
              <a:buNone/>
              <a:defRPr sz="4915"/>
            </a:lvl1pPr>
            <a:lvl2pPr marL="1404518" indent="0">
              <a:buNone/>
              <a:defRPr sz="4301"/>
            </a:lvl2pPr>
            <a:lvl3pPr marL="2809037" indent="0">
              <a:buNone/>
              <a:defRPr sz="3686"/>
            </a:lvl3pPr>
            <a:lvl4pPr marL="4213555" indent="0">
              <a:buNone/>
              <a:defRPr sz="3072"/>
            </a:lvl4pPr>
            <a:lvl5pPr marL="5618074" indent="0">
              <a:buNone/>
              <a:defRPr sz="3072"/>
            </a:lvl5pPr>
            <a:lvl6pPr marL="7022592" indent="0">
              <a:buNone/>
              <a:defRPr sz="3072"/>
            </a:lvl6pPr>
            <a:lvl7pPr marL="8427110" indent="0">
              <a:buNone/>
              <a:defRPr sz="3072"/>
            </a:lvl7pPr>
            <a:lvl8pPr marL="9831629" indent="0">
              <a:buNone/>
              <a:defRPr sz="3072"/>
            </a:lvl8pPr>
            <a:lvl9pPr marL="11236147" indent="0">
              <a:buNone/>
              <a:defRPr sz="3072"/>
            </a:lvl9pPr>
          </a:lstStyle>
          <a:p>
            <a:pPr lvl="0"/>
            <a:r>
              <a:rPr lang="en-US"/>
              <a:t>Click to edit Master text styles</a:t>
            </a:r>
          </a:p>
        </p:txBody>
      </p:sp>
      <p:sp>
        <p:nvSpPr>
          <p:cNvPr id="5" name="Date Placeholder 4"/>
          <p:cNvSpPr>
            <a:spLocks noGrp="1"/>
          </p:cNvSpPr>
          <p:nvPr>
            <p:ph type="dt" sz="half" idx="10"/>
          </p:nvPr>
        </p:nvSpPr>
        <p:spPr/>
        <p:txBody>
          <a:bodyPr/>
          <a:lstStyle/>
          <a:p>
            <a:fld id="{0492264D-DA87-0C49-8D2D-63DC2A0C4D42}" type="datetimeFigureOut">
              <a:rPr lang="en-US" smtClean="0"/>
              <a:t>3/8/20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5A8BE-0699-F04F-8DA4-3C82C62EAE65}"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p159:morph option="byObject"/>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0491" y="1404514"/>
            <a:ext cx="12082925" cy="4915800"/>
          </a:xfrm>
        </p:spPr>
        <p:txBody>
          <a:bodyPr anchor="b"/>
          <a:lstStyle>
            <a:lvl1pPr>
              <a:defRPr sz="9830"/>
            </a:lvl1pPr>
          </a:lstStyle>
          <a:p>
            <a:r>
              <a:rPr lang="en-US"/>
              <a:t>Click to edit Master title style</a:t>
            </a:r>
          </a:p>
        </p:txBody>
      </p:sp>
      <p:sp>
        <p:nvSpPr>
          <p:cNvPr id="3" name="Picture Placeholder 2"/>
          <p:cNvSpPr>
            <a:spLocks noGrp="1" noChangeAspect="1"/>
          </p:cNvSpPr>
          <p:nvPr>
            <p:ph type="pic" idx="1"/>
          </p:nvPr>
        </p:nvSpPr>
        <p:spPr>
          <a:xfrm>
            <a:off x="15926830" y="3033362"/>
            <a:ext cx="18965853" cy="14971731"/>
          </a:xfrm>
        </p:spPr>
        <p:txBody>
          <a:bodyPr anchor="t"/>
          <a:lstStyle>
            <a:lvl1pPr marL="0" indent="0">
              <a:buNone/>
              <a:defRPr sz="9830"/>
            </a:lvl1pPr>
            <a:lvl2pPr marL="1404518" indent="0">
              <a:buNone/>
              <a:defRPr sz="8602"/>
            </a:lvl2pPr>
            <a:lvl3pPr marL="2809037" indent="0">
              <a:buNone/>
              <a:defRPr sz="7373"/>
            </a:lvl3pPr>
            <a:lvl4pPr marL="4213555" indent="0">
              <a:buNone/>
              <a:defRPr sz="6144"/>
            </a:lvl4pPr>
            <a:lvl5pPr marL="5618074" indent="0">
              <a:buNone/>
              <a:defRPr sz="6144"/>
            </a:lvl5pPr>
            <a:lvl6pPr marL="7022592" indent="0">
              <a:buNone/>
              <a:defRPr sz="6144"/>
            </a:lvl6pPr>
            <a:lvl7pPr marL="8427110" indent="0">
              <a:buNone/>
              <a:defRPr sz="6144"/>
            </a:lvl7pPr>
            <a:lvl8pPr marL="9831629" indent="0">
              <a:buNone/>
              <a:defRPr sz="6144"/>
            </a:lvl8pPr>
            <a:lvl9pPr marL="11236147" indent="0">
              <a:buNone/>
              <a:defRPr sz="6144"/>
            </a:lvl9pPr>
          </a:lstStyle>
          <a:p>
            <a:r>
              <a:rPr lang="en-US"/>
              <a:t>Drag picture to placeholder or click icon to add</a:t>
            </a:r>
          </a:p>
        </p:txBody>
      </p:sp>
      <p:sp>
        <p:nvSpPr>
          <p:cNvPr id="4" name="Text Placeholder 3"/>
          <p:cNvSpPr>
            <a:spLocks noGrp="1"/>
          </p:cNvSpPr>
          <p:nvPr>
            <p:ph type="body" sz="half" idx="2"/>
          </p:nvPr>
        </p:nvSpPr>
        <p:spPr>
          <a:xfrm>
            <a:off x="2580491" y="6320314"/>
            <a:ext cx="12082925" cy="11709163"/>
          </a:xfrm>
        </p:spPr>
        <p:txBody>
          <a:bodyPr/>
          <a:lstStyle>
            <a:lvl1pPr marL="0" indent="0">
              <a:buNone/>
              <a:defRPr sz="4915"/>
            </a:lvl1pPr>
            <a:lvl2pPr marL="1404518" indent="0">
              <a:buNone/>
              <a:defRPr sz="4301"/>
            </a:lvl2pPr>
            <a:lvl3pPr marL="2809037" indent="0">
              <a:buNone/>
              <a:defRPr sz="3686"/>
            </a:lvl3pPr>
            <a:lvl4pPr marL="4213555" indent="0">
              <a:buNone/>
              <a:defRPr sz="3072"/>
            </a:lvl4pPr>
            <a:lvl5pPr marL="5618074" indent="0">
              <a:buNone/>
              <a:defRPr sz="3072"/>
            </a:lvl5pPr>
            <a:lvl6pPr marL="7022592" indent="0">
              <a:buNone/>
              <a:defRPr sz="3072"/>
            </a:lvl6pPr>
            <a:lvl7pPr marL="8427110" indent="0">
              <a:buNone/>
              <a:defRPr sz="3072"/>
            </a:lvl7pPr>
            <a:lvl8pPr marL="9831629" indent="0">
              <a:buNone/>
              <a:defRPr sz="3072"/>
            </a:lvl8pPr>
            <a:lvl9pPr marL="11236147" indent="0">
              <a:buNone/>
              <a:defRPr sz="3072"/>
            </a:lvl9pPr>
          </a:lstStyle>
          <a:p>
            <a:pPr lvl="0"/>
            <a:r>
              <a:rPr lang="en-US"/>
              <a:t>Click to edit Master text styles</a:t>
            </a:r>
          </a:p>
        </p:txBody>
      </p:sp>
      <p:sp>
        <p:nvSpPr>
          <p:cNvPr id="5" name="Date Placeholder 4"/>
          <p:cNvSpPr>
            <a:spLocks noGrp="1"/>
          </p:cNvSpPr>
          <p:nvPr>
            <p:ph type="dt" sz="half" idx="10"/>
          </p:nvPr>
        </p:nvSpPr>
        <p:spPr/>
        <p:txBody>
          <a:bodyPr/>
          <a:lstStyle/>
          <a:p>
            <a:fld id="{0492264D-DA87-0C49-8D2D-63DC2A0C4D42}" type="datetimeFigureOut">
              <a:rPr lang="en-US" smtClean="0"/>
              <a:t>3/8/20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5A8BE-0699-F04F-8DA4-3C82C62EAE65}"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p159:morph option="byObject"/>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75610" y="1121662"/>
            <a:ext cx="32312194" cy="40721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75610" y="5608303"/>
            <a:ext cx="32312194" cy="133672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575610" y="19526650"/>
            <a:ext cx="8429268" cy="1121661"/>
          </a:xfrm>
          <a:prstGeom prst="rect">
            <a:avLst/>
          </a:prstGeom>
        </p:spPr>
        <p:txBody>
          <a:bodyPr vert="horz" lIns="91440" tIns="45720" rIns="91440" bIns="45720" rtlCol="0" anchor="ctr"/>
          <a:lstStyle>
            <a:lvl1pPr algn="l">
              <a:defRPr sz="3686">
                <a:solidFill>
                  <a:schemeClr val="tx1">
                    <a:tint val="75000"/>
                  </a:schemeClr>
                </a:solidFill>
              </a:defRPr>
            </a:lvl1pPr>
          </a:lstStyle>
          <a:p>
            <a:fld id="{C764DE79-268F-4C1A-8933-263129D2AF90}" type="datetimeFigureOut">
              <a:rPr lang="en-US" dirty="0"/>
              <a:t>3/8/20</a:t>
            </a:fld>
            <a:endParaRPr lang="en-US"/>
          </a:p>
        </p:txBody>
      </p:sp>
      <p:sp>
        <p:nvSpPr>
          <p:cNvPr id="5" name="Footer Placeholder 4"/>
          <p:cNvSpPr>
            <a:spLocks noGrp="1"/>
          </p:cNvSpPr>
          <p:nvPr>
            <p:ph type="ftr" sz="quarter" idx="3"/>
          </p:nvPr>
        </p:nvSpPr>
        <p:spPr>
          <a:xfrm>
            <a:off x="12409756" y="19526650"/>
            <a:ext cx="12643902" cy="1121661"/>
          </a:xfrm>
          <a:prstGeom prst="rect">
            <a:avLst/>
          </a:prstGeom>
        </p:spPr>
        <p:txBody>
          <a:bodyPr vert="horz" lIns="91440" tIns="45720" rIns="91440" bIns="45720" rtlCol="0" anchor="ctr"/>
          <a:lstStyle>
            <a:lvl1pPr algn="ctr">
              <a:defRPr sz="368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6458535" y="19526650"/>
            <a:ext cx="8429268" cy="1121661"/>
          </a:xfrm>
          <a:prstGeom prst="rect">
            <a:avLst/>
          </a:prstGeom>
        </p:spPr>
        <p:txBody>
          <a:bodyPr vert="horz" lIns="91440" tIns="45720" rIns="91440" bIns="45720" rtlCol="0" anchor="ctr"/>
          <a:lstStyle>
            <a:lvl1pPr algn="r">
              <a:defRPr sz="3686">
                <a:solidFill>
                  <a:schemeClr val="tx1">
                    <a:tint val="75000"/>
                  </a:schemeClr>
                </a:solidFill>
              </a:defRPr>
            </a:lvl1pPr>
          </a:lstStyle>
          <a:p>
            <a:fld id="{48F63A3B-78C7-47BE-AE5E-E10140E04643}" type="slidenum">
              <a:rPr lang="en-US" dirty="0"/>
              <a:t>‹#›</a:t>
            </a:fld>
            <a:endParaRPr lang="en-US"/>
          </a:p>
        </p:txBody>
      </p:sp>
      <p:sp>
        <p:nvSpPr>
          <p:cNvPr id="7" name="Rectangle 6"/>
          <p:cNvSpPr/>
          <p:nvPr userDrawn="1"/>
        </p:nvSpPr>
        <p:spPr>
          <a:xfrm>
            <a:off x="8812010" y="2"/>
            <a:ext cx="19839400" cy="21067710"/>
          </a:xfrm>
          <a:prstGeom prst="rect">
            <a:avLst/>
          </a:prstGeom>
          <a:ln>
            <a:solidFill>
              <a:srgbClr val="5B9BD6"/>
            </a:solidFill>
          </a:ln>
          <a:effectLst>
            <a:softEdge rad="12700"/>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280903" tIns="140451" rIns="280903" bIns="140451" numCol="1" spcCol="0" rtlCol="0" fromWordArt="0" anchor="ctr" anchorCtr="0" forceAA="0" compatLnSpc="1">
            <a:prstTxWarp prst="textNoShape">
              <a:avLst/>
            </a:prstTxWarp>
            <a:noAutofit/>
          </a:bodyPr>
          <a:lstStyle/>
          <a:p>
            <a:pPr algn="ctr"/>
            <a:endParaRPr lang="en-US" sz="16991"/>
          </a:p>
        </p:txBody>
      </p:sp>
      <p:sp>
        <p:nvSpPr>
          <p:cNvPr id="8" name="Rectangle 7"/>
          <p:cNvSpPr/>
          <p:nvPr userDrawn="1"/>
        </p:nvSpPr>
        <p:spPr>
          <a:xfrm>
            <a:off x="0" y="0"/>
            <a:ext cx="37463413" cy="21067713"/>
          </a:xfrm>
          <a:prstGeom prst="rect">
            <a:avLst/>
          </a:prstGeom>
          <a:noFill/>
          <a:ln w="254000">
            <a:solidFill>
              <a:schemeClr val="tx1">
                <a:lumMod val="95000"/>
                <a:lumOff val="5000"/>
              </a:schemeClr>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478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59="http://schemas.microsoft.com/office/powerpoint/2015/09/main">
    <mc:Choice Requires="p159">
      <p:transition xmlns:p14="http://schemas.microsoft.com/office/powerpoint/2010/main" spd="slow" p14:dur="1500" advClick="0">
        <p159:morph option="byObject"/>
      </p:transition>
    </mc:Choice>
    <mc:Fallback xmlns="">
      <p:transition spd="slow" advClick="0">
        <p:fade/>
      </p:transition>
    </mc:Fallback>
  </mc:AlternateContent>
  <p:txStyles>
    <p:titleStyle>
      <a:lvl1pPr algn="l" defTabSz="2809037" rtl="0" eaLnBrk="1" latinLnBrk="0" hangingPunct="1">
        <a:lnSpc>
          <a:spcPct val="90000"/>
        </a:lnSpc>
        <a:spcBef>
          <a:spcPct val="0"/>
        </a:spcBef>
        <a:buNone/>
        <a:defRPr sz="13517" kern="1200">
          <a:solidFill>
            <a:schemeClr val="tx1"/>
          </a:solidFill>
          <a:latin typeface="+mj-lt"/>
          <a:ea typeface="+mj-ea"/>
          <a:cs typeface="+mj-cs"/>
        </a:defRPr>
      </a:lvl1pPr>
    </p:titleStyle>
    <p:bodyStyle>
      <a:lvl1pPr marL="702259" indent="-702259" algn="l" defTabSz="2809037" rtl="0" eaLnBrk="1" latinLnBrk="0" hangingPunct="1">
        <a:lnSpc>
          <a:spcPct val="90000"/>
        </a:lnSpc>
        <a:spcBef>
          <a:spcPts val="3072"/>
        </a:spcBef>
        <a:buFont typeface="Arial" panose="020B0604020202020204" pitchFamily="34" charset="0"/>
        <a:buChar char="•"/>
        <a:defRPr sz="8602" kern="1200">
          <a:solidFill>
            <a:schemeClr val="tx1"/>
          </a:solidFill>
          <a:latin typeface="+mn-lt"/>
          <a:ea typeface="+mn-ea"/>
          <a:cs typeface="+mn-cs"/>
        </a:defRPr>
      </a:lvl1pPr>
      <a:lvl2pPr marL="2106778" indent="-702259" algn="l" defTabSz="2809037" rtl="0" eaLnBrk="1" latinLnBrk="0" hangingPunct="1">
        <a:lnSpc>
          <a:spcPct val="90000"/>
        </a:lnSpc>
        <a:spcBef>
          <a:spcPts val="1536"/>
        </a:spcBef>
        <a:buFont typeface="Arial" panose="020B0604020202020204" pitchFamily="34" charset="0"/>
        <a:buChar char="•"/>
        <a:defRPr sz="7373" kern="1200">
          <a:solidFill>
            <a:schemeClr val="tx1"/>
          </a:solidFill>
          <a:latin typeface="+mn-lt"/>
          <a:ea typeface="+mn-ea"/>
          <a:cs typeface="+mn-cs"/>
        </a:defRPr>
      </a:lvl2pPr>
      <a:lvl3pPr marL="3511296" indent="-702259" algn="l" defTabSz="2809037" rtl="0" eaLnBrk="1" latinLnBrk="0" hangingPunct="1">
        <a:lnSpc>
          <a:spcPct val="90000"/>
        </a:lnSpc>
        <a:spcBef>
          <a:spcPts val="1536"/>
        </a:spcBef>
        <a:buFont typeface="Arial" panose="020B0604020202020204" pitchFamily="34" charset="0"/>
        <a:buChar char="•"/>
        <a:defRPr sz="6144" kern="1200">
          <a:solidFill>
            <a:schemeClr val="tx1"/>
          </a:solidFill>
          <a:latin typeface="+mn-lt"/>
          <a:ea typeface="+mn-ea"/>
          <a:cs typeface="+mn-cs"/>
        </a:defRPr>
      </a:lvl3pPr>
      <a:lvl4pPr marL="4915814" indent="-702259" algn="l" defTabSz="2809037" rtl="0" eaLnBrk="1" latinLnBrk="0" hangingPunct="1">
        <a:lnSpc>
          <a:spcPct val="90000"/>
        </a:lnSpc>
        <a:spcBef>
          <a:spcPts val="1536"/>
        </a:spcBef>
        <a:buFont typeface="Arial" panose="020B0604020202020204" pitchFamily="34" charset="0"/>
        <a:buChar char="•"/>
        <a:defRPr sz="5530" kern="1200">
          <a:solidFill>
            <a:schemeClr val="tx1"/>
          </a:solidFill>
          <a:latin typeface="+mn-lt"/>
          <a:ea typeface="+mn-ea"/>
          <a:cs typeface="+mn-cs"/>
        </a:defRPr>
      </a:lvl4pPr>
      <a:lvl5pPr marL="6320333" indent="-702259" algn="l" defTabSz="2809037" rtl="0" eaLnBrk="1" latinLnBrk="0" hangingPunct="1">
        <a:lnSpc>
          <a:spcPct val="90000"/>
        </a:lnSpc>
        <a:spcBef>
          <a:spcPts val="1536"/>
        </a:spcBef>
        <a:buFont typeface="Arial" panose="020B0604020202020204" pitchFamily="34" charset="0"/>
        <a:buChar char="•"/>
        <a:defRPr sz="5530" kern="1200">
          <a:solidFill>
            <a:schemeClr val="tx1"/>
          </a:solidFill>
          <a:latin typeface="+mn-lt"/>
          <a:ea typeface="+mn-ea"/>
          <a:cs typeface="+mn-cs"/>
        </a:defRPr>
      </a:lvl5pPr>
      <a:lvl6pPr marL="7724851" indent="-702259" algn="l" defTabSz="2809037" rtl="0" eaLnBrk="1" latinLnBrk="0" hangingPunct="1">
        <a:lnSpc>
          <a:spcPct val="90000"/>
        </a:lnSpc>
        <a:spcBef>
          <a:spcPts val="1536"/>
        </a:spcBef>
        <a:buFont typeface="Arial" panose="020B0604020202020204" pitchFamily="34" charset="0"/>
        <a:buChar char="•"/>
        <a:defRPr sz="5530" kern="1200">
          <a:solidFill>
            <a:schemeClr val="tx1"/>
          </a:solidFill>
          <a:latin typeface="+mn-lt"/>
          <a:ea typeface="+mn-ea"/>
          <a:cs typeface="+mn-cs"/>
        </a:defRPr>
      </a:lvl6pPr>
      <a:lvl7pPr marL="9129370" indent="-702259" algn="l" defTabSz="2809037" rtl="0" eaLnBrk="1" latinLnBrk="0" hangingPunct="1">
        <a:lnSpc>
          <a:spcPct val="90000"/>
        </a:lnSpc>
        <a:spcBef>
          <a:spcPts val="1536"/>
        </a:spcBef>
        <a:buFont typeface="Arial" panose="020B0604020202020204" pitchFamily="34" charset="0"/>
        <a:buChar char="•"/>
        <a:defRPr sz="5530" kern="1200">
          <a:solidFill>
            <a:schemeClr val="tx1"/>
          </a:solidFill>
          <a:latin typeface="+mn-lt"/>
          <a:ea typeface="+mn-ea"/>
          <a:cs typeface="+mn-cs"/>
        </a:defRPr>
      </a:lvl7pPr>
      <a:lvl8pPr marL="10533888" indent="-702259" algn="l" defTabSz="2809037" rtl="0" eaLnBrk="1" latinLnBrk="0" hangingPunct="1">
        <a:lnSpc>
          <a:spcPct val="90000"/>
        </a:lnSpc>
        <a:spcBef>
          <a:spcPts val="1536"/>
        </a:spcBef>
        <a:buFont typeface="Arial" panose="020B0604020202020204" pitchFamily="34" charset="0"/>
        <a:buChar char="•"/>
        <a:defRPr sz="5530" kern="1200">
          <a:solidFill>
            <a:schemeClr val="tx1"/>
          </a:solidFill>
          <a:latin typeface="+mn-lt"/>
          <a:ea typeface="+mn-ea"/>
          <a:cs typeface="+mn-cs"/>
        </a:defRPr>
      </a:lvl8pPr>
      <a:lvl9pPr marL="11938406" indent="-702259" algn="l" defTabSz="2809037" rtl="0" eaLnBrk="1" latinLnBrk="0" hangingPunct="1">
        <a:lnSpc>
          <a:spcPct val="90000"/>
        </a:lnSpc>
        <a:spcBef>
          <a:spcPts val="1536"/>
        </a:spcBef>
        <a:buFont typeface="Arial" panose="020B0604020202020204" pitchFamily="34" charset="0"/>
        <a:buChar char="•"/>
        <a:defRPr sz="5530" kern="1200">
          <a:solidFill>
            <a:schemeClr val="tx1"/>
          </a:solidFill>
          <a:latin typeface="+mn-lt"/>
          <a:ea typeface="+mn-ea"/>
          <a:cs typeface="+mn-cs"/>
        </a:defRPr>
      </a:lvl9pPr>
    </p:bodyStyle>
    <p:otherStyle>
      <a:defPPr>
        <a:defRPr lang="en-US"/>
      </a:defPPr>
      <a:lvl1pPr marL="0" algn="l" defTabSz="2809037" rtl="0" eaLnBrk="1" latinLnBrk="0" hangingPunct="1">
        <a:defRPr sz="5530" kern="1200">
          <a:solidFill>
            <a:schemeClr val="tx1"/>
          </a:solidFill>
          <a:latin typeface="+mn-lt"/>
          <a:ea typeface="+mn-ea"/>
          <a:cs typeface="+mn-cs"/>
        </a:defRPr>
      </a:lvl1pPr>
      <a:lvl2pPr marL="1404518" algn="l" defTabSz="2809037" rtl="0" eaLnBrk="1" latinLnBrk="0" hangingPunct="1">
        <a:defRPr sz="5530" kern="1200">
          <a:solidFill>
            <a:schemeClr val="tx1"/>
          </a:solidFill>
          <a:latin typeface="+mn-lt"/>
          <a:ea typeface="+mn-ea"/>
          <a:cs typeface="+mn-cs"/>
        </a:defRPr>
      </a:lvl2pPr>
      <a:lvl3pPr marL="2809037" algn="l" defTabSz="2809037" rtl="0" eaLnBrk="1" latinLnBrk="0" hangingPunct="1">
        <a:defRPr sz="5530" kern="1200">
          <a:solidFill>
            <a:schemeClr val="tx1"/>
          </a:solidFill>
          <a:latin typeface="+mn-lt"/>
          <a:ea typeface="+mn-ea"/>
          <a:cs typeface="+mn-cs"/>
        </a:defRPr>
      </a:lvl3pPr>
      <a:lvl4pPr marL="4213555" algn="l" defTabSz="2809037" rtl="0" eaLnBrk="1" latinLnBrk="0" hangingPunct="1">
        <a:defRPr sz="5530" kern="1200">
          <a:solidFill>
            <a:schemeClr val="tx1"/>
          </a:solidFill>
          <a:latin typeface="+mn-lt"/>
          <a:ea typeface="+mn-ea"/>
          <a:cs typeface="+mn-cs"/>
        </a:defRPr>
      </a:lvl4pPr>
      <a:lvl5pPr marL="5618074" algn="l" defTabSz="2809037" rtl="0" eaLnBrk="1" latinLnBrk="0" hangingPunct="1">
        <a:defRPr sz="5530" kern="1200">
          <a:solidFill>
            <a:schemeClr val="tx1"/>
          </a:solidFill>
          <a:latin typeface="+mn-lt"/>
          <a:ea typeface="+mn-ea"/>
          <a:cs typeface="+mn-cs"/>
        </a:defRPr>
      </a:lvl5pPr>
      <a:lvl6pPr marL="7022592" algn="l" defTabSz="2809037" rtl="0" eaLnBrk="1" latinLnBrk="0" hangingPunct="1">
        <a:defRPr sz="5530" kern="1200">
          <a:solidFill>
            <a:schemeClr val="tx1"/>
          </a:solidFill>
          <a:latin typeface="+mn-lt"/>
          <a:ea typeface="+mn-ea"/>
          <a:cs typeface="+mn-cs"/>
        </a:defRPr>
      </a:lvl6pPr>
      <a:lvl7pPr marL="8427110" algn="l" defTabSz="2809037" rtl="0" eaLnBrk="1" latinLnBrk="0" hangingPunct="1">
        <a:defRPr sz="5530" kern="1200">
          <a:solidFill>
            <a:schemeClr val="tx1"/>
          </a:solidFill>
          <a:latin typeface="+mn-lt"/>
          <a:ea typeface="+mn-ea"/>
          <a:cs typeface="+mn-cs"/>
        </a:defRPr>
      </a:lvl7pPr>
      <a:lvl8pPr marL="9831629" algn="l" defTabSz="2809037" rtl="0" eaLnBrk="1" latinLnBrk="0" hangingPunct="1">
        <a:defRPr sz="5530" kern="1200">
          <a:solidFill>
            <a:schemeClr val="tx1"/>
          </a:solidFill>
          <a:latin typeface="+mn-lt"/>
          <a:ea typeface="+mn-ea"/>
          <a:cs typeface="+mn-cs"/>
        </a:defRPr>
      </a:lvl8pPr>
      <a:lvl9pPr marL="11236147" algn="l" defTabSz="2809037" rtl="0" eaLnBrk="1" latinLnBrk="0" hangingPunct="1">
        <a:defRPr sz="5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slide" Target="slide2.xml"/><Relationship Id="rId18" Type="http://schemas.openxmlformats.org/officeDocument/2006/relationships/slide" Target="slide6.xml"/><Relationship Id="rId3" Type="http://schemas.openxmlformats.org/officeDocument/2006/relationships/image" Target="../media/image1.tiff"/><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slide" Target="slide5.xml"/><Relationship Id="rId2" Type="http://schemas.openxmlformats.org/officeDocument/2006/relationships/notesSlide" Target="../notesSlides/notesSlide1.xml"/><Relationship Id="rId16" Type="http://schemas.openxmlformats.org/officeDocument/2006/relationships/slide" Target="slide4.xml"/><Relationship Id="rId20" Type="http://schemas.openxmlformats.org/officeDocument/2006/relationships/image" Target="../media/image11.tiff"/><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5" Type="http://schemas.openxmlformats.org/officeDocument/2006/relationships/slide" Target="slide1.xml"/><Relationship Id="rId10" Type="http://schemas.openxmlformats.org/officeDocument/2006/relationships/image" Target="../media/image8.jpeg"/><Relationship Id="rId19" Type="http://schemas.openxmlformats.org/officeDocument/2006/relationships/slide" Target="slide7.xml"/><Relationship Id="rId4" Type="http://schemas.openxmlformats.org/officeDocument/2006/relationships/image" Target="../media/image2.tiff"/><Relationship Id="rId9" Type="http://schemas.openxmlformats.org/officeDocument/2006/relationships/image" Target="../media/image7.png"/><Relationship Id="rId14" Type="http://schemas.openxmlformats.org/officeDocument/2006/relationships/slide" Target="slide3.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tiff"/><Relationship Id="rId18" Type="http://schemas.openxmlformats.org/officeDocument/2006/relationships/slide" Target="slide4.xml"/><Relationship Id="rId3" Type="http://schemas.openxmlformats.org/officeDocument/2006/relationships/image" Target="../media/image12.jpeg"/><Relationship Id="rId21" Type="http://schemas.openxmlformats.org/officeDocument/2006/relationships/slide" Target="slide7.xml"/><Relationship Id="rId7" Type="http://schemas.openxmlformats.org/officeDocument/2006/relationships/image" Target="../media/image16.png"/><Relationship Id="rId12" Type="http://schemas.openxmlformats.org/officeDocument/2006/relationships/image" Target="../media/image11.tiff"/><Relationship Id="rId17" Type="http://schemas.openxmlformats.org/officeDocument/2006/relationships/slide" Target="slide1.xml"/><Relationship Id="rId2" Type="http://schemas.openxmlformats.org/officeDocument/2006/relationships/notesSlide" Target="../notesSlides/notesSlide2.xml"/><Relationship Id="rId16" Type="http://schemas.openxmlformats.org/officeDocument/2006/relationships/slide" Target="slide3.xml"/><Relationship Id="rId20" Type="http://schemas.openxmlformats.org/officeDocument/2006/relationships/slide" Target="slide6.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slide" Target="slide2.xml"/><Relationship Id="rId10" Type="http://schemas.openxmlformats.org/officeDocument/2006/relationships/image" Target="../media/image19.png"/><Relationship Id="rId19" Type="http://schemas.openxmlformats.org/officeDocument/2006/relationships/slide" Target="slide5.xml"/><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tiff"/></Relationships>
</file>

<file path=ppt/slides/_rels/slide3.xml.rels><?xml version="1.0" encoding="UTF-8" standalone="yes"?>
<Relationships xmlns="http://schemas.openxmlformats.org/package/2006/relationships"><Relationship Id="rId8" Type="http://schemas.openxmlformats.org/officeDocument/2006/relationships/image" Target="../media/image2.tiff"/><Relationship Id="rId13" Type="http://schemas.openxmlformats.org/officeDocument/2006/relationships/image" Target="../media/image28.png"/><Relationship Id="rId18" Type="http://schemas.openxmlformats.org/officeDocument/2006/relationships/slide" Target="slide5.xml"/><Relationship Id="rId3" Type="http://schemas.openxmlformats.org/officeDocument/2006/relationships/image" Target="../media/image21.png"/><Relationship Id="rId7" Type="http://schemas.openxmlformats.org/officeDocument/2006/relationships/image" Target="../media/image1.tiff"/><Relationship Id="rId12" Type="http://schemas.openxmlformats.org/officeDocument/2006/relationships/image" Target="../media/image27.png"/><Relationship Id="rId17" Type="http://schemas.openxmlformats.org/officeDocument/2006/relationships/slide" Target="slide4.xml"/><Relationship Id="rId2" Type="http://schemas.openxmlformats.org/officeDocument/2006/relationships/notesSlide" Target="../notesSlides/notesSlide3.xml"/><Relationship Id="rId16" Type="http://schemas.openxmlformats.org/officeDocument/2006/relationships/slide" Target="slide1.xml"/><Relationship Id="rId20" Type="http://schemas.openxmlformats.org/officeDocument/2006/relationships/slide" Target="slide7.xml"/><Relationship Id="rId1" Type="http://schemas.openxmlformats.org/officeDocument/2006/relationships/slideLayout" Target="../slideLayouts/slideLayout12.xml"/><Relationship Id="rId6" Type="http://schemas.openxmlformats.org/officeDocument/2006/relationships/image" Target="../media/image11.tiff"/><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slide" Target="slide3.xml"/><Relationship Id="rId10" Type="http://schemas.openxmlformats.org/officeDocument/2006/relationships/image" Target="../media/image25.png"/><Relationship Id="rId19" Type="http://schemas.openxmlformats.org/officeDocument/2006/relationships/slide" Target="slide6.xml"/><Relationship Id="rId4" Type="http://schemas.openxmlformats.org/officeDocument/2006/relationships/image" Target="../media/image22.png"/><Relationship Id="rId9" Type="http://schemas.openxmlformats.org/officeDocument/2006/relationships/image" Target="../media/image24.png"/><Relationship Id="rId14"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tiff"/><Relationship Id="rId18" Type="http://schemas.openxmlformats.org/officeDocument/2006/relationships/slide" Target="slide3.xml"/><Relationship Id="rId3" Type="http://schemas.openxmlformats.org/officeDocument/2006/relationships/slide" Target="slide5.xml"/><Relationship Id="rId7" Type="http://schemas.openxmlformats.org/officeDocument/2006/relationships/image" Target="../media/image30.png"/><Relationship Id="rId12" Type="http://schemas.openxmlformats.org/officeDocument/2006/relationships/image" Target="../media/image11.tiff"/><Relationship Id="rId17" Type="http://schemas.openxmlformats.org/officeDocument/2006/relationships/slide" Target="slide2.xml"/><Relationship Id="rId2" Type="http://schemas.openxmlformats.org/officeDocument/2006/relationships/notesSlide" Target="../notesSlides/notesSlide4.xml"/><Relationship Id="rId16" Type="http://schemas.openxmlformats.org/officeDocument/2006/relationships/image" Target="../media/image35.jpeg"/><Relationship Id="rId20" Type="http://schemas.openxmlformats.org/officeDocument/2006/relationships/slide" Target="slide4.xml"/><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slide" Target="slide7.xml"/><Relationship Id="rId15" Type="http://schemas.openxmlformats.org/officeDocument/2006/relationships/image" Target="../media/image34.png"/><Relationship Id="rId10" Type="http://schemas.openxmlformats.org/officeDocument/2006/relationships/hyperlink" Target="https://sites.google.com/site/botany317/session-2/bacteria/green-purple-bacteria" TargetMode="External"/><Relationship Id="rId19" Type="http://schemas.openxmlformats.org/officeDocument/2006/relationships/slide" Target="slide1.xml"/><Relationship Id="rId4" Type="http://schemas.openxmlformats.org/officeDocument/2006/relationships/slide" Target="slide6.xml"/><Relationship Id="rId9" Type="http://schemas.openxmlformats.org/officeDocument/2006/relationships/image" Target="../media/image32.png"/><Relationship Id="rId14" Type="http://schemas.openxmlformats.org/officeDocument/2006/relationships/image" Target="../media/image2.tiff"/></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2.xml"/><Relationship Id="rId18" Type="http://schemas.openxmlformats.org/officeDocument/2006/relationships/slide" Target="slide6.xml"/><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2.tiff"/><Relationship Id="rId17" Type="http://schemas.openxmlformats.org/officeDocument/2006/relationships/slide" Target="slide5.xml"/><Relationship Id="rId2" Type="http://schemas.openxmlformats.org/officeDocument/2006/relationships/notesSlide" Target="../notesSlides/notesSlide5.xml"/><Relationship Id="rId16" Type="http://schemas.openxmlformats.org/officeDocument/2006/relationships/slide" Target="slide4.xml"/><Relationship Id="rId1" Type="http://schemas.openxmlformats.org/officeDocument/2006/relationships/slideLayout" Target="../slideLayouts/slideLayout12.xml"/><Relationship Id="rId6" Type="http://schemas.openxmlformats.org/officeDocument/2006/relationships/image" Target="../media/image39.jpeg"/><Relationship Id="rId11" Type="http://schemas.openxmlformats.org/officeDocument/2006/relationships/image" Target="../media/image1.tiff"/><Relationship Id="rId5" Type="http://schemas.openxmlformats.org/officeDocument/2006/relationships/image" Target="../media/image38.png"/><Relationship Id="rId15" Type="http://schemas.openxmlformats.org/officeDocument/2006/relationships/slide" Target="slide1.xml"/><Relationship Id="rId10" Type="http://schemas.openxmlformats.org/officeDocument/2006/relationships/image" Target="../media/image11.tiff"/><Relationship Id="rId19" Type="http://schemas.openxmlformats.org/officeDocument/2006/relationships/slide" Target="slide7.xml"/><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11.tiff"/><Relationship Id="rId7" Type="http://schemas.openxmlformats.org/officeDocument/2006/relationships/slide" Target="slide3.xml"/><Relationship Id="rId12" Type="http://schemas.openxmlformats.org/officeDocument/2006/relationships/slide" Target="slide7.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6.xml"/><Relationship Id="rId5" Type="http://schemas.openxmlformats.org/officeDocument/2006/relationships/image" Target="../media/image2.tiff"/><Relationship Id="rId10" Type="http://schemas.openxmlformats.org/officeDocument/2006/relationships/slide" Target="slide5.xml"/><Relationship Id="rId4" Type="http://schemas.openxmlformats.org/officeDocument/2006/relationships/image" Target="../media/image1.tiff"/><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26" Type="http://schemas.openxmlformats.org/officeDocument/2006/relationships/hyperlink" Target="https://www.researchgate.net/publication/280572840_Rhizopus_oryzae" TargetMode="External"/><Relationship Id="rId21" Type="http://schemas.openxmlformats.org/officeDocument/2006/relationships/hyperlink" Target="https://www.sciencedirect.com/science/article/pii/B9780124159556000128" TargetMode="External"/><Relationship Id="rId42" Type="http://schemas.openxmlformats.org/officeDocument/2006/relationships/hyperlink" Target="https://www.sigmaaldrich.com/technical-document/articles/biology/what-is-hyaluronan.html" TargetMode="External"/><Relationship Id="rId47" Type="http://schemas.openxmlformats.org/officeDocument/2006/relationships/hyperlink" Target="https://www.sciencedirect.com/topics/chemistry/poly-glycolic-acid" TargetMode="External"/><Relationship Id="rId63" Type="http://schemas.openxmlformats.org/officeDocument/2006/relationships/hyperlink" Target="https://www.annualreviews.org/doi/10.1146/annurev-matsci-062910-095803" TargetMode="External"/><Relationship Id="rId68" Type="http://schemas.openxmlformats.org/officeDocument/2006/relationships/hyperlink" Target="https://www.bbc.com/news/science-environment-31500883" TargetMode="External"/><Relationship Id="rId16" Type="http://schemas.openxmlformats.org/officeDocument/2006/relationships/hyperlink" Target="https://www.researchgate.net/publication/329414560_Two-phase_extraction_characterization_and_biological_evaluation_of_chitin_and_chitosan_from_Rhizopus_oryzae_ARTICLE_INFO" TargetMode="External"/><Relationship Id="rId11" Type="http://schemas.openxmlformats.org/officeDocument/2006/relationships/hyperlink" Target="https://www.sciencedirect.com/science/article/abs/pii/0002961071900390" TargetMode="External"/><Relationship Id="rId24" Type="http://schemas.openxmlformats.org/officeDocument/2006/relationships/hyperlink" Target="https://doi.org/10.1111/j.1541-4337.2010.00126.x" TargetMode="External"/><Relationship Id="rId32" Type="http://schemas.openxmlformats.org/officeDocument/2006/relationships/hyperlink" Target="https://www.ncbi.nlm.nih.gov/pmc/articles/PMC3894906/" TargetMode="External"/><Relationship Id="rId37" Type="http://schemas.openxmlformats.org/officeDocument/2006/relationships/hyperlink" Target="https://www.smithsonianmag.com/innovation/new-artificial-spider-silk-stronger-steel-and-98-percent-water-180964176" TargetMode="External"/><Relationship Id="rId40" Type="http://schemas.openxmlformats.org/officeDocument/2006/relationships/hyperlink" Target="https://www.youtube.com/watch?v=I8IBoXVh47w" TargetMode="External"/><Relationship Id="rId45" Type="http://schemas.openxmlformats.org/officeDocument/2006/relationships/hyperlink" Target="https://doi.org/10.1533/9781908818355.3.333" TargetMode="External"/><Relationship Id="rId53" Type="http://schemas.openxmlformats.org/officeDocument/2006/relationships/hyperlink" Target="https://www.sciencenews.org/article/gut-microbes-signal-when-dinner-done" TargetMode="External"/><Relationship Id="rId58" Type="http://schemas.openxmlformats.org/officeDocument/2006/relationships/hyperlink" Target="https://biotechnologyforbiofuels.biomedcentral.com/articles/10.1186/s13068-017-0846-5" TargetMode="External"/><Relationship Id="rId66" Type="http://schemas.openxmlformats.org/officeDocument/2006/relationships/hyperlink" Target="https://doi.org/10.1073/pnas.10033" TargetMode="External"/><Relationship Id="rId74" Type="http://schemas.openxmlformats.org/officeDocument/2006/relationships/slide" Target="slide3.xml"/><Relationship Id="rId79" Type="http://schemas.openxmlformats.org/officeDocument/2006/relationships/slide" Target="slide7.xml"/><Relationship Id="rId5" Type="http://schemas.openxmlformats.org/officeDocument/2006/relationships/hyperlink" Target="https://royalsocietypublishing.org/doi/full/10.1098/rsif.2014.1326" TargetMode="External"/><Relationship Id="rId61" Type="http://schemas.openxmlformats.org/officeDocument/2006/relationships/hyperlink" Target="http://www.ncbi.nlm.nih.gov/pmc/articles/PMC6604996/" TargetMode="External"/><Relationship Id="rId19" Type="http://schemas.openxmlformats.org/officeDocument/2006/relationships/hyperlink" Target="https://doi.org/10.1016/B978-0-12" TargetMode="External"/><Relationship Id="rId14" Type="http://schemas.openxmlformats.org/officeDocument/2006/relationships/hyperlink" Target="https://royalsocietypublishing.org/doi/10.1098/rsif.2011.0688" TargetMode="External"/><Relationship Id="rId22" Type="http://schemas.openxmlformats.org/officeDocument/2006/relationships/hyperlink" Target="https://doi.org/10.1016/B978-1-78242-465-9.00005-7" TargetMode="External"/><Relationship Id="rId27" Type="http://schemas.openxmlformats.org/officeDocument/2006/relationships/hyperlink" Target="https://welikeshooting.com/tips-how-to/ballistic-gel-a-how-to/" TargetMode="External"/><Relationship Id="rId30" Type="http://schemas.openxmlformats.org/officeDocument/2006/relationships/hyperlink" Target="https://doi.org/10.1038/srep28594" TargetMode="External"/><Relationship Id="rId35" Type="http://schemas.openxmlformats.org/officeDocument/2006/relationships/hyperlink" Target="https://www.ncbi.nlm.nih.gov/pmc/articles/PMC5456816/" TargetMode="External"/><Relationship Id="rId43" Type="http://schemas.openxmlformats.org/officeDocument/2006/relationships/hyperlink" Target="https://www.ncbi.nlm.nih.gov/pmc/articles/PMC6332455/" TargetMode="External"/><Relationship Id="rId48" Type="http://schemas.openxmlformats.org/officeDocument/2006/relationships/hyperlink" Target="https://link.springer.com/protocol/10.1007/978-1-4939-3185-9_26" TargetMode="External"/><Relationship Id="rId56" Type="http://schemas.openxmlformats.org/officeDocument/2006/relationships/hyperlink" Target="https://www.ncbi.nlm.nih.gov/pmc/articles/PMC3889922/" TargetMode="External"/><Relationship Id="rId64" Type="http://schemas.openxmlformats.org/officeDocument/2006/relationships/hyperlink" Target="https://www.peta.org/about-peta/faq/what-is-gelatin-made-of/" TargetMode="External"/><Relationship Id="rId69" Type="http://schemas.openxmlformats.org/officeDocument/2006/relationships/hyperlink" Target="https://www.britannica.com/science/carbon-nanotube" TargetMode="External"/><Relationship Id="rId77" Type="http://schemas.openxmlformats.org/officeDocument/2006/relationships/slide" Target="slide5.xml"/><Relationship Id="rId8" Type="http://schemas.openxmlformats.org/officeDocument/2006/relationships/hyperlink" Target="https://www.cheaptubes.com/carbon-nanotubes-properties-and-applications/" TargetMode="External"/><Relationship Id="rId51" Type="http://schemas.openxmlformats.org/officeDocument/2006/relationships/hyperlink" Target="https://www.sciencedirect.com/science/article/abs/pii/S0144861797001355" TargetMode="External"/><Relationship Id="rId72" Type="http://schemas.openxmlformats.org/officeDocument/2006/relationships/image" Target="../media/image2.tiff"/><Relationship Id="rId3" Type="http://schemas.openxmlformats.org/officeDocument/2006/relationships/hyperlink" Target="https://www.researchgate.net/publication/258697369_Electrospun_Crosslinked_Hyaluronic_Acid_Fibers_for_Tissue_Engineering" TargetMode="External"/><Relationship Id="rId12" Type="http://schemas.openxmlformats.org/officeDocument/2006/relationships/hyperlink" Target="https://www.thespruce.com/where-does-latex-come-from-3269790" TargetMode="External"/><Relationship Id="rId17" Type="http://schemas.openxmlformats.org/officeDocument/2006/relationships/hyperlink" Target="https://www.semanticscholar.org/paper/Protection-of-Nitrate-Reducing-Fe(II)-Oxidizing-UV-Gauger-Konhauser/69a6efe7e8df82f72260b3771b467fdc7cd6970a/figure/0" TargetMode="External"/><Relationship Id="rId25" Type="http://schemas.openxmlformats.org/officeDocument/2006/relationships/hyperlink" Target="https://www.ncbi.nlm.nih.gov/pmc/articles/PMC3800424/" TargetMode="External"/><Relationship Id="rId33" Type="http://schemas.openxmlformats.org/officeDocument/2006/relationships/hyperlink" Target="http://www.plantphysiol.org/content/177/3/1124" TargetMode="External"/><Relationship Id="rId38" Type="http://schemas.openxmlformats.org/officeDocument/2006/relationships/hyperlink" Target="http://www.toppr.com/bytes/polyvinyl-alcohol/" TargetMode="External"/><Relationship Id="rId46" Type="http://schemas.openxmlformats.org/officeDocument/2006/relationships/hyperlink" Target="https://doi.org/10.1016/j.carbpol.2016.04.014" TargetMode="External"/><Relationship Id="rId59" Type="http://schemas.openxmlformats.org/officeDocument/2006/relationships/hyperlink" Target="https://www.ncbi.nlm.nih.gov/pmc/articles/PMC3815454/" TargetMode="External"/><Relationship Id="rId67" Type="http://schemas.openxmlformats.org/officeDocument/2006/relationships/hyperlink" Target="https://onlinelibrary.wiley.com/doi/pdf/10.1002/adfm.201908556" TargetMode="External"/><Relationship Id="rId20" Type="http://schemas.openxmlformats.org/officeDocument/2006/relationships/hyperlink" Target="https://www.carolina.com/lab-gloves/ceramic-fiber-squares/FAM_713326.pr" TargetMode="External"/><Relationship Id="rId41" Type="http://schemas.openxmlformats.org/officeDocument/2006/relationships/hyperlink" Target="https://www.clearballistics.com/faq/" TargetMode="External"/><Relationship Id="rId54" Type="http://schemas.openxmlformats.org/officeDocument/2006/relationships/hyperlink" Target="https://doi.org/10.1111/jam.14290" TargetMode="External"/><Relationship Id="rId62" Type="http://schemas.openxmlformats.org/officeDocument/2006/relationships/hyperlink" Target="https://www.researchgate.net/publication/327207270_The_Microstructure_Proteomics_and_Crystallization_of_the_Limpet_Teeth" TargetMode="External"/><Relationship Id="rId70" Type="http://schemas.openxmlformats.org/officeDocument/2006/relationships/image" Target="../media/image11.tiff"/><Relationship Id="rId75" Type="http://schemas.openxmlformats.org/officeDocument/2006/relationships/slide" Target="slide1.xml"/><Relationship Id="rId1" Type="http://schemas.openxmlformats.org/officeDocument/2006/relationships/slideLayout" Target="../slideLayouts/slideLayout12.xml"/><Relationship Id="rId6" Type="http://schemas.openxmlformats.org/officeDocument/2006/relationships/hyperlink" Target="http://www.bionicsinstitute.org/biocompatibility-of-carbon-nanotubes/" TargetMode="External"/><Relationship Id="rId15" Type="http://schemas.openxmlformats.org/officeDocument/2006/relationships/hyperlink" Target="https://www.ncbi.nlm.nih.gov/pubmed/28494717" TargetMode="External"/><Relationship Id="rId23" Type="http://schemas.openxmlformats.org/officeDocument/2006/relationships/hyperlink" Target="https://www.ncbi.nlm.nih.gov/pmc/articles/PMC3282272/" TargetMode="External"/><Relationship Id="rId28" Type="http://schemas.openxmlformats.org/officeDocument/2006/relationships/hyperlink" Target="https://www.graphenea.com/pages/graphene-uses-applications" TargetMode="External"/><Relationship Id="rId36" Type="http://schemas.openxmlformats.org/officeDocument/2006/relationships/hyperlink" Target="http://www1.lsbu.ac.uk/water/gelatin.html" TargetMode="External"/><Relationship Id="rId49" Type="http://schemas.openxmlformats.org/officeDocument/2006/relationships/hyperlink" Target="https://www.hindawi.com/journals/ijps/2015/280784/" TargetMode="External"/><Relationship Id="rId57" Type="http://schemas.openxmlformats.org/officeDocument/2006/relationships/hyperlink" Target="http://www.n-silica.co.jp/english/technology/manufact.html" TargetMode="External"/><Relationship Id="rId10" Type="http://schemas.openxmlformats.org/officeDocument/2006/relationships/hyperlink" Target="https://doi.org/10.1371/journal.pone.0203563" TargetMode="External"/><Relationship Id="rId31" Type="http://schemas.openxmlformats.org/officeDocument/2006/relationships/hyperlink" Target="https://www.uniprot.org/uniprot/F0JYK4" TargetMode="External"/><Relationship Id="rId44" Type="http://schemas.openxmlformats.org/officeDocument/2006/relationships/hyperlink" Target="https://dx.doi.org/10.3390%2Fmolecules201219884" TargetMode="External"/><Relationship Id="rId52" Type="http://schemas.openxmlformats.org/officeDocument/2006/relationships/hyperlink" Target="https://www.researchgate.net/publication/320845033%20_Valorisation_of_chitinous_biomass_for_antimicrobial_applications" TargetMode="External"/><Relationship Id="rId60" Type="http://schemas.openxmlformats.org/officeDocument/2006/relationships/hyperlink" Target="https://www.uniprot.org/citations/23254933" TargetMode="External"/><Relationship Id="rId65" Type="http://schemas.openxmlformats.org/officeDocument/2006/relationships/hyperlink" Target="https://inchemistry.acs.org/content/inchemistry/en/atomic-news/spider-webs.html" TargetMode="External"/><Relationship Id="rId73" Type="http://schemas.openxmlformats.org/officeDocument/2006/relationships/slide" Target="slide2.xml"/><Relationship Id="rId78" Type="http://schemas.openxmlformats.org/officeDocument/2006/relationships/slide" Target="slide6.xml"/><Relationship Id="rId4" Type="http://schemas.openxmlformats.org/officeDocument/2006/relationships/hyperlink" Target="https://journals.plos.org/plosone/article?id=10.1371/journal.pone.0000514" TargetMode="External"/><Relationship Id="rId9" Type="http://schemas.openxmlformats.org/officeDocument/2006/relationships/hyperlink" Target="https://www.sciencedirect.com/topics/materials-science/ceramic-fiber" TargetMode="External"/><Relationship Id="rId13" Type="http://schemas.openxmlformats.org/officeDocument/2006/relationships/hyperlink" Target="https://www.sciencedirect.com/topics/agricultural-and-biological-sciences/hevea-brasiliensis" TargetMode="External"/><Relationship Id="rId18" Type="http://schemas.openxmlformats.org/officeDocument/2006/relationships/hyperlink" Target="http://www.saujs.sakarya.edu.tr/en/download/article-file/313951" TargetMode="External"/><Relationship Id="rId39" Type="http://schemas.openxmlformats.org/officeDocument/2006/relationships/hyperlink" Target="https://www.graphene-info.com/graphene-infos-introduction-reduced-graphene-oxide" TargetMode="External"/><Relationship Id="rId34" Type="http://schemas.openxmlformats.org/officeDocument/2006/relationships/hyperlink" Target="https://www.ncbi.nlm.nih.gov/books/NBK21582/" TargetMode="External"/><Relationship Id="rId50" Type="http://schemas.openxmlformats.org/officeDocument/2006/relationships/hyperlink" Target="https://www.prescouter.com/2017/03/applications-carbon-nanotubes/" TargetMode="External"/><Relationship Id="rId55" Type="http://schemas.openxmlformats.org/officeDocument/2006/relationships/hyperlink" Target="https://doi.org/10.3390/polym11071193" TargetMode="External"/><Relationship Id="rId76" Type="http://schemas.openxmlformats.org/officeDocument/2006/relationships/slide" Target="slide4.xml"/><Relationship Id="rId7" Type="http://schemas.openxmlformats.org/officeDocument/2006/relationships/hyperlink" Target="https://doi.org/10.3390/md17060381" TargetMode="External"/><Relationship Id="rId71" Type="http://schemas.openxmlformats.org/officeDocument/2006/relationships/image" Target="../media/image1.tiff"/><Relationship Id="rId2" Type="http://schemas.openxmlformats.org/officeDocument/2006/relationships/notesSlide" Target="../notesSlides/notesSlide7.xml"/><Relationship Id="rId29" Type="http://schemas.openxmlformats.org/officeDocument/2006/relationships/hyperlink" Target="https://www.sciencedirect.com/science/article/abs/pii/S0016703710001778?via%3Dihub"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73518" y="189981"/>
            <a:ext cx="15656321" cy="3170099"/>
          </a:xfrm>
          <a:prstGeom prst="rect">
            <a:avLst/>
          </a:prstGeom>
          <a:noFill/>
        </p:spPr>
        <p:txBody>
          <a:bodyPr wrap="square" rtlCol="0" anchor="t">
            <a:spAutoFit/>
          </a:bodyPr>
          <a:lstStyle/>
          <a:p>
            <a:pPr algn="ctr"/>
            <a:r>
              <a:rPr lang="en-US" sz="4400" b="1" i="1">
                <a:solidFill>
                  <a:schemeClr val="bg1">
                    <a:lumMod val="95000"/>
                  </a:schemeClr>
                </a:solidFill>
              </a:rPr>
              <a:t>The Development of Novel Biocompatible Materials for Strength, Durability, Conductivity, Elasticity, and Visibility</a:t>
            </a:r>
          </a:p>
          <a:p>
            <a:pPr algn="ctr"/>
            <a:r>
              <a:rPr lang="en-US" sz="2800" i="1" err="1">
                <a:solidFill>
                  <a:schemeClr val="bg1">
                    <a:lumMod val="95000"/>
                  </a:schemeClr>
                </a:solidFill>
              </a:rPr>
              <a:t>Srinitya</a:t>
            </a:r>
            <a:r>
              <a:rPr lang="en-US" sz="2800" i="1">
                <a:solidFill>
                  <a:schemeClr val="bg1">
                    <a:lumMod val="95000"/>
                  </a:schemeClr>
                </a:solidFill>
              </a:rPr>
              <a:t> Allam, Rosa </a:t>
            </a:r>
            <a:r>
              <a:rPr lang="en-US" sz="2800" i="1" err="1">
                <a:solidFill>
                  <a:schemeClr val="bg1">
                    <a:lumMod val="95000"/>
                  </a:schemeClr>
                </a:solidFill>
              </a:rPr>
              <a:t>Bouchery</a:t>
            </a:r>
            <a:r>
              <a:rPr lang="en-US" sz="2800" i="1">
                <a:solidFill>
                  <a:schemeClr val="bg1">
                    <a:lumMod val="95000"/>
                  </a:schemeClr>
                </a:solidFill>
              </a:rPr>
              <a:t>, </a:t>
            </a:r>
            <a:r>
              <a:rPr lang="en-US" sz="2800" i="1" err="1">
                <a:solidFill>
                  <a:schemeClr val="bg1">
                    <a:lumMod val="95000"/>
                  </a:schemeClr>
                </a:solidFill>
              </a:rPr>
              <a:t>Eirian</a:t>
            </a:r>
            <a:r>
              <a:rPr lang="en-US" sz="2800" i="1">
                <a:solidFill>
                  <a:schemeClr val="bg1">
                    <a:lumMod val="95000"/>
                  </a:schemeClr>
                </a:solidFill>
              </a:rPr>
              <a:t> Crocker, Ria </a:t>
            </a:r>
            <a:r>
              <a:rPr lang="en-US" sz="2800" i="1" err="1">
                <a:solidFill>
                  <a:schemeClr val="bg1">
                    <a:lumMod val="95000"/>
                  </a:schemeClr>
                </a:solidFill>
              </a:rPr>
              <a:t>Hosuru</a:t>
            </a:r>
            <a:r>
              <a:rPr lang="en-US" sz="2800" i="1">
                <a:solidFill>
                  <a:schemeClr val="bg1">
                    <a:lumMod val="95000"/>
                  </a:schemeClr>
                </a:solidFill>
              </a:rPr>
              <a:t>, Richard Kim, </a:t>
            </a:r>
            <a:r>
              <a:rPr lang="en-US" sz="2800" i="1">
                <a:solidFill>
                  <a:schemeClr val="bg1">
                    <a:lumMod val="95000"/>
                  </a:schemeClr>
                </a:solidFill>
                <a:ea typeface="+mn-lt"/>
                <a:cs typeface="+mn-lt"/>
              </a:rPr>
              <a:t>Valerie </a:t>
            </a:r>
            <a:r>
              <a:rPr lang="en-US" sz="2800" i="1" err="1">
                <a:solidFill>
                  <a:schemeClr val="bg1">
                    <a:lumMod val="95000"/>
                  </a:schemeClr>
                </a:solidFill>
                <a:ea typeface="+mn-lt"/>
                <a:cs typeface="+mn-lt"/>
              </a:rPr>
              <a:t>Lau,</a:t>
            </a:r>
            <a:r>
              <a:rPr lang="en-US" sz="2800" i="1" err="1">
                <a:solidFill>
                  <a:schemeClr val="bg1">
                    <a:lumMod val="95000"/>
                  </a:schemeClr>
                </a:solidFill>
              </a:rPr>
              <a:t>Terrance</a:t>
            </a:r>
            <a:r>
              <a:rPr lang="en-US" sz="2800" i="1">
                <a:solidFill>
                  <a:schemeClr val="bg1">
                    <a:lumMod val="95000"/>
                  </a:schemeClr>
                </a:solidFill>
              </a:rPr>
              <a:t> </a:t>
            </a:r>
            <a:r>
              <a:rPr lang="en-US" sz="2800" i="1" err="1">
                <a:solidFill>
                  <a:schemeClr val="bg1">
                    <a:lumMod val="95000"/>
                  </a:schemeClr>
                </a:solidFill>
              </a:rPr>
              <a:t>Luangrath</a:t>
            </a:r>
            <a:r>
              <a:rPr lang="en-US" sz="2800" i="1">
                <a:solidFill>
                  <a:schemeClr val="bg1">
                    <a:lumMod val="95000"/>
                  </a:schemeClr>
                </a:solidFill>
              </a:rPr>
              <a:t>, </a:t>
            </a:r>
            <a:r>
              <a:rPr lang="en-US" sz="2800" i="1" err="1">
                <a:solidFill>
                  <a:schemeClr val="bg1">
                    <a:lumMod val="95000"/>
                  </a:schemeClr>
                </a:solidFill>
              </a:rPr>
              <a:t>Rohebot</a:t>
            </a:r>
            <a:r>
              <a:rPr lang="en-US" sz="2800" i="1">
                <a:solidFill>
                  <a:schemeClr val="bg1">
                    <a:lumMod val="95000"/>
                  </a:schemeClr>
                </a:solidFill>
              </a:rPr>
              <a:t> </a:t>
            </a:r>
            <a:r>
              <a:rPr lang="en-US" sz="2800" i="1" err="1">
                <a:solidFill>
                  <a:schemeClr val="bg1">
                    <a:lumMod val="95000"/>
                  </a:schemeClr>
                </a:solidFill>
              </a:rPr>
              <a:t>Mengesha</a:t>
            </a:r>
            <a:r>
              <a:rPr lang="en-US" sz="2800" i="1">
                <a:solidFill>
                  <a:schemeClr val="bg1">
                    <a:lumMod val="95000"/>
                  </a:schemeClr>
                </a:solidFill>
              </a:rPr>
              <a:t>, Elena Novak,</a:t>
            </a:r>
            <a:r>
              <a:rPr lang="en-US" sz="2800" i="1">
                <a:solidFill>
                  <a:schemeClr val="bg1">
                    <a:lumMod val="95000"/>
                  </a:schemeClr>
                </a:solidFill>
                <a:ea typeface="+mn-lt"/>
                <a:cs typeface="+mn-lt"/>
              </a:rPr>
              <a:t> Skylar </a:t>
            </a:r>
            <a:r>
              <a:rPr lang="en-US" sz="2800" i="1" err="1">
                <a:solidFill>
                  <a:schemeClr val="bg1">
                    <a:lumMod val="95000"/>
                  </a:schemeClr>
                </a:solidFill>
                <a:ea typeface="+mn-lt"/>
                <a:cs typeface="+mn-lt"/>
              </a:rPr>
              <a:t>Ondrejko</a:t>
            </a:r>
            <a:r>
              <a:rPr lang="en-US" sz="2800" i="1">
                <a:solidFill>
                  <a:schemeClr val="bg1">
                    <a:lumMod val="95000"/>
                  </a:schemeClr>
                </a:solidFill>
              </a:rPr>
              <a:t>, Hannah Park, </a:t>
            </a:r>
            <a:r>
              <a:rPr lang="en-US" sz="2800" i="1" err="1">
                <a:solidFill>
                  <a:schemeClr val="bg1">
                    <a:lumMod val="95000"/>
                  </a:schemeClr>
                </a:solidFill>
              </a:rPr>
              <a:t>Wamia</a:t>
            </a:r>
            <a:r>
              <a:rPr lang="en-US" sz="2800" i="1">
                <a:solidFill>
                  <a:schemeClr val="bg1">
                    <a:lumMod val="95000"/>
                  </a:schemeClr>
                </a:solidFill>
              </a:rPr>
              <a:t> Said, </a:t>
            </a:r>
            <a:r>
              <a:rPr lang="en-US" sz="2800" i="1" err="1">
                <a:solidFill>
                  <a:schemeClr val="bg1">
                    <a:lumMod val="95000"/>
                  </a:schemeClr>
                </a:solidFill>
              </a:rPr>
              <a:t>Meron</a:t>
            </a:r>
            <a:r>
              <a:rPr lang="en-US" sz="2800" i="1">
                <a:solidFill>
                  <a:schemeClr val="bg1">
                    <a:lumMod val="95000"/>
                  </a:schemeClr>
                </a:solidFill>
              </a:rPr>
              <a:t> Tadesse,  </a:t>
            </a:r>
            <a:r>
              <a:rPr lang="en-US" sz="2800" i="1">
                <a:solidFill>
                  <a:schemeClr val="bg1">
                    <a:lumMod val="95000"/>
                  </a:schemeClr>
                </a:solidFill>
                <a:ea typeface="+mn-lt"/>
                <a:cs typeface="+mn-lt"/>
              </a:rPr>
              <a:t>Irene </a:t>
            </a:r>
            <a:r>
              <a:rPr lang="en-US" sz="2800" i="1" err="1">
                <a:solidFill>
                  <a:schemeClr val="bg1">
                    <a:lumMod val="95000"/>
                  </a:schemeClr>
                </a:solidFill>
                <a:ea typeface="+mn-lt"/>
                <a:cs typeface="+mn-lt"/>
              </a:rPr>
              <a:t>Torosyan</a:t>
            </a:r>
            <a:r>
              <a:rPr lang="en-US" sz="2800" i="1">
                <a:solidFill>
                  <a:schemeClr val="bg1">
                    <a:lumMod val="95000"/>
                  </a:schemeClr>
                </a:solidFill>
                <a:ea typeface="+mn-lt"/>
                <a:cs typeface="+mn-lt"/>
              </a:rPr>
              <a:t>, Jessica Truong, Riley </a:t>
            </a:r>
            <a:r>
              <a:rPr lang="en-US" sz="2800" i="1" err="1">
                <a:solidFill>
                  <a:schemeClr val="bg1">
                    <a:lumMod val="95000"/>
                  </a:schemeClr>
                </a:solidFill>
                <a:ea typeface="+mn-lt"/>
                <a:cs typeface="+mn-lt"/>
              </a:rPr>
              <a:t>Turbak</a:t>
            </a:r>
            <a:r>
              <a:rPr lang="en-US" sz="2800" i="1">
                <a:solidFill>
                  <a:schemeClr val="bg1">
                    <a:lumMod val="95000"/>
                  </a:schemeClr>
                </a:solidFill>
                <a:ea typeface="+mn-lt"/>
                <a:cs typeface="+mn-lt"/>
              </a:rPr>
              <a:t>,</a:t>
            </a:r>
            <a:r>
              <a:rPr lang="en-US" sz="2800" i="1">
                <a:solidFill>
                  <a:schemeClr val="bg1">
                    <a:lumMod val="95000"/>
                  </a:schemeClr>
                </a:solidFill>
              </a:rPr>
              <a:t> Jack </a:t>
            </a:r>
            <a:r>
              <a:rPr lang="en-US" sz="2800" i="1" err="1">
                <a:solidFill>
                  <a:schemeClr val="bg1">
                    <a:lumMod val="95000"/>
                  </a:schemeClr>
                </a:solidFill>
              </a:rPr>
              <a:t>Cantarella</a:t>
            </a:r>
            <a:r>
              <a:rPr lang="en-US" sz="2800" i="1">
                <a:solidFill>
                  <a:schemeClr val="bg1">
                    <a:lumMod val="95000"/>
                  </a:schemeClr>
                </a:solidFill>
              </a:rPr>
              <a:t>, Elizabeth Romano, P.I.</a:t>
            </a:r>
            <a:endParaRPr lang="en-US" sz="2800" i="1">
              <a:solidFill>
                <a:schemeClr val="bg1">
                  <a:lumMod val="95000"/>
                </a:schemeClr>
              </a:solidFill>
              <a:cs typeface="Calibri"/>
            </a:endParaRPr>
          </a:p>
          <a:p>
            <a:pPr algn="ctr"/>
            <a:r>
              <a:rPr lang="en-US" sz="2800" i="1">
                <a:solidFill>
                  <a:schemeClr val="bg1">
                    <a:lumMod val="95000"/>
                  </a:schemeClr>
                </a:solidFill>
              </a:rPr>
              <a:t>The Governor’s School at Innovation Park  - Prince William County Schools &amp; George Mason University</a:t>
            </a:r>
            <a:endParaRPr lang="en-US" sz="2800" i="1">
              <a:solidFill>
                <a:schemeClr val="bg1">
                  <a:lumMod val="95000"/>
                </a:schemeClr>
              </a:solidFill>
              <a:cs typeface="Calibri"/>
            </a:endParaRPr>
          </a:p>
        </p:txBody>
      </p:sp>
      <p:sp>
        <p:nvSpPr>
          <p:cNvPr id="10" name="Action Button: Home 9">
            <a:hlinkClick r:id="" action="ppaction://hlinkshowjump?jump=firstslide" highlightClick="1"/>
          </p:cNvPr>
          <p:cNvSpPr/>
          <p:nvPr/>
        </p:nvSpPr>
        <p:spPr>
          <a:xfrm>
            <a:off x="35956204" y="19630800"/>
            <a:ext cx="1143000" cy="1143000"/>
          </a:xfrm>
          <a:prstGeom prst="actionButtonHome">
            <a:avLst/>
          </a:prstGeom>
          <a:solidFill>
            <a:sysClr val="windowText" lastClr="000000"/>
          </a:solidFill>
          <a:ln w="12700" cap="flat" cmpd="sng" algn="ctr">
            <a:solidFill>
              <a:sysClr val="window" lastClr="FFFFFF"/>
            </a:solidFill>
            <a:prstDash val="solid"/>
          </a:ln>
          <a:effectLst/>
        </p:spPr>
        <p:txBody>
          <a:bodyPr rot="0" spcFirstLastPara="0" vertOverflow="overflow" horzOverflow="overflow" vert="horz" wrap="square" lIns="280805" tIns="140401" rIns="280805" bIns="140401" numCol="1" spcCol="0" rtlCol="0" fromWordArt="0" anchor="ctr" anchorCtr="0" forceAA="0" compatLnSpc="1">
            <a:prstTxWarp prst="textNoShape">
              <a:avLst/>
            </a:prstTxWarp>
            <a:noAutofit/>
          </a:bodyPr>
          <a:lstStyle/>
          <a:p>
            <a:pPr algn="ctr" defTabSz="1404253">
              <a:defRPr/>
            </a:pPr>
            <a:endParaRPr lang="en-US" sz="16800" kern="0">
              <a:solidFill>
                <a:prstClr val="white"/>
              </a:solidFill>
              <a:latin typeface="Trebuchet MS" panose="020B0603020202020204"/>
            </a:endParaRPr>
          </a:p>
        </p:txBody>
      </p:sp>
      <p:sp>
        <p:nvSpPr>
          <p:cNvPr id="16" name="TextBox 15"/>
          <p:cNvSpPr txBox="1"/>
          <p:nvPr/>
        </p:nvSpPr>
        <p:spPr>
          <a:xfrm>
            <a:off x="13350733" y="3164747"/>
            <a:ext cx="16162173" cy="1200329"/>
          </a:xfrm>
          <a:prstGeom prst="rect">
            <a:avLst/>
          </a:prstGeom>
          <a:noFill/>
        </p:spPr>
        <p:txBody>
          <a:bodyPr wrap="square" rtlCol="0">
            <a:spAutoFit/>
          </a:bodyPr>
          <a:lstStyle/>
          <a:p>
            <a:r>
              <a:rPr lang="en-US" sz="7200" b="1">
                <a:solidFill>
                  <a:schemeClr val="bg1"/>
                </a:solidFill>
              </a:rPr>
              <a:t>A Comparison of  Agents:</a:t>
            </a:r>
            <a:endParaRPr lang="en-US" sz="7200">
              <a:solidFill>
                <a:schemeClr val="bg1"/>
              </a:solidFill>
            </a:endParaRPr>
          </a:p>
        </p:txBody>
      </p:sp>
      <p:pic>
        <p:nvPicPr>
          <p:cNvPr id="34" name="Picture 33">
            <a:extLst>
              <a:ext uri="{FF2B5EF4-FFF2-40B4-BE49-F238E27FC236}">
                <a16:creationId xmlns:a16="http://schemas.microsoft.com/office/drawing/2014/main" id="{936B8078-D283-7F42-9C94-F1940D5AB862}"/>
              </a:ext>
            </a:extLst>
          </p:cNvPr>
          <p:cNvPicPr>
            <a:picLocks noChangeAspect="1"/>
          </p:cNvPicPr>
          <p:nvPr/>
        </p:nvPicPr>
        <p:blipFill>
          <a:blip r:embed="rId3"/>
          <a:stretch>
            <a:fillRect/>
          </a:stretch>
        </p:blipFill>
        <p:spPr>
          <a:xfrm>
            <a:off x="8833329" y="161657"/>
            <a:ext cx="1840189" cy="1715289"/>
          </a:xfrm>
          <a:prstGeom prst="rect">
            <a:avLst/>
          </a:prstGeom>
        </p:spPr>
      </p:pic>
      <p:pic>
        <p:nvPicPr>
          <p:cNvPr id="40" name="Picture 39">
            <a:extLst>
              <a:ext uri="{FF2B5EF4-FFF2-40B4-BE49-F238E27FC236}">
                <a16:creationId xmlns:a16="http://schemas.microsoft.com/office/drawing/2014/main" id="{306B4C08-B599-CB43-A801-546BFAA16D19}"/>
              </a:ext>
            </a:extLst>
          </p:cNvPr>
          <p:cNvPicPr>
            <a:picLocks noChangeAspect="1"/>
          </p:cNvPicPr>
          <p:nvPr/>
        </p:nvPicPr>
        <p:blipFill>
          <a:blip r:embed="rId4"/>
          <a:stretch>
            <a:fillRect/>
          </a:stretch>
        </p:blipFill>
        <p:spPr>
          <a:xfrm>
            <a:off x="26329839" y="161657"/>
            <a:ext cx="2204081" cy="1432653"/>
          </a:xfrm>
          <a:prstGeom prst="rect">
            <a:avLst/>
          </a:prstGeom>
        </p:spPr>
      </p:pic>
      <p:sp>
        <p:nvSpPr>
          <p:cNvPr id="39" name="TextBox 38">
            <a:extLst>
              <a:ext uri="{FF2B5EF4-FFF2-40B4-BE49-F238E27FC236}">
                <a16:creationId xmlns:a16="http://schemas.microsoft.com/office/drawing/2014/main" id="{B03F4058-BDDA-F74A-A585-AD9DF05270EF}"/>
              </a:ext>
            </a:extLst>
          </p:cNvPr>
          <p:cNvSpPr txBox="1"/>
          <p:nvPr/>
        </p:nvSpPr>
        <p:spPr>
          <a:xfrm>
            <a:off x="20712654" y="11892300"/>
            <a:ext cx="3900377" cy="461665"/>
          </a:xfrm>
          <a:prstGeom prst="rect">
            <a:avLst/>
          </a:prstGeom>
          <a:noFill/>
          <a:ln>
            <a:solidFill>
              <a:schemeClr val="bg1"/>
            </a:solidFill>
          </a:ln>
        </p:spPr>
        <p:txBody>
          <a:bodyPr wrap="square" rtlCol="0">
            <a:spAutoFit/>
          </a:bodyPr>
          <a:lstStyle/>
          <a:p>
            <a:pPr algn="ctr"/>
            <a:r>
              <a:rPr lang="en-US" sz="2400" u="sng">
                <a:solidFill>
                  <a:schemeClr val="bg1"/>
                </a:solidFill>
              </a:rPr>
              <a:t>Cellulose</a:t>
            </a:r>
          </a:p>
        </p:txBody>
      </p:sp>
      <p:sp>
        <p:nvSpPr>
          <p:cNvPr id="41" name="TextBox 40">
            <a:extLst>
              <a:ext uri="{FF2B5EF4-FFF2-40B4-BE49-F238E27FC236}">
                <a16:creationId xmlns:a16="http://schemas.microsoft.com/office/drawing/2014/main" id="{F9C49704-1E08-8447-82B3-98E46D799592}"/>
              </a:ext>
            </a:extLst>
          </p:cNvPr>
          <p:cNvSpPr txBox="1"/>
          <p:nvPr/>
        </p:nvSpPr>
        <p:spPr>
          <a:xfrm>
            <a:off x="24663463" y="11841360"/>
            <a:ext cx="3986742" cy="461665"/>
          </a:xfrm>
          <a:prstGeom prst="rect">
            <a:avLst/>
          </a:prstGeom>
          <a:noFill/>
          <a:ln>
            <a:solidFill>
              <a:schemeClr val="bg1"/>
            </a:solidFill>
          </a:ln>
        </p:spPr>
        <p:txBody>
          <a:bodyPr wrap="square" rtlCol="0">
            <a:spAutoFit/>
          </a:bodyPr>
          <a:lstStyle/>
          <a:p>
            <a:pPr algn="ctr"/>
            <a:r>
              <a:rPr lang="en-US" sz="2400" u="sng">
                <a:solidFill>
                  <a:schemeClr val="bg1"/>
                </a:solidFill>
              </a:rPr>
              <a:t>Spider Silk</a:t>
            </a:r>
          </a:p>
        </p:txBody>
      </p:sp>
      <p:sp>
        <p:nvSpPr>
          <p:cNvPr id="42" name="TextBox 41">
            <a:extLst>
              <a:ext uri="{FF2B5EF4-FFF2-40B4-BE49-F238E27FC236}">
                <a16:creationId xmlns:a16="http://schemas.microsoft.com/office/drawing/2014/main" id="{115F3FBA-D978-2F40-BDF7-AF14EC3B6B51}"/>
              </a:ext>
            </a:extLst>
          </p:cNvPr>
          <p:cNvSpPr txBox="1"/>
          <p:nvPr/>
        </p:nvSpPr>
        <p:spPr>
          <a:xfrm>
            <a:off x="24714652" y="4389285"/>
            <a:ext cx="3900377" cy="461665"/>
          </a:xfrm>
          <a:prstGeom prst="rect">
            <a:avLst/>
          </a:prstGeom>
          <a:noFill/>
          <a:ln>
            <a:solidFill>
              <a:schemeClr val="bg1"/>
            </a:solidFill>
          </a:ln>
        </p:spPr>
        <p:txBody>
          <a:bodyPr wrap="square" rtlCol="0">
            <a:spAutoFit/>
          </a:bodyPr>
          <a:lstStyle/>
          <a:p>
            <a:pPr algn="ctr"/>
            <a:r>
              <a:rPr lang="en-US" sz="2400" u="sng">
                <a:solidFill>
                  <a:schemeClr val="bg1"/>
                </a:solidFill>
              </a:rPr>
              <a:t>Limpet Teeth</a:t>
            </a:r>
          </a:p>
        </p:txBody>
      </p:sp>
      <p:sp>
        <p:nvSpPr>
          <p:cNvPr id="43" name="TextBox 42">
            <a:extLst>
              <a:ext uri="{FF2B5EF4-FFF2-40B4-BE49-F238E27FC236}">
                <a16:creationId xmlns:a16="http://schemas.microsoft.com/office/drawing/2014/main" id="{3E4DBFFB-2213-CB4C-A446-BD442171AD18}"/>
              </a:ext>
            </a:extLst>
          </p:cNvPr>
          <p:cNvSpPr txBox="1"/>
          <p:nvPr/>
        </p:nvSpPr>
        <p:spPr>
          <a:xfrm>
            <a:off x="16702165" y="4396064"/>
            <a:ext cx="3900377" cy="461665"/>
          </a:xfrm>
          <a:prstGeom prst="rect">
            <a:avLst/>
          </a:prstGeom>
          <a:noFill/>
          <a:ln>
            <a:solidFill>
              <a:schemeClr val="bg1"/>
            </a:solidFill>
          </a:ln>
        </p:spPr>
        <p:txBody>
          <a:bodyPr wrap="square" rtlCol="0">
            <a:spAutoFit/>
          </a:bodyPr>
          <a:lstStyle/>
          <a:p>
            <a:pPr algn="ctr"/>
            <a:r>
              <a:rPr lang="en-US" sz="2400" u="sng">
                <a:solidFill>
                  <a:schemeClr val="bg1"/>
                </a:solidFill>
              </a:rPr>
              <a:t>Lignin</a:t>
            </a:r>
          </a:p>
        </p:txBody>
      </p:sp>
      <p:sp>
        <p:nvSpPr>
          <p:cNvPr id="44" name="TextBox 43">
            <a:extLst>
              <a:ext uri="{FF2B5EF4-FFF2-40B4-BE49-F238E27FC236}">
                <a16:creationId xmlns:a16="http://schemas.microsoft.com/office/drawing/2014/main" id="{52DDB63E-7BB6-6B47-8267-9393F5E1E05F}"/>
              </a:ext>
            </a:extLst>
          </p:cNvPr>
          <p:cNvSpPr txBox="1"/>
          <p:nvPr/>
        </p:nvSpPr>
        <p:spPr>
          <a:xfrm>
            <a:off x="20719515" y="4394344"/>
            <a:ext cx="3900377" cy="461665"/>
          </a:xfrm>
          <a:prstGeom prst="rect">
            <a:avLst/>
          </a:prstGeom>
          <a:noFill/>
          <a:ln>
            <a:solidFill>
              <a:schemeClr val="bg1"/>
            </a:solidFill>
          </a:ln>
        </p:spPr>
        <p:txBody>
          <a:bodyPr wrap="square" rtlCol="0">
            <a:spAutoFit/>
          </a:bodyPr>
          <a:lstStyle/>
          <a:p>
            <a:pPr algn="ctr"/>
            <a:r>
              <a:rPr lang="en-US" sz="2400" u="sng">
                <a:solidFill>
                  <a:schemeClr val="bg1"/>
                </a:solidFill>
              </a:rPr>
              <a:t>Chitin</a:t>
            </a:r>
          </a:p>
        </p:txBody>
      </p:sp>
      <p:sp>
        <p:nvSpPr>
          <p:cNvPr id="45" name="TextBox 44">
            <a:extLst>
              <a:ext uri="{FF2B5EF4-FFF2-40B4-BE49-F238E27FC236}">
                <a16:creationId xmlns:a16="http://schemas.microsoft.com/office/drawing/2014/main" id="{08A9E148-CC29-5B44-B0F4-1CFBD97B021D}"/>
              </a:ext>
            </a:extLst>
          </p:cNvPr>
          <p:cNvSpPr txBox="1"/>
          <p:nvPr/>
        </p:nvSpPr>
        <p:spPr>
          <a:xfrm>
            <a:off x="12737981" y="4372658"/>
            <a:ext cx="3900377" cy="461665"/>
          </a:xfrm>
          <a:prstGeom prst="rect">
            <a:avLst/>
          </a:prstGeom>
          <a:noFill/>
          <a:ln>
            <a:solidFill>
              <a:schemeClr val="bg1"/>
            </a:solidFill>
          </a:ln>
        </p:spPr>
        <p:txBody>
          <a:bodyPr wrap="square" rtlCol="0">
            <a:spAutoFit/>
          </a:bodyPr>
          <a:lstStyle/>
          <a:p>
            <a:pPr algn="ctr"/>
            <a:r>
              <a:rPr lang="en-US" sz="2400" u="sng">
                <a:solidFill>
                  <a:schemeClr val="bg1"/>
                </a:solidFill>
              </a:rPr>
              <a:t>Collagen</a:t>
            </a:r>
          </a:p>
        </p:txBody>
      </p:sp>
      <p:sp>
        <p:nvSpPr>
          <p:cNvPr id="46" name="TextBox 45">
            <a:extLst>
              <a:ext uri="{FF2B5EF4-FFF2-40B4-BE49-F238E27FC236}">
                <a16:creationId xmlns:a16="http://schemas.microsoft.com/office/drawing/2014/main" id="{3470EA1F-EFC9-284E-A6FB-F9A4A2857086}"/>
              </a:ext>
            </a:extLst>
          </p:cNvPr>
          <p:cNvSpPr txBox="1"/>
          <p:nvPr/>
        </p:nvSpPr>
        <p:spPr>
          <a:xfrm>
            <a:off x="8753244" y="4389285"/>
            <a:ext cx="3900377" cy="461665"/>
          </a:xfrm>
          <a:prstGeom prst="rect">
            <a:avLst/>
          </a:prstGeom>
          <a:noFill/>
          <a:ln>
            <a:solidFill>
              <a:schemeClr val="bg1"/>
            </a:solidFill>
          </a:ln>
        </p:spPr>
        <p:txBody>
          <a:bodyPr wrap="square" rtlCol="0">
            <a:spAutoFit/>
          </a:bodyPr>
          <a:lstStyle/>
          <a:p>
            <a:pPr algn="ctr"/>
            <a:r>
              <a:rPr lang="en-US" sz="2400" u="sng">
                <a:solidFill>
                  <a:schemeClr val="bg1"/>
                </a:solidFill>
              </a:rPr>
              <a:t>Alginate</a:t>
            </a:r>
          </a:p>
        </p:txBody>
      </p:sp>
      <p:sp>
        <p:nvSpPr>
          <p:cNvPr id="47" name="TextBox 46">
            <a:extLst>
              <a:ext uri="{FF2B5EF4-FFF2-40B4-BE49-F238E27FC236}">
                <a16:creationId xmlns:a16="http://schemas.microsoft.com/office/drawing/2014/main" id="{25884470-4C96-1045-B389-D75A5E103B38}"/>
              </a:ext>
            </a:extLst>
          </p:cNvPr>
          <p:cNvSpPr txBox="1"/>
          <p:nvPr/>
        </p:nvSpPr>
        <p:spPr>
          <a:xfrm>
            <a:off x="16713482" y="11902463"/>
            <a:ext cx="3900377" cy="461665"/>
          </a:xfrm>
          <a:prstGeom prst="rect">
            <a:avLst/>
          </a:prstGeom>
          <a:noFill/>
          <a:ln>
            <a:solidFill>
              <a:schemeClr val="bg1"/>
            </a:solidFill>
          </a:ln>
        </p:spPr>
        <p:txBody>
          <a:bodyPr wrap="square" rtlCol="0">
            <a:spAutoFit/>
          </a:bodyPr>
          <a:lstStyle/>
          <a:p>
            <a:pPr algn="ctr"/>
            <a:r>
              <a:rPr lang="en-US" sz="2400" u="sng">
                <a:solidFill>
                  <a:schemeClr val="bg1"/>
                </a:solidFill>
              </a:rPr>
              <a:t>Gelatin</a:t>
            </a:r>
          </a:p>
        </p:txBody>
      </p:sp>
      <p:sp>
        <p:nvSpPr>
          <p:cNvPr id="48" name="TextBox 47">
            <a:extLst>
              <a:ext uri="{FF2B5EF4-FFF2-40B4-BE49-F238E27FC236}">
                <a16:creationId xmlns:a16="http://schemas.microsoft.com/office/drawing/2014/main" id="{08A7C710-2815-624A-8242-B8F974ACD65F}"/>
              </a:ext>
            </a:extLst>
          </p:cNvPr>
          <p:cNvSpPr txBox="1"/>
          <p:nvPr/>
        </p:nvSpPr>
        <p:spPr>
          <a:xfrm>
            <a:off x="12749298" y="11879057"/>
            <a:ext cx="3900377" cy="461665"/>
          </a:xfrm>
          <a:prstGeom prst="rect">
            <a:avLst/>
          </a:prstGeom>
          <a:noFill/>
          <a:ln>
            <a:solidFill>
              <a:schemeClr val="bg1"/>
            </a:solidFill>
          </a:ln>
        </p:spPr>
        <p:txBody>
          <a:bodyPr wrap="square" rtlCol="0">
            <a:spAutoFit/>
          </a:bodyPr>
          <a:lstStyle/>
          <a:p>
            <a:pPr algn="ctr"/>
            <a:r>
              <a:rPr lang="en-US" sz="2400" u="sng">
                <a:solidFill>
                  <a:schemeClr val="bg1"/>
                </a:solidFill>
              </a:rPr>
              <a:t>Silica</a:t>
            </a:r>
          </a:p>
        </p:txBody>
      </p:sp>
      <p:sp>
        <p:nvSpPr>
          <p:cNvPr id="49" name="TextBox 48">
            <a:extLst>
              <a:ext uri="{FF2B5EF4-FFF2-40B4-BE49-F238E27FC236}">
                <a16:creationId xmlns:a16="http://schemas.microsoft.com/office/drawing/2014/main" id="{EF143C6F-ABE7-A94F-82F2-CADD2698A948}"/>
              </a:ext>
            </a:extLst>
          </p:cNvPr>
          <p:cNvSpPr txBox="1"/>
          <p:nvPr/>
        </p:nvSpPr>
        <p:spPr>
          <a:xfrm>
            <a:off x="8764561" y="11895684"/>
            <a:ext cx="3900377" cy="461665"/>
          </a:xfrm>
          <a:prstGeom prst="rect">
            <a:avLst/>
          </a:prstGeom>
          <a:noFill/>
          <a:ln>
            <a:solidFill>
              <a:schemeClr val="bg1"/>
            </a:solidFill>
          </a:ln>
        </p:spPr>
        <p:txBody>
          <a:bodyPr wrap="square" rtlCol="0">
            <a:spAutoFit/>
          </a:bodyPr>
          <a:lstStyle/>
          <a:p>
            <a:pPr algn="ctr"/>
            <a:r>
              <a:rPr lang="en-US" sz="2400" u="sng">
                <a:solidFill>
                  <a:schemeClr val="bg1"/>
                </a:solidFill>
              </a:rPr>
              <a:t>Agarose</a:t>
            </a:r>
          </a:p>
        </p:txBody>
      </p:sp>
      <p:sp>
        <p:nvSpPr>
          <p:cNvPr id="50" name="TextBox 49">
            <a:extLst>
              <a:ext uri="{FF2B5EF4-FFF2-40B4-BE49-F238E27FC236}">
                <a16:creationId xmlns:a16="http://schemas.microsoft.com/office/drawing/2014/main" id="{CF3174C7-31D8-D54C-BB96-E900401C8BCC}"/>
              </a:ext>
            </a:extLst>
          </p:cNvPr>
          <p:cNvSpPr txBox="1"/>
          <p:nvPr/>
        </p:nvSpPr>
        <p:spPr>
          <a:xfrm>
            <a:off x="12706861" y="4876767"/>
            <a:ext cx="3962615"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Collagen is responsible for skin elasticity and consists of great tensile strength. (W. H. Freeman and Company, 2000) </a:t>
            </a:r>
            <a:endParaRPr lang="en-US" sz="2000">
              <a:latin typeface="Times New Roman" panose="02020603050405020304" pitchFamily="18" charset="0"/>
              <a:cs typeface="Times New Roman" panose="02020603050405020304" pitchFamily="18" charset="0"/>
            </a:endParaRP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Basic function: to help tissues withstand stretching.  (</a:t>
            </a:r>
            <a:r>
              <a:rPr lang="en-US" sz="2000" err="1">
                <a:latin typeface="Times New Roman" panose="02020603050405020304" pitchFamily="18" charset="0"/>
                <a:ea typeface="+mn-lt"/>
                <a:cs typeface="Times New Roman" panose="02020603050405020304" pitchFamily="18" charset="0"/>
              </a:rPr>
              <a:t>Lodish</a:t>
            </a:r>
            <a:r>
              <a:rPr lang="en-US" sz="2000">
                <a:latin typeface="Times New Roman" panose="02020603050405020304" pitchFamily="18" charset="0"/>
                <a:ea typeface="+mn-lt"/>
                <a:cs typeface="Times New Roman" panose="02020603050405020304" pitchFamily="18" charset="0"/>
              </a:rPr>
              <a:t>, H, 1970)</a:t>
            </a:r>
            <a:endParaRPr lang="en-US" sz="2000">
              <a:latin typeface="Times New Roman" panose="02020603050405020304" pitchFamily="18" charset="0"/>
              <a:cs typeface="Times New Roman" panose="02020603050405020304" pitchFamily="18" charset="0"/>
            </a:endParaRP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Its fundamental unit consists of a (300-nm) and (1.5-nm diameter) long protein, each chain consisting of 1050 amino acids. (W. H. Freeman and Company, 2000) </a:t>
            </a:r>
            <a:endParaRPr lang="en-US" sz="2000">
              <a:latin typeface="Times New Roman" panose="02020603050405020304" pitchFamily="18" charset="0"/>
              <a:cs typeface="Times New Roman" panose="02020603050405020304" pitchFamily="18" charset="0"/>
            </a:endParaRPr>
          </a:p>
          <a:p>
            <a:endParaRPr lang="en-US" sz="2000">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77D19F9A-D7A3-9F48-91CA-AA702F68CFD7}"/>
              </a:ext>
            </a:extLst>
          </p:cNvPr>
          <p:cNvSpPr txBox="1"/>
          <p:nvPr/>
        </p:nvSpPr>
        <p:spPr>
          <a:xfrm>
            <a:off x="20637636" y="4877688"/>
            <a:ext cx="3927485"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One of the most abundant polysaccharides in nature” (</a:t>
            </a:r>
            <a:r>
              <a:rPr lang="en-US" sz="2000" err="1">
                <a:latin typeface="Times New Roman" panose="02020603050405020304" pitchFamily="18" charset="0"/>
                <a:ea typeface="+mn-lt"/>
                <a:cs typeface="Times New Roman" panose="02020603050405020304" pitchFamily="18" charset="0"/>
              </a:rPr>
              <a:t>Badwan</a:t>
            </a:r>
            <a:r>
              <a:rPr lang="en-US" sz="2000">
                <a:latin typeface="Times New Roman" panose="02020603050405020304" pitchFamily="18" charset="0"/>
                <a:ea typeface="+mn-lt"/>
                <a:cs typeface="Times New Roman" panose="02020603050405020304" pitchFamily="18" charset="0"/>
              </a:rPr>
              <a:t> et al.,2015).</a:t>
            </a:r>
            <a:endParaRPr lang="en-US" sz="2000">
              <a:latin typeface="Times New Roman" panose="02020603050405020304" pitchFamily="18" charset="0"/>
              <a:cs typeface="Times New Roman" panose="02020603050405020304" pitchFamily="18" charset="0"/>
            </a:endParaRP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Produced by a shellfish and wings of insects and cell walls of yeast, mushrooms, and other fungi (Rajendran et al, 2016)</a:t>
            </a:r>
            <a:endParaRPr lang="en-US" sz="2000">
              <a:latin typeface="Times New Roman" panose="02020603050405020304" pitchFamily="18" charset="0"/>
              <a:cs typeface="Times New Roman" panose="02020603050405020304" pitchFamily="18" charset="0"/>
            </a:endParaRP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High Strength in </a:t>
            </a:r>
            <a:r>
              <a:rPr lang="en-US" sz="2000" err="1">
                <a:latin typeface="Times New Roman" panose="02020603050405020304" pitchFamily="18" charset="0"/>
                <a:ea typeface="+mn-lt"/>
                <a:cs typeface="Times New Roman" panose="02020603050405020304" pitchFamily="18" charset="0"/>
              </a:rPr>
              <a:t>chitan</a:t>
            </a:r>
            <a:r>
              <a:rPr lang="en-US" sz="2000">
                <a:latin typeface="Times New Roman" panose="02020603050405020304" pitchFamily="18" charset="0"/>
                <a:ea typeface="+mn-lt"/>
                <a:cs typeface="Times New Roman" panose="02020603050405020304" pitchFamily="18" charset="0"/>
              </a:rPr>
              <a:t> form</a:t>
            </a:r>
            <a:endParaRPr lang="en-US" sz="2000">
              <a:latin typeface="Times New Roman" panose="02020603050405020304" pitchFamily="18" charset="0"/>
              <a:cs typeface="Times New Roman" panose="02020603050405020304" pitchFamily="18" charset="0"/>
            </a:endParaRP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Chitosan (deacetylated chitin), a more biocompatible derivative of chitin. (</a:t>
            </a:r>
            <a:r>
              <a:rPr lang="en-US" sz="2000" err="1">
                <a:latin typeface="Times New Roman" panose="02020603050405020304" pitchFamily="18" charset="0"/>
                <a:ea typeface="+mn-lt"/>
                <a:cs typeface="Times New Roman" panose="02020603050405020304" pitchFamily="18" charset="0"/>
              </a:rPr>
              <a:t>Badwan</a:t>
            </a:r>
            <a:r>
              <a:rPr lang="en-US" sz="2000">
                <a:latin typeface="Times New Roman" panose="02020603050405020304" pitchFamily="18" charset="0"/>
                <a:ea typeface="+mn-lt"/>
                <a:cs typeface="Times New Roman" panose="02020603050405020304" pitchFamily="18" charset="0"/>
              </a:rPr>
              <a:t> et al., 2015). </a:t>
            </a:r>
            <a:endParaRPr lang="en-US" sz="2000">
              <a:latin typeface="Times New Roman" panose="02020603050405020304" pitchFamily="18" charset="0"/>
              <a:cs typeface="Times New Roman" panose="02020603050405020304" pitchFamily="18" charset="0"/>
            </a:endParaRP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Application: cosmetics, packing materials, binding to common water pollutants. (</a:t>
            </a:r>
            <a:r>
              <a:rPr lang="en-US" sz="2000" err="1">
                <a:latin typeface="Times New Roman" panose="02020603050405020304" pitchFamily="18" charset="0"/>
                <a:ea typeface="+mn-lt"/>
                <a:cs typeface="Times New Roman" panose="02020603050405020304" pitchFamily="18" charset="0"/>
              </a:rPr>
              <a:t>Gopakumar</a:t>
            </a:r>
            <a:r>
              <a:rPr lang="en-US" sz="2000">
                <a:latin typeface="Times New Roman" panose="02020603050405020304" pitchFamily="18" charset="0"/>
                <a:ea typeface="+mn-lt"/>
                <a:cs typeface="Times New Roman" panose="02020603050405020304" pitchFamily="18" charset="0"/>
              </a:rPr>
              <a:t> et al., 2019).</a:t>
            </a:r>
            <a:endParaRPr lang="en-US" sz="2000">
              <a:latin typeface="Times New Roman" panose="02020603050405020304" pitchFamily="18" charset="0"/>
              <a:cs typeface="Times New Roman" panose="02020603050405020304" pitchFamily="18" charset="0"/>
            </a:endParaRPr>
          </a:p>
        </p:txBody>
      </p:sp>
      <p:pic>
        <p:nvPicPr>
          <p:cNvPr id="52" name="Picture 18" descr="A picture containing clock&#10;&#10;Description generated with very high confidence">
            <a:extLst>
              <a:ext uri="{FF2B5EF4-FFF2-40B4-BE49-F238E27FC236}">
                <a16:creationId xmlns:a16="http://schemas.microsoft.com/office/drawing/2014/main" id="{330D1CB4-AADD-814D-AA4D-B827CF21AE1F}"/>
              </a:ext>
            </a:extLst>
          </p:cNvPr>
          <p:cNvPicPr>
            <a:picLocks noChangeAspect="1"/>
          </p:cNvPicPr>
          <p:nvPr/>
        </p:nvPicPr>
        <p:blipFill>
          <a:blip r:embed="rId5"/>
          <a:stretch>
            <a:fillRect/>
          </a:stretch>
        </p:blipFill>
        <p:spPr>
          <a:xfrm>
            <a:off x="21059186" y="9608348"/>
            <a:ext cx="3541513" cy="1863672"/>
          </a:xfrm>
          <a:prstGeom prst="rect">
            <a:avLst/>
          </a:prstGeom>
        </p:spPr>
      </p:pic>
      <p:sp>
        <p:nvSpPr>
          <p:cNvPr id="53" name="TextBox 52">
            <a:extLst>
              <a:ext uri="{FF2B5EF4-FFF2-40B4-BE49-F238E27FC236}">
                <a16:creationId xmlns:a16="http://schemas.microsoft.com/office/drawing/2014/main" id="{C8368097-E5C3-A649-87E9-3811350C774C}"/>
              </a:ext>
            </a:extLst>
          </p:cNvPr>
          <p:cNvSpPr txBox="1"/>
          <p:nvPr/>
        </p:nvSpPr>
        <p:spPr>
          <a:xfrm>
            <a:off x="21945250" y="11625916"/>
            <a:ext cx="196374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ea typeface="+mn-lt"/>
                <a:cs typeface="+mn-lt"/>
              </a:rPr>
              <a:t>Sayed.S</a:t>
            </a:r>
            <a:r>
              <a:rPr lang="en-US" sz="800">
                <a:ea typeface="+mn-lt"/>
                <a:cs typeface="+mn-lt"/>
              </a:rPr>
              <a:t>, (2017)</a:t>
            </a:r>
          </a:p>
        </p:txBody>
      </p:sp>
      <p:sp>
        <p:nvSpPr>
          <p:cNvPr id="54" name="TextBox 53">
            <a:extLst>
              <a:ext uri="{FF2B5EF4-FFF2-40B4-BE49-F238E27FC236}">
                <a16:creationId xmlns:a16="http://schemas.microsoft.com/office/drawing/2014/main" id="{FD59CD98-D260-B948-BE8B-61196A624FCE}"/>
              </a:ext>
            </a:extLst>
          </p:cNvPr>
          <p:cNvSpPr txBox="1"/>
          <p:nvPr/>
        </p:nvSpPr>
        <p:spPr>
          <a:xfrm>
            <a:off x="8796799" y="12364128"/>
            <a:ext cx="3900376"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000">
                <a:latin typeface="Times New Roman" panose="02020603050405020304" pitchFamily="18" charset="0"/>
                <a:ea typeface="+mn-lt"/>
                <a:cs typeface="Times New Roman" panose="02020603050405020304" pitchFamily="18" charset="0"/>
              </a:rPr>
              <a:t>Agarose is a polysaccharide that is generally extracted from red seaweed and is a linear polymer made up of repeating units of </a:t>
            </a:r>
            <a:r>
              <a:rPr lang="en-US" sz="2000" err="1">
                <a:latin typeface="Times New Roman" panose="02020603050405020304" pitchFamily="18" charset="0"/>
                <a:ea typeface="+mn-lt"/>
                <a:cs typeface="Times New Roman" panose="02020603050405020304" pitchFamily="18" charset="0"/>
              </a:rPr>
              <a:t>agarobiose</a:t>
            </a:r>
            <a:r>
              <a:rPr lang="en-US" sz="2000">
                <a:latin typeface="Times New Roman" panose="02020603050405020304" pitchFamily="18" charset="0"/>
                <a:ea typeface="+mn-lt"/>
                <a:cs typeface="Times New Roman" panose="02020603050405020304" pitchFamily="18" charset="0"/>
              </a:rPr>
              <a:t>.   (Roberts &amp; Martens, 2016) </a:t>
            </a:r>
          </a:p>
          <a:p>
            <a:pPr marL="285750" indent="-285750">
              <a:buFont typeface="Arial" panose="020B0604020202020204" pitchFamily="34" charset="0"/>
              <a:buChar char="•"/>
            </a:pPr>
            <a:r>
              <a:rPr lang="en-US" sz="2000">
                <a:latin typeface="Times New Roman" panose="02020603050405020304" pitchFamily="18" charset="0"/>
                <a:ea typeface="+mn-lt"/>
                <a:cs typeface="Times New Roman" panose="02020603050405020304" pitchFamily="18" charset="0"/>
              </a:rPr>
              <a:t>Chemical, thermal, and physical stability.</a:t>
            </a:r>
          </a:p>
          <a:p>
            <a:pPr marL="285750" indent="-285750">
              <a:buFont typeface="Arial" panose="020B0604020202020204" pitchFamily="34" charset="0"/>
              <a:buChar char="•"/>
            </a:pPr>
            <a:r>
              <a:rPr lang="en-US" sz="2000">
                <a:latin typeface="Times New Roman" panose="02020603050405020304" pitchFamily="18" charset="0"/>
                <a:ea typeface="+mn-lt"/>
                <a:cs typeface="Times New Roman" panose="02020603050405020304" pitchFamily="18" charset="0"/>
              </a:rPr>
              <a:t> It is used as the medium for electrophoretic separation PCR (Bio-Rad, 2020) </a:t>
            </a:r>
          </a:p>
        </p:txBody>
      </p:sp>
      <p:sp>
        <p:nvSpPr>
          <p:cNvPr id="55" name="TextBox 54">
            <a:extLst>
              <a:ext uri="{FF2B5EF4-FFF2-40B4-BE49-F238E27FC236}">
                <a16:creationId xmlns:a16="http://schemas.microsoft.com/office/drawing/2014/main" id="{02CE26C4-341D-EE4E-B093-AB4570B46588}"/>
              </a:ext>
            </a:extLst>
          </p:cNvPr>
          <p:cNvSpPr txBox="1"/>
          <p:nvPr/>
        </p:nvSpPr>
        <p:spPr>
          <a:xfrm>
            <a:off x="8753244" y="4857627"/>
            <a:ext cx="3900377"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Times New Roman" panose="02020603050405020304" pitchFamily="18" charset="0"/>
                <a:cs typeface="Times New Roman" panose="02020603050405020304" pitchFamily="18" charset="0"/>
              </a:rPr>
              <a:t>Produced by brown seaweed and </a:t>
            </a:r>
            <a:r>
              <a:rPr lang="en-US" sz="2000">
                <a:latin typeface="Times New Roman" panose="02020603050405020304" pitchFamily="18" charset="0"/>
                <a:ea typeface="+mn-lt"/>
                <a:cs typeface="Times New Roman" panose="02020603050405020304" pitchFamily="18" charset="0"/>
              </a:rPr>
              <a:t> Pseudomonas and </a:t>
            </a:r>
            <a:r>
              <a:rPr lang="en-US" sz="2000" err="1">
                <a:latin typeface="Times New Roman" panose="02020603050405020304" pitchFamily="18" charset="0"/>
                <a:ea typeface="+mn-lt"/>
                <a:cs typeface="Times New Roman" panose="02020603050405020304" pitchFamily="18" charset="0"/>
              </a:rPr>
              <a:t>Azotobacter</a:t>
            </a:r>
            <a:r>
              <a:rPr lang="en-US" sz="2000">
                <a:latin typeface="Times New Roman" panose="02020603050405020304" pitchFamily="18" charset="0"/>
                <a:ea typeface="+mn-lt"/>
                <a:cs typeface="Times New Roman" panose="02020603050405020304" pitchFamily="18" charset="0"/>
              </a:rPr>
              <a:t> bacteria(</a:t>
            </a:r>
            <a:r>
              <a:rPr lang="en-US" sz="2000" i="1" err="1">
                <a:latin typeface="Times New Roman" panose="02020603050405020304" pitchFamily="18" charset="0"/>
                <a:ea typeface="+mn-lt"/>
                <a:cs typeface="Times New Roman" panose="02020603050405020304" pitchFamily="18" charset="0"/>
              </a:rPr>
              <a:t>Massengale</a:t>
            </a:r>
            <a:r>
              <a:rPr lang="en-US" sz="2000" i="1">
                <a:latin typeface="Times New Roman" panose="02020603050405020304" pitchFamily="18" charset="0"/>
                <a:ea typeface="+mn-lt"/>
                <a:cs typeface="Times New Roman" panose="02020603050405020304" pitchFamily="18" charset="0"/>
              </a:rPr>
              <a:t> et. al., 2000)</a:t>
            </a:r>
          </a:p>
          <a:p>
            <a:pPr marL="285750" indent="-285750">
              <a:buFont typeface="Arial"/>
              <a:buChar char="•"/>
            </a:pPr>
            <a:r>
              <a:rPr lang="en-US" sz="2000" err="1">
                <a:latin typeface="Times New Roman" panose="02020603050405020304" pitchFamily="18" charset="0"/>
                <a:ea typeface="+mn-lt"/>
                <a:cs typeface="Times New Roman" panose="02020603050405020304" pitchFamily="18" charset="0"/>
              </a:rPr>
              <a:t>Polysaccarhide</a:t>
            </a:r>
            <a:r>
              <a:rPr lang="en-US" sz="2000">
                <a:latin typeface="Times New Roman" panose="02020603050405020304" pitchFamily="18" charset="0"/>
                <a:ea typeface="+mn-lt"/>
                <a:cs typeface="Times New Roman" panose="02020603050405020304" pitchFamily="18" charset="0"/>
              </a:rPr>
              <a:t> of mannuronic and guluronic acid that cross links with divalent metal ions to create a gel with pores</a:t>
            </a: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Longer guluronic acid chain creates a stiffer gel(Lee &amp; Mooney, 2012)</a:t>
            </a: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Low </a:t>
            </a:r>
            <a:r>
              <a:rPr lang="en-US" sz="2000" err="1">
                <a:latin typeface="Times New Roman" panose="02020603050405020304" pitchFamily="18" charset="0"/>
                <a:ea typeface="+mn-lt"/>
                <a:cs typeface="Times New Roman" panose="02020603050405020304" pitchFamily="18" charset="0"/>
              </a:rPr>
              <a:t>toxcitity</a:t>
            </a:r>
            <a:r>
              <a:rPr lang="en-US" sz="2000">
                <a:latin typeface="Times New Roman" panose="02020603050405020304" pitchFamily="18" charset="0"/>
                <a:ea typeface="+mn-lt"/>
                <a:cs typeface="Times New Roman" panose="02020603050405020304" pitchFamily="18" charset="0"/>
              </a:rPr>
              <a:t>, affinity for water with a cross linkage pattern that </a:t>
            </a:r>
            <a:r>
              <a:rPr lang="en-US" sz="2000" err="1">
                <a:latin typeface="Times New Roman" panose="02020603050405020304" pitchFamily="18" charset="0"/>
                <a:ea typeface="+mn-lt"/>
                <a:cs typeface="Times New Roman" panose="02020603050405020304" pitchFamily="18" charset="0"/>
              </a:rPr>
              <a:t>mimicks</a:t>
            </a:r>
            <a:r>
              <a:rPr lang="en-US" sz="2000">
                <a:latin typeface="Times New Roman" panose="02020603050405020304" pitchFamily="18" charset="0"/>
                <a:ea typeface="+mn-lt"/>
                <a:cs typeface="Times New Roman" panose="02020603050405020304" pitchFamily="18" charset="0"/>
              </a:rPr>
              <a:t> the extra cellular matrix(Burdick &amp; Stevens, 2005)</a:t>
            </a:r>
          </a:p>
        </p:txBody>
      </p:sp>
      <p:pic>
        <p:nvPicPr>
          <p:cNvPr id="56" name="Picture 39" descr="A close up of a map&#10;&#10;Description generated with very high confidence">
            <a:extLst>
              <a:ext uri="{FF2B5EF4-FFF2-40B4-BE49-F238E27FC236}">
                <a16:creationId xmlns:a16="http://schemas.microsoft.com/office/drawing/2014/main" id="{04700E20-1302-014C-9334-7B12390C5751}"/>
              </a:ext>
            </a:extLst>
          </p:cNvPr>
          <p:cNvPicPr>
            <a:picLocks noChangeAspect="1"/>
          </p:cNvPicPr>
          <p:nvPr/>
        </p:nvPicPr>
        <p:blipFill>
          <a:blip r:embed="rId6"/>
          <a:stretch>
            <a:fillRect/>
          </a:stretch>
        </p:blipFill>
        <p:spPr>
          <a:xfrm>
            <a:off x="9194030" y="9614277"/>
            <a:ext cx="3620756" cy="2066854"/>
          </a:xfrm>
          <a:prstGeom prst="rect">
            <a:avLst/>
          </a:prstGeom>
        </p:spPr>
      </p:pic>
      <p:sp>
        <p:nvSpPr>
          <p:cNvPr id="57" name="TextBox 56">
            <a:extLst>
              <a:ext uri="{FF2B5EF4-FFF2-40B4-BE49-F238E27FC236}">
                <a16:creationId xmlns:a16="http://schemas.microsoft.com/office/drawing/2014/main" id="{C689EFDF-25B6-6C44-A914-7E118BB6EAD9}"/>
              </a:ext>
            </a:extLst>
          </p:cNvPr>
          <p:cNvSpPr txBox="1"/>
          <p:nvPr/>
        </p:nvSpPr>
        <p:spPr>
          <a:xfrm>
            <a:off x="9758684" y="11761724"/>
            <a:ext cx="1462012"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ea typeface="+mn-lt"/>
                <a:cs typeface="+mn-lt"/>
              </a:rPr>
              <a:t>Andersen, T.,2015</a:t>
            </a:r>
            <a:endParaRPr lang="en-US" sz="600">
              <a:cs typeface="Calibri"/>
            </a:endParaRPr>
          </a:p>
        </p:txBody>
      </p:sp>
      <p:sp>
        <p:nvSpPr>
          <p:cNvPr id="58" name="TextBox 57">
            <a:extLst>
              <a:ext uri="{FF2B5EF4-FFF2-40B4-BE49-F238E27FC236}">
                <a16:creationId xmlns:a16="http://schemas.microsoft.com/office/drawing/2014/main" id="{F48C69CB-66C9-BA48-9781-BDE05D567E0B}"/>
              </a:ext>
            </a:extLst>
          </p:cNvPr>
          <p:cNvSpPr txBox="1"/>
          <p:nvPr/>
        </p:nvSpPr>
        <p:spPr>
          <a:xfrm>
            <a:off x="12596580" y="12418714"/>
            <a:ext cx="4104525"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2000">
                <a:latin typeface="Times New Roman" panose="02020603050405020304" pitchFamily="18" charset="0"/>
                <a:ea typeface="+mn-lt"/>
                <a:cs typeface="Times New Roman" panose="02020603050405020304" pitchFamily="18" charset="0"/>
              </a:rPr>
              <a:t>Silica can also be produced by many diatoms through biogenic means. in 2013, scientists found that silica can regulate iron levels of oceanic ecosystems. (Nelson)</a:t>
            </a:r>
          </a:p>
          <a:p>
            <a:pPr marL="171450" indent="-171450">
              <a:buFont typeface="Arial"/>
              <a:buChar char="•"/>
            </a:pPr>
            <a:r>
              <a:rPr lang="en-US" sz="2000">
                <a:latin typeface="Times New Roman" panose="02020603050405020304" pitchFamily="18" charset="0"/>
                <a:ea typeface="+mn-lt"/>
                <a:cs typeface="Times New Roman" panose="02020603050405020304" pitchFamily="18" charset="0"/>
              </a:rPr>
              <a:t>We could find ways to target other substances from water using the silica structure produced and manipulated by diatoms.</a:t>
            </a:r>
          </a:p>
          <a:p>
            <a:pPr marL="171450" indent="-171450">
              <a:buFont typeface="Arial"/>
              <a:buChar char="•"/>
            </a:pPr>
            <a:r>
              <a:rPr lang="en-US" sz="2000">
                <a:latin typeface="Times New Roman" panose="02020603050405020304" pitchFamily="18" charset="0"/>
                <a:ea typeface="+mn-lt"/>
                <a:cs typeface="Times New Roman" panose="02020603050405020304" pitchFamily="18" charset="0"/>
              </a:rPr>
              <a:t>Rather than taking an ecological route, we could apply this concept to a novel method for water purification as heavy metals are abundant in water. </a:t>
            </a:r>
          </a:p>
          <a:p>
            <a:pPr marL="171450" indent="-171450">
              <a:buFont typeface="Arial"/>
              <a:buChar char="•"/>
            </a:pPr>
            <a:endParaRPr lang="en-US" sz="2000">
              <a:latin typeface="Times New Roman" panose="02020603050405020304" pitchFamily="18" charset="0"/>
              <a:cs typeface="Times New Roman" panose="02020603050405020304" pitchFamily="18" charset="0"/>
            </a:endParaRPr>
          </a:p>
          <a:p>
            <a:pPr marL="171450" indent="-171450">
              <a:buFont typeface="Arial"/>
              <a:buChar char="•"/>
            </a:pPr>
            <a:endParaRPr lang="en-US" sz="2000">
              <a:latin typeface="Times New Roman" panose="02020603050405020304" pitchFamily="18" charset="0"/>
              <a:ea typeface="+mn-lt"/>
              <a:cs typeface="Times New Roman" panose="02020603050405020304" pitchFamily="18" charset="0"/>
            </a:endParaRPr>
          </a:p>
        </p:txBody>
      </p:sp>
      <p:sp>
        <p:nvSpPr>
          <p:cNvPr id="59" name="TextBox 58">
            <a:extLst>
              <a:ext uri="{FF2B5EF4-FFF2-40B4-BE49-F238E27FC236}">
                <a16:creationId xmlns:a16="http://schemas.microsoft.com/office/drawing/2014/main" id="{7D5FCC86-CB49-8740-8624-F5F097253969}"/>
              </a:ext>
            </a:extLst>
          </p:cNvPr>
          <p:cNvSpPr txBox="1"/>
          <p:nvPr/>
        </p:nvSpPr>
        <p:spPr>
          <a:xfrm>
            <a:off x="20622380" y="12427307"/>
            <a:ext cx="3927485"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Times New Roman" panose="02020603050405020304" pitchFamily="18" charset="0"/>
                <a:cs typeface="Times New Roman" panose="02020603050405020304" pitchFamily="18" charset="0"/>
              </a:rPr>
              <a:t>Carbohydrate polymer produced by plants and some bacteria</a:t>
            </a:r>
          </a:p>
          <a:p>
            <a:pPr marL="285750" indent="-285750">
              <a:buFont typeface="Arial"/>
              <a:buChar char="•"/>
            </a:pPr>
            <a:r>
              <a:rPr lang="en-US" sz="2000">
                <a:latin typeface="Times New Roman" panose="02020603050405020304" pitchFamily="18" charset="0"/>
                <a:cs typeface="Times New Roman" panose="02020603050405020304" pitchFamily="18" charset="0"/>
              </a:rPr>
              <a:t>Made by cellulose synthase outside the plant cell wall</a:t>
            </a:r>
          </a:p>
          <a:p>
            <a:pPr marL="285750" indent="-285750">
              <a:buFont typeface="Arial"/>
              <a:buChar char="•"/>
            </a:pPr>
            <a:r>
              <a:rPr lang="en-US" sz="2000">
                <a:latin typeface="Times New Roman" panose="02020603050405020304" pitchFamily="18" charset="0"/>
                <a:cs typeface="Times New Roman" panose="02020603050405020304" pitchFamily="18" charset="0"/>
              </a:rPr>
              <a:t>Bacterial cellulose (BC) purer than plant-made because not mixed with other molecules in the cell wall (Du et al., 2018).</a:t>
            </a:r>
            <a:endParaRPr lang="en-US" sz="2000">
              <a:latin typeface="Times New Roman" panose="02020603050405020304" pitchFamily="18" charset="0"/>
              <a:ea typeface="+mn-lt"/>
              <a:cs typeface="Times New Roman" panose="02020603050405020304" pitchFamily="18" charset="0"/>
            </a:endParaRPr>
          </a:p>
          <a:p>
            <a:pPr marL="285750" indent="-285750">
              <a:buFont typeface="Arial"/>
              <a:buChar char="•"/>
            </a:pPr>
            <a:r>
              <a:rPr lang="en-US" sz="2000">
                <a:latin typeface="Times New Roman" panose="02020603050405020304" pitchFamily="18" charset="0"/>
                <a:cs typeface="Times New Roman" panose="02020603050405020304" pitchFamily="18" charset="0"/>
              </a:rPr>
              <a:t>BC's nanofiber-like structure </a:t>
            </a:r>
            <a:r>
              <a:rPr lang="en-US" sz="2000">
                <a:latin typeface="Times New Roman" panose="02020603050405020304" pitchFamily="18" charset="0"/>
                <a:ea typeface="+mn-lt"/>
                <a:cs typeface="Times New Roman" panose="02020603050405020304" pitchFamily="18" charset="0"/>
              </a:rPr>
              <a:t>contributes to its high water holding and retention capabilities, transparency, high porosity and tensile strength, biocompatibility and biodegradability (Du et al., 2018).</a:t>
            </a:r>
            <a:endParaRPr lang="en-US" sz="2000">
              <a:latin typeface="Times New Roman" panose="02020603050405020304" pitchFamily="18" charset="0"/>
              <a:cs typeface="Times New Roman" panose="02020603050405020304" pitchFamily="18" charset="0"/>
            </a:endParaRPr>
          </a:p>
          <a:p>
            <a:pPr marL="285750" indent="-285750">
              <a:buFont typeface="Arial"/>
              <a:buChar char="•"/>
            </a:pPr>
            <a:r>
              <a:rPr lang="en-US" sz="2000">
                <a:latin typeface="Times New Roman" panose="02020603050405020304" pitchFamily="18" charset="0"/>
                <a:cs typeface="Times New Roman" panose="02020603050405020304" pitchFamily="18" charset="0"/>
              </a:rPr>
              <a:t>Used in </a:t>
            </a:r>
            <a:r>
              <a:rPr lang="en-US" sz="2000">
                <a:latin typeface="Times New Roman" panose="02020603050405020304" pitchFamily="18" charset="0"/>
                <a:ea typeface="+mn-lt"/>
                <a:cs typeface="Times New Roman" panose="02020603050405020304" pitchFamily="18" charset="0"/>
              </a:rPr>
              <a:t>textiles, tires, paper, separation membranes, antibacterial wound dressing, temporary artificial skin, and wound healing scaffolds (</a:t>
            </a:r>
            <a:r>
              <a:rPr lang="en-US" sz="2000" err="1">
                <a:latin typeface="Times New Roman" panose="02020603050405020304" pitchFamily="18" charset="0"/>
                <a:ea typeface="+mn-lt"/>
                <a:cs typeface="Times New Roman" panose="02020603050405020304" pitchFamily="18" charset="0"/>
              </a:rPr>
              <a:t>Gullo</a:t>
            </a:r>
            <a:r>
              <a:rPr lang="en-US" sz="2000">
                <a:latin typeface="Times New Roman" panose="02020603050405020304" pitchFamily="18" charset="0"/>
                <a:ea typeface="+mn-lt"/>
                <a:cs typeface="Times New Roman" panose="02020603050405020304" pitchFamily="18" charset="0"/>
              </a:rPr>
              <a:t> et al., 2019).</a:t>
            </a:r>
            <a:endParaRPr lang="en-US" sz="2000">
              <a:latin typeface="Times New Roman" panose="02020603050405020304" pitchFamily="18" charset="0"/>
              <a:cs typeface="Times New Roman" panose="02020603050405020304" pitchFamily="18" charset="0"/>
            </a:endParaRPr>
          </a:p>
          <a:p>
            <a:endParaRPr lang="en-US" sz="2000">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08EEFE0E-C777-B34B-A7C1-E53049B6234B}"/>
              </a:ext>
            </a:extLst>
          </p:cNvPr>
          <p:cNvSpPr txBox="1"/>
          <p:nvPr/>
        </p:nvSpPr>
        <p:spPr>
          <a:xfrm>
            <a:off x="16681982" y="12460358"/>
            <a:ext cx="3916080"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Gelatin is an organic substance made up of the protein collagen powder harvested from the bones of farm animals  through a streamlined process of hydrolysis (Peta, 2010)</a:t>
            </a: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Ballistic gel has high durability and flexibility with a high tolerance of heavy impact from small ballistics, but its structural integrity is less than suitable due to its malleable nature (Mann, R., 2019)</a:t>
            </a: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Ballistic gel would not be a go to choice material wise as its melting point is only 105 degrees Fahrenheit which can be easily reached during especially hot summers (Mann, R., 2019)</a:t>
            </a:r>
          </a:p>
          <a:p>
            <a:pPr marL="285750" indent="-285750">
              <a:buFont typeface="Arial"/>
              <a:buChar char="•"/>
            </a:pPr>
            <a:endParaRPr lang="en-US" sz="2000">
              <a:latin typeface="Times New Roman" panose="02020603050405020304" pitchFamily="18" charset="0"/>
              <a:ea typeface="+mn-lt"/>
              <a:cs typeface="Times New Roman" panose="02020603050405020304" pitchFamily="18" charset="0"/>
            </a:endParaRPr>
          </a:p>
          <a:p>
            <a:endParaRPr lang="en-US" sz="2000">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386A0FFC-04F7-2D4A-B376-7EFCA89782D7}"/>
              </a:ext>
            </a:extLst>
          </p:cNvPr>
          <p:cNvSpPr txBox="1"/>
          <p:nvPr/>
        </p:nvSpPr>
        <p:spPr>
          <a:xfrm>
            <a:off x="24582102" y="12301045"/>
            <a:ext cx="4098711" cy="71711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The type of interest is dragline silk made for supporting structure of the web.</a:t>
            </a: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It is made purest by spiders, but it can also be made by E. coli and silkworms through DNA recombination (</a:t>
            </a:r>
            <a:r>
              <a:rPr lang="en-US" sz="2000" err="1">
                <a:latin typeface="Times New Roman" panose="02020603050405020304" pitchFamily="18" charset="0"/>
                <a:ea typeface="+mn-lt"/>
                <a:cs typeface="Times New Roman" panose="02020603050405020304" pitchFamily="18" charset="0"/>
              </a:rPr>
              <a:t>Caracciolo</a:t>
            </a:r>
            <a:r>
              <a:rPr lang="en-US" sz="2000">
                <a:latin typeface="Times New Roman" panose="02020603050405020304" pitchFamily="18" charset="0"/>
                <a:ea typeface="+mn-lt"/>
                <a:cs typeface="Times New Roman" panose="02020603050405020304" pitchFamily="18" charset="0"/>
              </a:rPr>
              <a:t>, </a:t>
            </a:r>
            <a:r>
              <a:rPr lang="en-US" sz="2000" err="1">
                <a:latin typeface="Times New Roman" panose="02020603050405020304" pitchFamily="18" charset="0"/>
                <a:ea typeface="+mn-lt"/>
                <a:cs typeface="Times New Roman" panose="02020603050405020304" pitchFamily="18" charset="0"/>
              </a:rPr>
              <a:t>Ahlgren</a:t>
            </a:r>
            <a:r>
              <a:rPr lang="en-US" sz="2000">
                <a:latin typeface="Times New Roman" panose="02020603050405020304" pitchFamily="18" charset="0"/>
                <a:ea typeface="+mn-lt"/>
                <a:cs typeface="Times New Roman" panose="02020603050405020304" pitchFamily="18" charset="0"/>
              </a:rPr>
              <a:t>, &amp; Goetz, 2019).</a:t>
            </a: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It has a strength rating of 1.1 gigapascals (</a:t>
            </a:r>
            <a:r>
              <a:rPr lang="en-US" sz="2000" err="1">
                <a:latin typeface="Times New Roman" panose="02020603050405020304" pitchFamily="18" charset="0"/>
                <a:ea typeface="+mn-lt"/>
                <a:cs typeface="Times New Roman" panose="02020603050405020304" pitchFamily="18" charset="0"/>
              </a:rPr>
              <a:t>GPa</a:t>
            </a:r>
            <a:r>
              <a:rPr lang="en-US" sz="2000">
                <a:latin typeface="Times New Roman" panose="02020603050405020304" pitchFamily="18" charset="0"/>
                <a:ea typeface="+mn-lt"/>
                <a:cs typeface="Times New Roman" panose="02020603050405020304" pitchFamily="18" charset="0"/>
              </a:rPr>
              <a:t>), toughness factor of 180 megajoules/meter, and can increase its length by 27% (Wood-Black, 2018). </a:t>
            </a: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Spider silk produces no toxic or inflammatory response and is degradable.</a:t>
            </a: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It is used in body armor, drug delivery, tendon repair, and dressings.</a:t>
            </a: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Proteins made by </a:t>
            </a:r>
            <a:r>
              <a:rPr lang="en-US" sz="2000" err="1">
                <a:latin typeface="Times New Roman" panose="02020603050405020304" pitchFamily="18" charset="0"/>
                <a:ea typeface="+mn-lt"/>
                <a:cs typeface="Times New Roman" panose="02020603050405020304" pitchFamily="18" charset="0"/>
              </a:rPr>
              <a:t>MaSp</a:t>
            </a:r>
            <a:r>
              <a:rPr lang="en-US" sz="2000">
                <a:latin typeface="Times New Roman" panose="02020603050405020304" pitchFamily="18" charset="0"/>
                <a:ea typeface="+mn-lt"/>
                <a:cs typeface="Times New Roman" panose="02020603050405020304" pitchFamily="18" charset="0"/>
              </a:rPr>
              <a:t> 1 and 2 genes which are known (Ayoub et al., 2007).</a:t>
            </a:r>
          </a:p>
          <a:p>
            <a:endParaRPr lang="en-US" sz="2000">
              <a:highlight>
                <a:srgbClr val="FFFF00"/>
              </a:highlight>
              <a:latin typeface="Times New Roman" panose="02020603050405020304" pitchFamily="18" charset="0"/>
              <a:ea typeface="+mn-lt"/>
              <a:cs typeface="Times New Roman" panose="02020603050405020304" pitchFamily="18" charset="0"/>
            </a:endParaRPr>
          </a:p>
        </p:txBody>
      </p:sp>
      <p:sp>
        <p:nvSpPr>
          <p:cNvPr id="62" name="TextBox 61">
            <a:extLst>
              <a:ext uri="{FF2B5EF4-FFF2-40B4-BE49-F238E27FC236}">
                <a16:creationId xmlns:a16="http://schemas.microsoft.com/office/drawing/2014/main" id="{ABF2286C-B4B4-1B43-B372-5D2558651671}"/>
              </a:ext>
            </a:extLst>
          </p:cNvPr>
          <p:cNvSpPr txBox="1"/>
          <p:nvPr/>
        </p:nvSpPr>
        <p:spPr>
          <a:xfrm rot="-10800000" flipV="1">
            <a:off x="25124314" y="20707292"/>
            <a:ext cx="176509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ea typeface="+mn-lt"/>
                <a:cs typeface="+mn-lt"/>
              </a:rPr>
              <a:t>Ko &amp; Wan, 2018</a:t>
            </a:r>
          </a:p>
        </p:txBody>
      </p:sp>
      <p:pic>
        <p:nvPicPr>
          <p:cNvPr id="63" name="Picture 88" descr="A close up of a map&#10;&#10;Description generated with high confidence">
            <a:extLst>
              <a:ext uri="{FF2B5EF4-FFF2-40B4-BE49-F238E27FC236}">
                <a16:creationId xmlns:a16="http://schemas.microsoft.com/office/drawing/2014/main" id="{E64EA91D-558F-2043-BA02-6C1BB4684CFB}"/>
              </a:ext>
            </a:extLst>
          </p:cNvPr>
          <p:cNvPicPr>
            <a:picLocks noChangeAspect="1"/>
          </p:cNvPicPr>
          <p:nvPr/>
        </p:nvPicPr>
        <p:blipFill>
          <a:blip r:embed="rId7"/>
          <a:stretch>
            <a:fillRect/>
          </a:stretch>
        </p:blipFill>
        <p:spPr>
          <a:xfrm>
            <a:off x="26329838" y="18813242"/>
            <a:ext cx="2465517" cy="2056988"/>
          </a:xfrm>
          <a:prstGeom prst="rect">
            <a:avLst/>
          </a:prstGeom>
        </p:spPr>
      </p:pic>
      <p:sp>
        <p:nvSpPr>
          <p:cNvPr id="64" name="TextBox 63">
            <a:extLst>
              <a:ext uri="{FF2B5EF4-FFF2-40B4-BE49-F238E27FC236}">
                <a16:creationId xmlns:a16="http://schemas.microsoft.com/office/drawing/2014/main" id="{42A559DF-FDD3-2645-9806-D82489C68749}"/>
              </a:ext>
            </a:extLst>
          </p:cNvPr>
          <p:cNvSpPr txBox="1"/>
          <p:nvPr/>
        </p:nvSpPr>
        <p:spPr>
          <a:xfrm>
            <a:off x="24689093" y="4824761"/>
            <a:ext cx="3897463"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2000" err="1">
                <a:latin typeface="Times New Roman" panose="02020603050405020304" pitchFamily="18" charset="0"/>
                <a:ea typeface="+mn-lt"/>
                <a:cs typeface="Times New Roman" panose="02020603050405020304" pitchFamily="18" charset="0"/>
              </a:rPr>
              <a:t>Biocompatability</a:t>
            </a:r>
            <a:r>
              <a:rPr lang="en-US" sz="2000">
                <a:latin typeface="Times New Roman" panose="02020603050405020304" pitchFamily="18" charset="0"/>
                <a:ea typeface="+mn-lt"/>
                <a:cs typeface="Times New Roman" panose="02020603050405020304" pitchFamily="18" charset="0"/>
              </a:rPr>
              <a:t>: Not well studied, however, the goethite crystals surrounded by silicon matrix would most likely create a highly biocompatible material.</a:t>
            </a:r>
          </a:p>
          <a:p>
            <a:pPr marL="171450" indent="-171450">
              <a:buFont typeface="Arial"/>
              <a:buChar char="•"/>
            </a:pPr>
            <a:r>
              <a:rPr lang="en-US" sz="2000">
                <a:latin typeface="Times New Roman" panose="02020603050405020304" pitchFamily="18" charset="0"/>
                <a:ea typeface="+mn-lt"/>
                <a:cs typeface="Times New Roman" panose="02020603050405020304" pitchFamily="18" charset="0"/>
              </a:rPr>
              <a:t>Polymer: Chitin / Goethite crystal polymer, the Chitin has gaps shaped in such a way that the crystals grow and strengthen the biopolymer.  (</a:t>
            </a:r>
            <a:r>
              <a:rPr lang="en-US" sz="2000" err="1">
                <a:latin typeface="Times New Roman" panose="02020603050405020304" pitchFamily="18" charset="0"/>
                <a:ea typeface="+mn-lt"/>
                <a:cs typeface="Times New Roman" panose="02020603050405020304" pitchFamily="18" charset="0"/>
              </a:rPr>
              <a:t>Weirner</a:t>
            </a:r>
            <a:r>
              <a:rPr lang="en-US" sz="2000">
                <a:latin typeface="Times New Roman" panose="02020603050405020304" pitchFamily="18" charset="0"/>
                <a:ea typeface="+mn-lt"/>
                <a:cs typeface="Times New Roman" panose="02020603050405020304" pitchFamily="18" charset="0"/>
              </a:rPr>
              <a:t> et al. 2011)</a:t>
            </a:r>
          </a:p>
          <a:p>
            <a:pPr marL="171450" indent="-171450">
              <a:buFont typeface="Arial"/>
              <a:buChar char="•"/>
            </a:pPr>
            <a:r>
              <a:rPr lang="en-US" sz="2000">
                <a:latin typeface="Times New Roman" panose="02020603050405020304" pitchFamily="18" charset="0"/>
                <a:ea typeface="+mn-lt"/>
                <a:cs typeface="Times New Roman" panose="02020603050405020304" pitchFamily="18" charset="0"/>
              </a:rPr>
              <a:t>Exact biomineralization pathways are currently unknown.</a:t>
            </a:r>
          </a:p>
          <a:p>
            <a:pPr marL="171450" indent="-171450">
              <a:buFont typeface="Arial"/>
              <a:buChar char="•"/>
            </a:pPr>
            <a:r>
              <a:rPr lang="en-US" sz="2000">
                <a:latin typeface="Times New Roman" panose="02020603050405020304" pitchFamily="18" charset="0"/>
                <a:cs typeface="Times New Roman" panose="02020603050405020304" pitchFamily="18" charset="0"/>
              </a:rPr>
              <a:t>Stronger than diamond (3-6.5 giga pascals. (Barber et al. 2015)</a:t>
            </a:r>
          </a:p>
        </p:txBody>
      </p:sp>
      <p:pic>
        <p:nvPicPr>
          <p:cNvPr id="65" name="Picture 102" descr="A close up of a map&#10;&#10;Description generated with high confidence">
            <a:extLst>
              <a:ext uri="{FF2B5EF4-FFF2-40B4-BE49-F238E27FC236}">
                <a16:creationId xmlns:a16="http://schemas.microsoft.com/office/drawing/2014/main" id="{5FDC56E4-CE5F-EF4D-93FD-2307590586FF}"/>
              </a:ext>
            </a:extLst>
          </p:cNvPr>
          <p:cNvPicPr>
            <a:picLocks noChangeAspect="1"/>
          </p:cNvPicPr>
          <p:nvPr/>
        </p:nvPicPr>
        <p:blipFill>
          <a:blip r:embed="rId8"/>
          <a:stretch>
            <a:fillRect/>
          </a:stretch>
        </p:blipFill>
        <p:spPr>
          <a:xfrm>
            <a:off x="25526449" y="9225966"/>
            <a:ext cx="2242247" cy="2455165"/>
          </a:xfrm>
          <a:prstGeom prst="rect">
            <a:avLst/>
          </a:prstGeom>
        </p:spPr>
      </p:pic>
      <p:sp>
        <p:nvSpPr>
          <p:cNvPr id="66" name="TextBox 65">
            <a:extLst>
              <a:ext uri="{FF2B5EF4-FFF2-40B4-BE49-F238E27FC236}">
                <a16:creationId xmlns:a16="http://schemas.microsoft.com/office/drawing/2014/main" id="{CEA31402-1B92-4744-8122-61DAFA5E92B5}"/>
              </a:ext>
            </a:extLst>
          </p:cNvPr>
          <p:cNvSpPr txBox="1"/>
          <p:nvPr/>
        </p:nvSpPr>
        <p:spPr>
          <a:xfrm>
            <a:off x="16591744" y="4857729"/>
            <a:ext cx="3927485"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Times New Roman" panose="02020603050405020304" pitchFamily="18" charset="0"/>
                <a:cs typeface="Times New Roman" panose="02020603050405020304" pitchFamily="18" charset="0"/>
              </a:rPr>
              <a:t>Lignin is a complex polymer present in all cell walls</a:t>
            </a: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The lignin monomers, called monolignols, are the non-methoxylated p-</a:t>
            </a:r>
            <a:r>
              <a:rPr lang="en-US" sz="2000" err="1">
                <a:latin typeface="Times New Roman" panose="02020603050405020304" pitchFamily="18" charset="0"/>
                <a:ea typeface="+mn-lt"/>
                <a:cs typeface="Times New Roman" panose="02020603050405020304" pitchFamily="18" charset="0"/>
              </a:rPr>
              <a:t>coumaryl</a:t>
            </a:r>
            <a:r>
              <a:rPr lang="en-US" sz="2000">
                <a:latin typeface="Times New Roman" panose="02020603050405020304" pitchFamily="18" charset="0"/>
                <a:ea typeface="+mn-lt"/>
                <a:cs typeface="Times New Roman" panose="02020603050405020304" pitchFamily="18" charset="0"/>
              </a:rPr>
              <a:t> alcohol, the </a:t>
            </a:r>
            <a:r>
              <a:rPr lang="en-US" sz="2000" err="1">
                <a:latin typeface="Times New Roman" panose="02020603050405020304" pitchFamily="18" charset="0"/>
                <a:ea typeface="+mn-lt"/>
                <a:cs typeface="Times New Roman" panose="02020603050405020304" pitchFamily="18" charset="0"/>
              </a:rPr>
              <a:t>monomethoxylated</a:t>
            </a:r>
            <a:r>
              <a:rPr lang="en-US" sz="2000">
                <a:latin typeface="Times New Roman" panose="02020603050405020304" pitchFamily="18" charset="0"/>
                <a:ea typeface="+mn-lt"/>
                <a:cs typeface="Times New Roman" panose="02020603050405020304" pitchFamily="18" charset="0"/>
              </a:rPr>
              <a:t> coniferyl alcohol and the </a:t>
            </a:r>
            <a:r>
              <a:rPr lang="en-US" sz="2000" err="1">
                <a:latin typeface="Times New Roman" panose="02020603050405020304" pitchFamily="18" charset="0"/>
                <a:ea typeface="+mn-lt"/>
                <a:cs typeface="Times New Roman" panose="02020603050405020304" pitchFamily="18" charset="0"/>
              </a:rPr>
              <a:t>dimethoxylated</a:t>
            </a:r>
            <a:r>
              <a:rPr lang="en-US" sz="2000">
                <a:latin typeface="Times New Roman" panose="02020603050405020304" pitchFamily="18" charset="0"/>
                <a:ea typeface="+mn-lt"/>
                <a:cs typeface="Times New Roman" panose="02020603050405020304" pitchFamily="18" charset="0"/>
              </a:rPr>
              <a:t> </a:t>
            </a:r>
            <a:r>
              <a:rPr lang="en-US" sz="2000" err="1">
                <a:latin typeface="Times New Roman" panose="02020603050405020304" pitchFamily="18" charset="0"/>
                <a:ea typeface="+mn-lt"/>
                <a:cs typeface="Times New Roman" panose="02020603050405020304" pitchFamily="18" charset="0"/>
              </a:rPr>
              <a:t>sinapyl</a:t>
            </a:r>
            <a:r>
              <a:rPr lang="en-US" sz="2000">
                <a:latin typeface="Times New Roman" panose="02020603050405020304" pitchFamily="18" charset="0"/>
                <a:ea typeface="+mn-lt"/>
                <a:cs typeface="Times New Roman" panose="02020603050405020304" pitchFamily="18" charset="0"/>
              </a:rPr>
              <a:t> alcohol. </a:t>
            </a: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It is covalently linked to hemicellulose and cellulose </a:t>
            </a:r>
          </a:p>
          <a:p>
            <a:pPr marL="285750" indent="-285750">
              <a:buFont typeface="Arial"/>
              <a:buChar char="•"/>
            </a:pPr>
            <a:r>
              <a:rPr lang="en-US" sz="2000">
                <a:latin typeface="Times New Roman" panose="02020603050405020304" pitchFamily="18" charset="0"/>
                <a:cs typeface="Times New Roman" panose="02020603050405020304" pitchFamily="18" charset="0"/>
              </a:rPr>
              <a:t>It has numerous applications like it being a strength aid, polymer for hydrogels, and being a source for carbon fibers</a:t>
            </a:r>
          </a:p>
        </p:txBody>
      </p:sp>
      <p:pic>
        <p:nvPicPr>
          <p:cNvPr id="67" name="Picture 36" descr="A picture containing indoor, sitting, table, small&#10;&#10;Description generated with very high confidence">
            <a:extLst>
              <a:ext uri="{FF2B5EF4-FFF2-40B4-BE49-F238E27FC236}">
                <a16:creationId xmlns:a16="http://schemas.microsoft.com/office/drawing/2014/main" id="{7437784D-ABF2-5146-84C8-134B21AE7E24}"/>
              </a:ext>
            </a:extLst>
          </p:cNvPr>
          <p:cNvPicPr>
            <a:picLocks noChangeAspect="1"/>
          </p:cNvPicPr>
          <p:nvPr/>
        </p:nvPicPr>
        <p:blipFill>
          <a:blip r:embed="rId9"/>
          <a:stretch>
            <a:fillRect/>
          </a:stretch>
        </p:blipFill>
        <p:spPr>
          <a:xfrm>
            <a:off x="9075862" y="16678428"/>
            <a:ext cx="3307481" cy="2324379"/>
          </a:xfrm>
          <a:prstGeom prst="rect">
            <a:avLst/>
          </a:prstGeom>
        </p:spPr>
      </p:pic>
      <p:sp>
        <p:nvSpPr>
          <p:cNvPr id="68" name="TextBox 67">
            <a:extLst>
              <a:ext uri="{FF2B5EF4-FFF2-40B4-BE49-F238E27FC236}">
                <a16:creationId xmlns:a16="http://schemas.microsoft.com/office/drawing/2014/main" id="{93262EE1-5DCC-8E43-9FD7-08C2CBB0A2FF}"/>
              </a:ext>
            </a:extLst>
          </p:cNvPr>
          <p:cNvSpPr txBox="1"/>
          <p:nvPr/>
        </p:nvSpPr>
        <p:spPr>
          <a:xfrm>
            <a:off x="9275767" y="19032565"/>
            <a:ext cx="279031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cs typeface="Calibri"/>
              </a:rPr>
              <a:t>Lee et al. 2012</a:t>
            </a:r>
          </a:p>
        </p:txBody>
      </p:sp>
      <p:pic>
        <p:nvPicPr>
          <p:cNvPr id="69" name="Picture 72" descr="A picture containing knife, table&#10;&#10;Description generated with very high confidence">
            <a:extLst>
              <a:ext uri="{FF2B5EF4-FFF2-40B4-BE49-F238E27FC236}">
                <a16:creationId xmlns:a16="http://schemas.microsoft.com/office/drawing/2014/main" id="{4B8056F0-F62D-6F43-96F4-81A582DD72B2}"/>
              </a:ext>
            </a:extLst>
          </p:cNvPr>
          <p:cNvPicPr>
            <a:picLocks noChangeAspect="1"/>
          </p:cNvPicPr>
          <p:nvPr/>
        </p:nvPicPr>
        <p:blipFill>
          <a:blip r:embed="rId10"/>
          <a:stretch>
            <a:fillRect/>
          </a:stretch>
        </p:blipFill>
        <p:spPr>
          <a:xfrm>
            <a:off x="12749297" y="19264576"/>
            <a:ext cx="4315497" cy="856712"/>
          </a:xfrm>
          <a:prstGeom prst="rect">
            <a:avLst/>
          </a:prstGeom>
        </p:spPr>
      </p:pic>
      <p:pic>
        <p:nvPicPr>
          <p:cNvPr id="70" name="Picture 69" descr="A picture containing object, clock&#10;&#10;Description generated with very high confidence">
            <a:extLst>
              <a:ext uri="{FF2B5EF4-FFF2-40B4-BE49-F238E27FC236}">
                <a16:creationId xmlns:a16="http://schemas.microsoft.com/office/drawing/2014/main" id="{AB813A85-F73B-C84B-8E64-D447BBFF39C4}"/>
              </a:ext>
            </a:extLst>
          </p:cNvPr>
          <p:cNvPicPr>
            <a:picLocks noChangeAspect="1"/>
          </p:cNvPicPr>
          <p:nvPr/>
        </p:nvPicPr>
        <p:blipFill>
          <a:blip r:embed="rId11"/>
          <a:stretch>
            <a:fillRect/>
          </a:stretch>
        </p:blipFill>
        <p:spPr>
          <a:xfrm>
            <a:off x="13477356" y="17166856"/>
            <a:ext cx="2421624" cy="1973431"/>
          </a:xfrm>
          <a:prstGeom prst="rect">
            <a:avLst/>
          </a:prstGeom>
        </p:spPr>
      </p:pic>
      <p:pic>
        <p:nvPicPr>
          <p:cNvPr id="71" name="Picture 83" descr="A close up of a box&#10;&#10;Description generated with high confidence">
            <a:extLst>
              <a:ext uri="{FF2B5EF4-FFF2-40B4-BE49-F238E27FC236}">
                <a16:creationId xmlns:a16="http://schemas.microsoft.com/office/drawing/2014/main" id="{60A79FAF-8C96-254C-A5DB-FE7D09BE3708}"/>
              </a:ext>
            </a:extLst>
          </p:cNvPr>
          <p:cNvPicPr>
            <a:picLocks noChangeAspect="1"/>
          </p:cNvPicPr>
          <p:nvPr/>
        </p:nvPicPr>
        <p:blipFill>
          <a:blip r:embed="rId12"/>
          <a:stretch>
            <a:fillRect/>
          </a:stretch>
        </p:blipFill>
        <p:spPr>
          <a:xfrm>
            <a:off x="17418985" y="18642764"/>
            <a:ext cx="2787089" cy="1243624"/>
          </a:xfrm>
          <a:prstGeom prst="rect">
            <a:avLst/>
          </a:prstGeom>
        </p:spPr>
      </p:pic>
      <p:sp>
        <p:nvSpPr>
          <p:cNvPr id="72" name="TextBox 71">
            <a:extLst>
              <a:ext uri="{FF2B5EF4-FFF2-40B4-BE49-F238E27FC236}">
                <a16:creationId xmlns:a16="http://schemas.microsoft.com/office/drawing/2014/main" id="{9C791859-CB08-5049-8B7C-EC63E3D26AC0}"/>
              </a:ext>
            </a:extLst>
          </p:cNvPr>
          <p:cNvSpPr txBox="1"/>
          <p:nvPr/>
        </p:nvSpPr>
        <p:spPr>
          <a:xfrm>
            <a:off x="18144664" y="19886388"/>
            <a:ext cx="117408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ea typeface="+mn-lt"/>
                <a:cs typeface="+mn-lt"/>
              </a:rPr>
              <a:t>Peta, 2010</a:t>
            </a:r>
            <a:endParaRPr lang="en-US" sz="800">
              <a:cs typeface="Calibri"/>
            </a:endParaRPr>
          </a:p>
        </p:txBody>
      </p:sp>
      <p:sp>
        <p:nvSpPr>
          <p:cNvPr id="91" name="Text Box 1383">
            <a:hlinkClick r:id="rId13" action="ppaction://hlinksldjump"/>
            <a:extLst>
              <a:ext uri="{FF2B5EF4-FFF2-40B4-BE49-F238E27FC236}">
                <a16:creationId xmlns:a16="http://schemas.microsoft.com/office/drawing/2014/main" id="{F21B01AB-4D9E-F54D-8934-CB8720E24A22}"/>
              </a:ext>
            </a:extLst>
          </p:cNvPr>
          <p:cNvSpPr txBox="1">
            <a:spLocks noChangeArrowheads="1"/>
          </p:cNvSpPr>
          <p:nvPr/>
        </p:nvSpPr>
        <p:spPr bwMode="auto">
          <a:xfrm>
            <a:off x="413569" y="6231481"/>
            <a:ext cx="8142514" cy="39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Select natural agent comparison for strength, durability, flexibility, conductivity, visibility and conductivity</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Is there a gene/protein/polymer sequence known?</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What are the agent’s current uses that can be enhanced?</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PLA, HLA, PGA, Ceramic, CNT, PA, PC, Diamond, GO, R-L, PV</a:t>
            </a:r>
          </a:p>
          <a:p>
            <a:pPr marL="171450" lvl="0" indent="-171450">
              <a:buFont typeface="Arial" panose="020B0604020202020204" pitchFamily="34" charset="0"/>
              <a:buChar char="•"/>
            </a:pPr>
            <a:endParaRPr lang="en-US" sz="2800">
              <a:latin typeface="Times New Roman" panose="02020603050405020304" pitchFamily="18" charset="0"/>
              <a:cs typeface="Times New Roman" panose="02020603050405020304" pitchFamily="18" charset="0"/>
            </a:endParaRPr>
          </a:p>
        </p:txBody>
      </p:sp>
      <p:sp>
        <p:nvSpPr>
          <p:cNvPr id="92" name="Text Box 1383">
            <a:hlinkClick r:id="rId14" action="ppaction://hlinksldjump"/>
            <a:extLst>
              <a:ext uri="{FF2B5EF4-FFF2-40B4-BE49-F238E27FC236}">
                <a16:creationId xmlns:a16="http://schemas.microsoft.com/office/drawing/2014/main" id="{A0935707-AEB8-5B4A-A21F-A8F01DEE75EC}"/>
              </a:ext>
            </a:extLst>
          </p:cNvPr>
          <p:cNvSpPr txBox="1">
            <a:spLocks noChangeArrowheads="1"/>
          </p:cNvSpPr>
          <p:nvPr/>
        </p:nvSpPr>
        <p:spPr bwMode="auto">
          <a:xfrm>
            <a:off x="413569" y="11151325"/>
            <a:ext cx="8142514" cy="3130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514350" lvl="0"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Initial comparison for the vectors for synthetic biology approaches and model species for expression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Spider silk</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Lignin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Chitin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Cellulose</a:t>
            </a:r>
          </a:p>
        </p:txBody>
      </p:sp>
      <p:sp>
        <p:nvSpPr>
          <p:cNvPr id="93" name="Text Box 1383">
            <a:hlinkClick r:id="rId15" action="ppaction://hlinksldjump"/>
            <a:extLst>
              <a:ext uri="{FF2B5EF4-FFF2-40B4-BE49-F238E27FC236}">
                <a16:creationId xmlns:a16="http://schemas.microsoft.com/office/drawing/2014/main" id="{71AE31DE-268E-DD44-AF89-619FA6C89F87}"/>
              </a:ext>
            </a:extLst>
          </p:cNvPr>
          <p:cNvSpPr txBox="1">
            <a:spLocks noChangeArrowheads="1"/>
          </p:cNvSpPr>
          <p:nvPr/>
        </p:nvSpPr>
        <p:spPr bwMode="auto">
          <a:xfrm>
            <a:off x="448368" y="1295401"/>
            <a:ext cx="8142514" cy="35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Select natural agent comparison for strength, durability, flexibility, conductivity, visibility and conductivity</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Is there a gene/protein/polymer sequence known?</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What are the agent’s current uses that can be enhanced?</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Alginate, Collagen, Lignin, Chitin, Limpet teeth, Agarose, Silica, Gelatin, Cellulose, Spider Silk</a:t>
            </a:r>
          </a:p>
        </p:txBody>
      </p:sp>
      <p:sp>
        <p:nvSpPr>
          <p:cNvPr id="94" name="Rounded Rectangle 93">
            <a:hlinkClick r:id="rId14" action="ppaction://hlinksldjump"/>
            <a:extLst>
              <a:ext uri="{FF2B5EF4-FFF2-40B4-BE49-F238E27FC236}">
                <a16:creationId xmlns:a16="http://schemas.microsoft.com/office/drawing/2014/main" id="{CFCAEB6B-D432-614F-9053-04206EDD183E}"/>
              </a:ext>
            </a:extLst>
          </p:cNvPr>
          <p:cNvSpPr/>
          <p:nvPr/>
        </p:nvSpPr>
        <p:spPr>
          <a:xfrm>
            <a:off x="413569" y="10212070"/>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Methods- Vector &amp; Model Species: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95" name="Rounded Rectangle 94">
            <a:hlinkClick r:id="rId13" action="ppaction://hlinksldjump"/>
            <a:extLst>
              <a:ext uri="{FF2B5EF4-FFF2-40B4-BE49-F238E27FC236}">
                <a16:creationId xmlns:a16="http://schemas.microsoft.com/office/drawing/2014/main" id="{48E1D648-36A7-1649-9F8B-75663C69AF7E}"/>
              </a:ext>
            </a:extLst>
          </p:cNvPr>
          <p:cNvSpPr/>
          <p:nvPr/>
        </p:nvSpPr>
        <p:spPr>
          <a:xfrm>
            <a:off x="413569" y="5276790"/>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A Comparison of Agents: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96" name="Rounded Rectangle 95">
            <a:hlinkClick r:id="rId15" action="ppaction://hlinksldjump"/>
            <a:extLst>
              <a:ext uri="{FF2B5EF4-FFF2-40B4-BE49-F238E27FC236}">
                <a16:creationId xmlns:a16="http://schemas.microsoft.com/office/drawing/2014/main" id="{6519BD18-025F-5342-B442-ECB459678FBF}"/>
              </a:ext>
            </a:extLst>
          </p:cNvPr>
          <p:cNvSpPr/>
          <p:nvPr/>
        </p:nvSpPr>
        <p:spPr>
          <a:xfrm>
            <a:off x="448368" y="243841"/>
            <a:ext cx="8142514" cy="914399"/>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A Comparison of Agents: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97" name="Text Box 1383">
            <a:hlinkClick r:id="rId16" action="ppaction://hlinksldjump"/>
            <a:extLst>
              <a:ext uri="{FF2B5EF4-FFF2-40B4-BE49-F238E27FC236}">
                <a16:creationId xmlns:a16="http://schemas.microsoft.com/office/drawing/2014/main" id="{558101DB-CB39-074A-99DE-B5DEBAFDA1E3}"/>
              </a:ext>
            </a:extLst>
          </p:cNvPr>
          <p:cNvSpPr txBox="1">
            <a:spLocks noChangeArrowheads="1"/>
          </p:cNvSpPr>
          <p:nvPr/>
        </p:nvSpPr>
        <p:spPr bwMode="auto">
          <a:xfrm>
            <a:off x="360295" y="15676385"/>
            <a:ext cx="8142514" cy="2699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514350" lvl="0"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Initial comparison for the vectors for synthetic biology approaches and model species for expression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Limpet Teeth</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Polyvinyl alcohol</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Ceramic Fibers</a:t>
            </a:r>
          </a:p>
        </p:txBody>
      </p:sp>
      <p:sp>
        <p:nvSpPr>
          <p:cNvPr id="98" name="Rounded Rectangle 97">
            <a:hlinkClick r:id="rId16" action="ppaction://hlinksldjump"/>
            <a:extLst>
              <a:ext uri="{FF2B5EF4-FFF2-40B4-BE49-F238E27FC236}">
                <a16:creationId xmlns:a16="http://schemas.microsoft.com/office/drawing/2014/main" id="{67C5C02C-8E48-A44D-8184-7853BA6328AE}"/>
              </a:ext>
            </a:extLst>
          </p:cNvPr>
          <p:cNvSpPr/>
          <p:nvPr/>
        </p:nvSpPr>
        <p:spPr>
          <a:xfrm>
            <a:off x="360295" y="14631858"/>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Methods- Vector &amp; Model Species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99" name="Text Box 1383">
            <a:hlinkClick r:id="rId17" action="ppaction://hlinksldjump"/>
            <a:extLst>
              <a:ext uri="{FF2B5EF4-FFF2-40B4-BE49-F238E27FC236}">
                <a16:creationId xmlns:a16="http://schemas.microsoft.com/office/drawing/2014/main" id="{6E8A9F96-9AE5-284A-9A30-71CDC3F846A9}"/>
              </a:ext>
            </a:extLst>
          </p:cNvPr>
          <p:cNvSpPr txBox="1">
            <a:spLocks noChangeArrowheads="1"/>
          </p:cNvSpPr>
          <p:nvPr/>
        </p:nvSpPr>
        <p:spPr bwMode="auto">
          <a:xfrm>
            <a:off x="28858860" y="1239028"/>
            <a:ext cx="8142514" cy="5654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457200" lvl="0" indent="-457200">
              <a:buFont typeface="Arial"/>
              <a:buChar char="•"/>
            </a:pPr>
            <a:r>
              <a:rPr lang="en-US" sz="2800">
                <a:latin typeface="Times New Roman" panose="02020603050405020304" pitchFamily="18" charset="0"/>
                <a:cs typeface="Times New Roman" panose="02020603050405020304" pitchFamily="18" charset="0"/>
              </a:rPr>
              <a:t>An overview of the products that may be secreted through synthetic biology approaches and/or chemically synthesized ex vivo.</a:t>
            </a:r>
          </a:p>
          <a:p>
            <a:pPr marL="457200" lvl="0" indent="-457200">
              <a:buFont typeface="Arial"/>
              <a:buChar char="•"/>
            </a:pPr>
            <a:r>
              <a:rPr lang="en-US" sz="2800">
                <a:latin typeface="Times New Roman" panose="02020603050405020304" pitchFamily="18" charset="0"/>
                <a:cs typeface="Times New Roman" panose="02020603050405020304" pitchFamily="18" charset="0"/>
              </a:rPr>
              <a:t>Spider silk, Lignin, Chitin, Cellulose, Limpet Teeth, Polyvinyl Alcohol, Ceramic Fibers</a:t>
            </a:r>
          </a:p>
          <a:p>
            <a:pPr marL="457200" lvl="0" indent="-457200">
              <a:buFont typeface="Arial"/>
              <a:buChar char="•"/>
            </a:pPr>
            <a:r>
              <a:rPr lang="en-US" sz="2800">
                <a:latin typeface="Times New Roman" panose="02020603050405020304" pitchFamily="18" charset="0"/>
                <a:cs typeface="Times New Roman" panose="02020603050405020304" pitchFamily="18" charset="0"/>
              </a:rPr>
              <a:t>Choice of products that be generated and used in conjunction for novel materials that retain one or more the following themes: </a:t>
            </a:r>
          </a:p>
          <a:p>
            <a:pPr marL="1200150" lvl="1" indent="-457200">
              <a:buFont typeface="Arial"/>
              <a:buChar char="•"/>
            </a:pPr>
            <a:r>
              <a:rPr lang="en-US" sz="2800">
                <a:latin typeface="Times New Roman" panose="02020603050405020304" pitchFamily="18" charset="0"/>
                <a:cs typeface="Times New Roman" panose="02020603050405020304" pitchFamily="18" charset="0"/>
              </a:rPr>
              <a:t>Strength, Durability, Conductivity, Elasticity, and Visibility</a:t>
            </a:r>
          </a:p>
          <a:p>
            <a:pPr marL="457200" lvl="0" indent="-457200">
              <a:buFont typeface="Arial"/>
              <a:buChar char="•"/>
            </a:pPr>
            <a:endParaRPr lang="en-US" sz="2800">
              <a:latin typeface="Times New Roman" panose="02020603050405020304" pitchFamily="18" charset="0"/>
              <a:cs typeface="Times New Roman" panose="02020603050405020304" pitchFamily="18" charset="0"/>
            </a:endParaRPr>
          </a:p>
          <a:p>
            <a:pPr marL="1257300" lvl="1" indent="-514350">
              <a:buFont typeface="Arial" panose="020B0604020202020204" pitchFamily="34" charset="0"/>
              <a:buChar char="•"/>
            </a:pPr>
            <a:endParaRPr lang="en-US" sz="28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p:txBody>
      </p:sp>
      <p:sp>
        <p:nvSpPr>
          <p:cNvPr id="100" name="Text Box 1383">
            <a:hlinkClick r:id="rId18" action="ppaction://hlinksldjump"/>
            <a:extLst>
              <a:ext uri="{FF2B5EF4-FFF2-40B4-BE49-F238E27FC236}">
                <a16:creationId xmlns:a16="http://schemas.microsoft.com/office/drawing/2014/main" id="{7BE412D5-56EF-C04B-9E4B-739256B5714D}"/>
              </a:ext>
            </a:extLst>
          </p:cNvPr>
          <p:cNvSpPr txBox="1">
            <a:spLocks noChangeArrowheads="1"/>
          </p:cNvSpPr>
          <p:nvPr/>
        </p:nvSpPr>
        <p:spPr bwMode="auto">
          <a:xfrm>
            <a:off x="28858860" y="7039730"/>
            <a:ext cx="8142514" cy="9594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342900" indent="-342900">
              <a:buFont typeface="Arial"/>
              <a:buChar char="•"/>
            </a:pPr>
            <a:r>
              <a:rPr lang="en-US" sz="2800">
                <a:latin typeface="Times New Roman" panose="02020603050405020304" pitchFamily="18" charset="0"/>
                <a:cs typeface="Times New Roman" panose="02020603050405020304" pitchFamily="18" charset="0"/>
              </a:rPr>
              <a:t>Match each theme with a </a:t>
            </a:r>
            <a:r>
              <a:rPr lang="en-US" sz="2800" err="1">
                <a:latin typeface="Times New Roman" panose="02020603050405020304" pitchFamily="18" charset="0"/>
                <a:cs typeface="Times New Roman" panose="02020603050405020304" pitchFamily="18" charset="0"/>
              </a:rPr>
              <a:t>secretable</a:t>
            </a:r>
            <a:r>
              <a:rPr lang="en-US" sz="2800">
                <a:latin typeface="Times New Roman" panose="02020603050405020304" pitchFamily="18" charset="0"/>
                <a:cs typeface="Times New Roman" panose="02020603050405020304" pitchFamily="18" charset="0"/>
              </a:rPr>
              <a:t> product, and choose whether this needs to be embedded into a matrix for support</a:t>
            </a:r>
          </a:p>
          <a:p>
            <a:pPr marL="342900" indent="-342900">
              <a:buFont typeface="Arial"/>
              <a:buChar char="•"/>
            </a:pPr>
            <a:r>
              <a:rPr lang="en-US" sz="2800">
                <a:latin typeface="Times New Roman" panose="02020603050405020304" pitchFamily="18" charset="0"/>
                <a:cs typeface="Times New Roman" panose="02020603050405020304" pitchFamily="18" charset="0"/>
              </a:rPr>
              <a:t>Generate multiple polymers using pre-made plasmids rather than generating a completely new vector backbone</a:t>
            </a:r>
          </a:p>
          <a:p>
            <a:pPr marL="342900" indent="-342900">
              <a:buFont typeface="Arial"/>
              <a:buChar char="•"/>
            </a:pPr>
            <a:r>
              <a:rPr lang="en-US" sz="2800">
                <a:latin typeface="Times New Roman" panose="02020603050405020304" pitchFamily="18" charset="0"/>
                <a:cs typeface="Times New Roman" panose="02020603050405020304" pitchFamily="18" charset="0"/>
              </a:rPr>
              <a:t>Combine polymers to create a new biocompatible materials combine 1+ of the desired output through evaluation using control: </a:t>
            </a:r>
          </a:p>
          <a:p>
            <a:pPr marL="1747647" lvl="1" indent="-342900">
              <a:buFont typeface="Arial"/>
              <a:buChar char="•"/>
            </a:pPr>
            <a:r>
              <a:rPr lang="en-US" sz="2800">
                <a:latin typeface="Times New Roman" panose="02020603050405020304" pitchFamily="18" charset="0"/>
                <a:cs typeface="Times New Roman" panose="02020603050405020304" pitchFamily="18" charset="0"/>
              </a:rPr>
              <a:t>Strength</a:t>
            </a:r>
          </a:p>
          <a:p>
            <a:pPr marL="1747647" lvl="1" indent="-342900">
              <a:buFont typeface="Arial"/>
              <a:buChar char="•"/>
            </a:pPr>
            <a:r>
              <a:rPr lang="en-US" sz="2800">
                <a:latin typeface="Times New Roman" panose="02020603050405020304" pitchFamily="18" charset="0"/>
                <a:cs typeface="Times New Roman" panose="02020603050405020304" pitchFamily="18" charset="0"/>
              </a:rPr>
              <a:t>Durability</a:t>
            </a:r>
          </a:p>
          <a:p>
            <a:pPr marL="1747647" lvl="1" indent="-342900">
              <a:buFont typeface="Arial"/>
              <a:buChar char="•"/>
            </a:pPr>
            <a:r>
              <a:rPr lang="en-US" sz="2800">
                <a:latin typeface="Times New Roman" panose="02020603050405020304" pitchFamily="18" charset="0"/>
                <a:cs typeface="Times New Roman" panose="02020603050405020304" pitchFamily="18" charset="0"/>
              </a:rPr>
              <a:t>Conductivity</a:t>
            </a:r>
          </a:p>
          <a:p>
            <a:pPr marL="1747647" lvl="1" indent="-342900">
              <a:buFont typeface="Arial"/>
              <a:buChar char="•"/>
            </a:pPr>
            <a:r>
              <a:rPr lang="en-US" sz="2800">
                <a:latin typeface="Times New Roman" panose="02020603050405020304" pitchFamily="18" charset="0"/>
                <a:cs typeface="Times New Roman" panose="02020603050405020304" pitchFamily="18" charset="0"/>
              </a:rPr>
              <a:t>Elasticity</a:t>
            </a:r>
          </a:p>
          <a:p>
            <a:pPr marL="1747647" lvl="1" indent="-342900">
              <a:buFont typeface="Arial"/>
              <a:buChar char="•"/>
            </a:pPr>
            <a:r>
              <a:rPr lang="en-US" sz="2800">
                <a:latin typeface="Times New Roman" panose="02020603050405020304" pitchFamily="18" charset="0"/>
                <a:cs typeface="Times New Roman" panose="02020603050405020304" pitchFamily="18" charset="0"/>
              </a:rPr>
              <a:t>Visibility (Color, Iridescence, Light Dispersion)</a:t>
            </a:r>
          </a:p>
          <a:p>
            <a:pPr marL="342900" indent="-342900">
              <a:buFont typeface="Arial"/>
              <a:buChar char="•"/>
            </a:pPr>
            <a:r>
              <a:rPr lang="en-US" sz="2800">
                <a:latin typeface="Times New Roman" panose="02020603050405020304" pitchFamily="18" charset="0"/>
                <a:cs typeface="Times New Roman" panose="02020603050405020304" pitchFamily="18" charset="0"/>
              </a:rPr>
              <a:t>Assess financial feasibility for commercial growth </a:t>
            </a:r>
          </a:p>
          <a:p>
            <a:pPr marL="342900" indent="-342900">
              <a:buFont typeface="Arial"/>
              <a:buChar char="•"/>
            </a:pPr>
            <a:r>
              <a:rPr lang="en" sz="2800">
                <a:latin typeface="Times New Roman" panose="02020603050405020304" pitchFamily="18" charset="0"/>
                <a:ea typeface="+mn-lt"/>
                <a:cs typeface="Times New Roman" panose="02020603050405020304" pitchFamily="18" charset="0"/>
              </a:rPr>
              <a:t>Minimize waste products to streamline secreted product harvesting, </a:t>
            </a:r>
          </a:p>
          <a:p>
            <a:pPr marL="342900" indent="-342900">
              <a:buFont typeface="Arial"/>
              <a:buChar char="•"/>
            </a:pPr>
            <a:r>
              <a:rPr lang="en" sz="2800">
                <a:latin typeface="Times New Roman" panose="02020603050405020304" pitchFamily="18" charset="0"/>
                <a:ea typeface="+mn-lt"/>
                <a:cs typeface="Times New Roman" panose="02020603050405020304" pitchFamily="18" charset="0"/>
              </a:rPr>
              <a:t>Assess </a:t>
            </a:r>
            <a:r>
              <a:rPr lang="en-US" sz="2800">
                <a:latin typeface="Times New Roman" panose="02020603050405020304" pitchFamily="18" charset="0"/>
                <a:ea typeface="+mn-lt"/>
                <a:cs typeface="Times New Roman" panose="02020603050405020304" pitchFamily="18" charset="0"/>
              </a:rPr>
              <a:t>biocompatibility</a:t>
            </a:r>
            <a:r>
              <a:rPr lang="en" sz="2800">
                <a:latin typeface="Times New Roman" panose="02020603050405020304" pitchFamily="18" charset="0"/>
                <a:ea typeface="+mn-lt"/>
                <a:cs typeface="Times New Roman" panose="02020603050405020304" pitchFamily="18" charset="0"/>
              </a:rPr>
              <a:t> and </a:t>
            </a:r>
            <a:r>
              <a:rPr lang="en-US" sz="2800">
                <a:latin typeface="Times New Roman" panose="02020603050405020304" pitchFamily="18" charset="0"/>
                <a:ea typeface="+mn-lt"/>
                <a:cs typeface="Times New Roman" panose="02020603050405020304" pitchFamily="18" charset="0"/>
              </a:rPr>
              <a:t>eco-friendliness of product generate and</a:t>
            </a:r>
            <a:r>
              <a:rPr lang="en" sz="2800">
                <a:latin typeface="Times New Roman" panose="02020603050405020304" pitchFamily="18" charset="0"/>
                <a:ea typeface="+mn-lt"/>
                <a:cs typeface="Times New Roman" panose="02020603050405020304" pitchFamily="18" charset="0"/>
              </a:rPr>
              <a:t> waste generated.</a:t>
            </a:r>
            <a:endParaRPr lang="en-US" sz="2800">
              <a:latin typeface="Times New Roman" panose="02020603050405020304" pitchFamily="18" charset="0"/>
              <a:cs typeface="Times New Roman" panose="02020603050405020304" pitchFamily="18" charset="0"/>
            </a:endParaRPr>
          </a:p>
          <a:p>
            <a:pPr marL="342900" indent="-342900">
              <a:buFont typeface="Arial"/>
              <a:buChar char="•"/>
            </a:pPr>
            <a:r>
              <a:rPr lang="en-US" sz="2800">
                <a:latin typeface="Times New Roman" panose="02020603050405020304" pitchFamily="18" charset="0"/>
                <a:cs typeface="Times New Roman" panose="02020603050405020304" pitchFamily="18" charset="0"/>
              </a:rPr>
              <a:t>Test secreted output for ideal performance</a:t>
            </a:r>
          </a:p>
          <a:p>
            <a:pPr marL="1747647" lvl="1" indent="-342900">
              <a:buFont typeface="Arial"/>
              <a:buChar char="•"/>
            </a:pPr>
            <a:r>
              <a:rPr lang="en-US" sz="2800">
                <a:latin typeface="Times New Roman" panose="02020603050405020304" pitchFamily="18" charset="0"/>
                <a:cs typeface="Times New Roman" panose="02020603050405020304" pitchFamily="18" charset="0"/>
              </a:rPr>
              <a:t>Protein Isolation and Purification</a:t>
            </a:r>
          </a:p>
        </p:txBody>
      </p:sp>
      <p:sp>
        <p:nvSpPr>
          <p:cNvPr id="101" name="Text Box 1383">
            <a:hlinkClick r:id="" action="ppaction://noaction"/>
            <a:extLst>
              <a:ext uri="{FF2B5EF4-FFF2-40B4-BE49-F238E27FC236}">
                <a16:creationId xmlns:a16="http://schemas.microsoft.com/office/drawing/2014/main" id="{A4C096B3-E0A8-4644-8CB1-8DFEE78D7907}"/>
              </a:ext>
            </a:extLst>
          </p:cNvPr>
          <p:cNvSpPr txBox="1">
            <a:spLocks noChangeArrowheads="1"/>
          </p:cNvSpPr>
          <p:nvPr/>
        </p:nvSpPr>
        <p:spPr bwMode="auto">
          <a:xfrm>
            <a:off x="28858860" y="17844805"/>
            <a:ext cx="8142514" cy="545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457200" lvl="0" indent="-457200">
              <a:buFont typeface="Arial"/>
              <a:buChar char="•"/>
            </a:pPr>
            <a:r>
              <a:rPr lang="en-US" sz="2800">
                <a:latin typeface="Times New Roman" panose="02020603050405020304" pitchFamily="18" charset="0"/>
                <a:cs typeface="Times New Roman" panose="02020603050405020304" pitchFamily="18" charset="0"/>
              </a:rPr>
              <a:t>Media and content resources listed alphabetically</a:t>
            </a:r>
          </a:p>
        </p:txBody>
      </p:sp>
      <p:sp>
        <p:nvSpPr>
          <p:cNvPr id="102" name="Rounded Rectangle 101">
            <a:hlinkClick r:id="" action="ppaction://noaction"/>
            <a:extLst>
              <a:ext uri="{FF2B5EF4-FFF2-40B4-BE49-F238E27FC236}">
                <a16:creationId xmlns:a16="http://schemas.microsoft.com/office/drawing/2014/main" id="{4B1C91C7-D9EB-904D-9335-7152880D8DFA}"/>
              </a:ext>
            </a:extLst>
          </p:cNvPr>
          <p:cNvSpPr/>
          <p:nvPr/>
        </p:nvSpPr>
        <p:spPr>
          <a:xfrm>
            <a:off x="28895516" y="16832341"/>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hlinkClick r:id="rId19" action="ppaction://hlinksldjump">
                  <a:extLst>
                    <a:ext uri="{A12FA001-AC4F-418D-AE19-62706E023703}">
                      <ahyp:hlinkClr xmlns:ahyp="http://schemas.microsoft.com/office/drawing/2018/hyperlinkcolor" val="tx"/>
                    </a:ext>
                  </a:extLst>
                </a:hlinkClick>
              </a:rPr>
              <a:t>References</a:t>
            </a:r>
            <a:r>
              <a:rPr lang="en-US" sz="4000" b="1">
                <a:solidFill>
                  <a:schemeClr val="tx1"/>
                </a:solidFill>
                <a:latin typeface="Times New Roman" panose="02020603050405020304" pitchFamily="18" charset="0"/>
                <a:cs typeface="Times New Roman" panose="02020603050405020304" pitchFamily="18" charset="0"/>
              </a:rPr>
              <a:t>:</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103" name="Rounded Rectangle 102">
            <a:hlinkClick r:id="rId18" action="ppaction://hlinksldjump"/>
            <a:extLst>
              <a:ext uri="{FF2B5EF4-FFF2-40B4-BE49-F238E27FC236}">
                <a16:creationId xmlns:a16="http://schemas.microsoft.com/office/drawing/2014/main" id="{AEB177E0-D5F4-AF48-8E84-57F5DABCB752}"/>
              </a:ext>
            </a:extLst>
          </p:cNvPr>
          <p:cNvSpPr/>
          <p:nvPr/>
        </p:nvSpPr>
        <p:spPr>
          <a:xfrm>
            <a:off x="28858860" y="5993666"/>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Optimization:</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104" name="Rounded Rectangle 103">
            <a:hlinkClick r:id="rId17" action="ppaction://hlinksldjump"/>
            <a:extLst>
              <a:ext uri="{FF2B5EF4-FFF2-40B4-BE49-F238E27FC236}">
                <a16:creationId xmlns:a16="http://schemas.microsoft.com/office/drawing/2014/main" id="{C1DBE23D-0498-954A-9EDF-DFFFD264CE9C}"/>
              </a:ext>
            </a:extLst>
          </p:cNvPr>
          <p:cNvSpPr/>
          <p:nvPr/>
        </p:nvSpPr>
        <p:spPr>
          <a:xfrm>
            <a:off x="28858860" y="243841"/>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Methods- Expression &amp; Function:</a:t>
            </a:r>
            <a:endParaRPr lang="en-US" sz="4000">
              <a:solidFill>
                <a:schemeClr val="tx1"/>
              </a:solidFill>
              <a:latin typeface="Times New Roman" panose="02020603050405020304" pitchFamily="18" charset="0"/>
              <a:cs typeface="Times New Roman" panose="02020603050405020304" pitchFamily="18" charset="0"/>
            </a:endParaRPr>
          </a:p>
        </p:txBody>
      </p:sp>
      <p:pic>
        <p:nvPicPr>
          <p:cNvPr id="105" name="Picture 104">
            <a:extLst>
              <a:ext uri="{FF2B5EF4-FFF2-40B4-BE49-F238E27FC236}">
                <a16:creationId xmlns:a16="http://schemas.microsoft.com/office/drawing/2014/main" id="{F15C4419-4188-DA43-8889-A6E55EAA4135}"/>
              </a:ext>
            </a:extLst>
          </p:cNvPr>
          <p:cNvPicPr>
            <a:picLocks noChangeAspect="1"/>
          </p:cNvPicPr>
          <p:nvPr/>
        </p:nvPicPr>
        <p:blipFill>
          <a:blip r:embed="rId20"/>
          <a:stretch>
            <a:fillRect/>
          </a:stretch>
        </p:blipFill>
        <p:spPr>
          <a:xfrm>
            <a:off x="8896725" y="2104385"/>
            <a:ext cx="1840189" cy="200748"/>
          </a:xfrm>
          <a:prstGeom prst="rect">
            <a:avLst/>
          </a:prstGeom>
        </p:spPr>
      </p:pic>
    </p:spTree>
    <p:extLst>
      <p:ext uri="{BB962C8B-B14F-4D97-AF65-F5344CB8AC3E}">
        <p14:creationId xmlns:p14="http://schemas.microsoft.com/office/powerpoint/2010/main" val="1607687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p159:morph option="byObject"/>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ction Button: Home 9">
            <a:hlinkClick r:id="" action="ppaction://hlinkshowjump?jump=firstslide" highlightClick="1"/>
          </p:cNvPr>
          <p:cNvSpPr/>
          <p:nvPr/>
        </p:nvSpPr>
        <p:spPr>
          <a:xfrm>
            <a:off x="36088885" y="19630800"/>
            <a:ext cx="1143000" cy="1143000"/>
          </a:xfrm>
          <a:prstGeom prst="actionButtonHome">
            <a:avLst/>
          </a:prstGeom>
          <a:solidFill>
            <a:sysClr val="windowText" lastClr="000000"/>
          </a:solidFill>
          <a:ln w="12700" cap="flat" cmpd="sng" algn="ctr">
            <a:solidFill>
              <a:sysClr val="window" lastClr="FFFFFF"/>
            </a:solidFill>
            <a:prstDash val="solid"/>
          </a:ln>
          <a:effectLst/>
        </p:spPr>
        <p:txBody>
          <a:bodyPr rot="0" spcFirstLastPara="0" vertOverflow="overflow" horzOverflow="overflow" vert="horz" wrap="square" lIns="280805" tIns="140401" rIns="280805" bIns="140401" numCol="1" spcCol="0" rtlCol="0" fromWordArt="0" anchor="ctr" anchorCtr="0" forceAA="0" compatLnSpc="1">
            <a:prstTxWarp prst="textNoShape">
              <a:avLst/>
            </a:prstTxWarp>
            <a:noAutofit/>
          </a:bodyPr>
          <a:lstStyle/>
          <a:p>
            <a:pPr algn="ctr" defTabSz="1404253">
              <a:defRPr/>
            </a:pPr>
            <a:endParaRPr lang="en-US" sz="16800" kern="0">
              <a:solidFill>
                <a:prstClr val="white"/>
              </a:solidFill>
              <a:latin typeface="Trebuchet MS" panose="020B0603020202020204"/>
            </a:endParaRPr>
          </a:p>
        </p:txBody>
      </p:sp>
      <p:sp>
        <p:nvSpPr>
          <p:cNvPr id="16" name="TextBox 15"/>
          <p:cNvSpPr txBox="1"/>
          <p:nvPr/>
        </p:nvSpPr>
        <p:spPr>
          <a:xfrm>
            <a:off x="12701542" y="3161229"/>
            <a:ext cx="14248510" cy="1349249"/>
          </a:xfrm>
          <a:prstGeom prst="rect">
            <a:avLst/>
          </a:prstGeom>
          <a:noFill/>
        </p:spPr>
        <p:txBody>
          <a:bodyPr wrap="square" rtlCol="0">
            <a:spAutoFit/>
          </a:bodyPr>
          <a:lstStyle/>
          <a:p>
            <a:r>
              <a:rPr lang="en-US" sz="8000" b="1">
                <a:solidFill>
                  <a:schemeClr val="bg1"/>
                </a:solidFill>
              </a:rPr>
              <a:t>A Comparison of  Agents:</a:t>
            </a:r>
            <a:endParaRPr lang="en-US" sz="8000">
              <a:solidFill>
                <a:schemeClr val="bg1"/>
              </a:solidFill>
            </a:endParaRPr>
          </a:p>
        </p:txBody>
      </p:sp>
      <p:sp>
        <p:nvSpPr>
          <p:cNvPr id="20" name="TextBox 19"/>
          <p:cNvSpPr txBox="1"/>
          <p:nvPr/>
        </p:nvSpPr>
        <p:spPr>
          <a:xfrm>
            <a:off x="13450885" y="20298272"/>
            <a:ext cx="10827005" cy="707886"/>
          </a:xfrm>
          <a:prstGeom prst="rect">
            <a:avLst/>
          </a:prstGeom>
          <a:noFill/>
        </p:spPr>
        <p:txBody>
          <a:bodyPr wrap="square" rtlCol="0">
            <a:spAutoFit/>
          </a:bodyPr>
          <a:lstStyle/>
          <a:p>
            <a:r>
              <a:rPr lang="en-US" sz="4000" b="1"/>
              <a:t>Click Section Headings to View Additional Content</a:t>
            </a:r>
          </a:p>
        </p:txBody>
      </p:sp>
      <p:sp>
        <p:nvSpPr>
          <p:cNvPr id="53" name="TextBox 52">
            <a:extLst>
              <a:ext uri="{FF2B5EF4-FFF2-40B4-BE49-F238E27FC236}">
                <a16:creationId xmlns:a16="http://schemas.microsoft.com/office/drawing/2014/main" id="{26ECAD86-4200-BC49-97A1-291DDDAC557B}"/>
              </a:ext>
            </a:extLst>
          </p:cNvPr>
          <p:cNvSpPr txBox="1"/>
          <p:nvPr/>
        </p:nvSpPr>
        <p:spPr>
          <a:xfrm>
            <a:off x="13534457" y="4377525"/>
            <a:ext cx="3302158" cy="470669"/>
          </a:xfrm>
          <a:prstGeom prst="rect">
            <a:avLst/>
          </a:prstGeom>
          <a:noFill/>
          <a:ln>
            <a:solidFill>
              <a:schemeClr val="bg1"/>
            </a:solidFill>
          </a:ln>
        </p:spPr>
        <p:txBody>
          <a:bodyPr wrap="square" rtlCol="0">
            <a:spAutoFit/>
          </a:bodyPr>
          <a:lstStyle/>
          <a:p>
            <a:pPr algn="ctr"/>
            <a:r>
              <a:rPr lang="en-US" sz="2400" u="sng">
                <a:solidFill>
                  <a:schemeClr val="bg1"/>
                </a:solidFill>
              </a:rPr>
              <a:t>Hyaluronic acid</a:t>
            </a:r>
          </a:p>
        </p:txBody>
      </p:sp>
      <p:sp>
        <p:nvSpPr>
          <p:cNvPr id="54" name="TextBox 53">
            <a:extLst>
              <a:ext uri="{FF2B5EF4-FFF2-40B4-BE49-F238E27FC236}">
                <a16:creationId xmlns:a16="http://schemas.microsoft.com/office/drawing/2014/main" id="{3E60E5FA-EA95-6042-94E2-4DC3B6A19069}"/>
              </a:ext>
            </a:extLst>
          </p:cNvPr>
          <p:cNvSpPr txBox="1"/>
          <p:nvPr/>
        </p:nvSpPr>
        <p:spPr>
          <a:xfrm>
            <a:off x="16910171" y="4377525"/>
            <a:ext cx="3302158" cy="470669"/>
          </a:xfrm>
          <a:prstGeom prst="rect">
            <a:avLst/>
          </a:prstGeom>
          <a:noFill/>
          <a:ln>
            <a:solidFill>
              <a:schemeClr val="bg1"/>
            </a:solidFill>
          </a:ln>
        </p:spPr>
        <p:txBody>
          <a:bodyPr wrap="square" rtlCol="0">
            <a:spAutoFit/>
          </a:bodyPr>
          <a:lstStyle/>
          <a:p>
            <a:pPr algn="ctr"/>
            <a:r>
              <a:rPr lang="en-US" sz="2400" u="sng" err="1">
                <a:solidFill>
                  <a:schemeClr val="bg1"/>
                </a:solidFill>
              </a:rPr>
              <a:t>Polyglycotic</a:t>
            </a:r>
            <a:r>
              <a:rPr lang="en-US" sz="2400" u="sng">
                <a:solidFill>
                  <a:schemeClr val="bg1"/>
                </a:solidFill>
              </a:rPr>
              <a:t> acid</a:t>
            </a:r>
          </a:p>
        </p:txBody>
      </p:sp>
      <p:sp>
        <p:nvSpPr>
          <p:cNvPr id="55" name="TextBox 54">
            <a:extLst>
              <a:ext uri="{FF2B5EF4-FFF2-40B4-BE49-F238E27FC236}">
                <a16:creationId xmlns:a16="http://schemas.microsoft.com/office/drawing/2014/main" id="{7C017F91-96AF-E24F-9597-E065E93CC37E}"/>
              </a:ext>
            </a:extLst>
          </p:cNvPr>
          <p:cNvSpPr txBox="1"/>
          <p:nvPr/>
        </p:nvSpPr>
        <p:spPr>
          <a:xfrm>
            <a:off x="20287311" y="4377525"/>
            <a:ext cx="3302158" cy="470669"/>
          </a:xfrm>
          <a:prstGeom prst="rect">
            <a:avLst/>
          </a:prstGeom>
          <a:noFill/>
          <a:ln>
            <a:solidFill>
              <a:schemeClr val="bg1"/>
            </a:solidFill>
          </a:ln>
        </p:spPr>
        <p:txBody>
          <a:bodyPr wrap="square" rtlCol="0">
            <a:spAutoFit/>
          </a:bodyPr>
          <a:lstStyle/>
          <a:p>
            <a:pPr algn="ctr"/>
            <a:r>
              <a:rPr lang="en-US" sz="2400" u="sng">
                <a:solidFill>
                  <a:schemeClr val="bg1"/>
                </a:solidFill>
              </a:rPr>
              <a:t>Ceramic fibers</a:t>
            </a:r>
          </a:p>
        </p:txBody>
      </p:sp>
      <p:sp>
        <p:nvSpPr>
          <p:cNvPr id="57" name="TextBox 56">
            <a:extLst>
              <a:ext uri="{FF2B5EF4-FFF2-40B4-BE49-F238E27FC236}">
                <a16:creationId xmlns:a16="http://schemas.microsoft.com/office/drawing/2014/main" id="{EB6C3378-B9F6-B344-B72C-6FC50C7AC962}"/>
              </a:ext>
            </a:extLst>
          </p:cNvPr>
          <p:cNvSpPr txBox="1"/>
          <p:nvPr/>
        </p:nvSpPr>
        <p:spPr>
          <a:xfrm>
            <a:off x="10097612" y="4406252"/>
            <a:ext cx="3302158" cy="470669"/>
          </a:xfrm>
          <a:prstGeom prst="rect">
            <a:avLst/>
          </a:prstGeom>
          <a:noFill/>
          <a:ln>
            <a:solidFill>
              <a:schemeClr val="bg1"/>
            </a:solidFill>
          </a:ln>
        </p:spPr>
        <p:txBody>
          <a:bodyPr wrap="square" rtlCol="0">
            <a:spAutoFit/>
          </a:bodyPr>
          <a:lstStyle/>
          <a:p>
            <a:pPr algn="ctr"/>
            <a:r>
              <a:rPr lang="en-US" sz="2400" u="sng">
                <a:solidFill>
                  <a:schemeClr val="bg1"/>
                </a:solidFill>
              </a:rPr>
              <a:t>Polylactic acid</a:t>
            </a:r>
          </a:p>
        </p:txBody>
      </p:sp>
      <p:sp>
        <p:nvSpPr>
          <p:cNvPr id="60" name="TextBox 59">
            <a:extLst>
              <a:ext uri="{FF2B5EF4-FFF2-40B4-BE49-F238E27FC236}">
                <a16:creationId xmlns:a16="http://schemas.microsoft.com/office/drawing/2014/main" id="{A5ED8993-195D-E248-B493-BF549886A0CA}"/>
              </a:ext>
            </a:extLst>
          </p:cNvPr>
          <p:cNvSpPr txBox="1"/>
          <p:nvPr/>
        </p:nvSpPr>
        <p:spPr>
          <a:xfrm>
            <a:off x="22359809" y="12534452"/>
            <a:ext cx="3302158" cy="470669"/>
          </a:xfrm>
          <a:prstGeom prst="rect">
            <a:avLst/>
          </a:prstGeom>
          <a:noFill/>
          <a:ln>
            <a:solidFill>
              <a:schemeClr val="bg1"/>
            </a:solidFill>
          </a:ln>
        </p:spPr>
        <p:txBody>
          <a:bodyPr wrap="square" rtlCol="0">
            <a:spAutoFit/>
          </a:bodyPr>
          <a:lstStyle/>
          <a:p>
            <a:pPr algn="ctr"/>
            <a:r>
              <a:rPr lang="en-US" sz="2400" u="sng">
                <a:solidFill>
                  <a:schemeClr val="bg1"/>
                </a:solidFill>
              </a:rPr>
              <a:t>Rubber-latex</a:t>
            </a:r>
          </a:p>
        </p:txBody>
      </p:sp>
      <p:sp>
        <p:nvSpPr>
          <p:cNvPr id="61" name="TextBox 60">
            <a:extLst>
              <a:ext uri="{FF2B5EF4-FFF2-40B4-BE49-F238E27FC236}">
                <a16:creationId xmlns:a16="http://schemas.microsoft.com/office/drawing/2014/main" id="{0B7C4ED4-CA00-7C47-8389-3558CD48CE0A}"/>
              </a:ext>
            </a:extLst>
          </p:cNvPr>
          <p:cNvSpPr txBox="1"/>
          <p:nvPr/>
        </p:nvSpPr>
        <p:spPr>
          <a:xfrm>
            <a:off x="25730526" y="12520552"/>
            <a:ext cx="2923214" cy="461665"/>
          </a:xfrm>
          <a:prstGeom prst="rect">
            <a:avLst/>
          </a:prstGeom>
          <a:noFill/>
          <a:ln>
            <a:solidFill>
              <a:schemeClr val="bg1"/>
            </a:solidFill>
          </a:ln>
        </p:spPr>
        <p:txBody>
          <a:bodyPr wrap="square" rtlCol="0">
            <a:spAutoFit/>
          </a:bodyPr>
          <a:lstStyle/>
          <a:p>
            <a:pPr algn="ctr"/>
            <a:r>
              <a:rPr lang="en-US" sz="2400" u="sng">
                <a:solidFill>
                  <a:schemeClr val="bg1"/>
                </a:solidFill>
              </a:rPr>
              <a:t>Polyvinyl alcohol</a:t>
            </a:r>
          </a:p>
        </p:txBody>
      </p:sp>
      <p:sp>
        <p:nvSpPr>
          <p:cNvPr id="62" name="TextBox 61">
            <a:extLst>
              <a:ext uri="{FF2B5EF4-FFF2-40B4-BE49-F238E27FC236}">
                <a16:creationId xmlns:a16="http://schemas.microsoft.com/office/drawing/2014/main" id="{D4FC648F-5BC7-BB42-AEF9-3104915774F9}"/>
              </a:ext>
            </a:extLst>
          </p:cNvPr>
          <p:cNvSpPr txBox="1"/>
          <p:nvPr/>
        </p:nvSpPr>
        <p:spPr>
          <a:xfrm>
            <a:off x="23661511" y="4365895"/>
            <a:ext cx="3302158" cy="470669"/>
          </a:xfrm>
          <a:prstGeom prst="rect">
            <a:avLst/>
          </a:prstGeom>
          <a:noFill/>
          <a:ln>
            <a:solidFill>
              <a:schemeClr val="bg1"/>
            </a:solidFill>
          </a:ln>
        </p:spPr>
        <p:txBody>
          <a:bodyPr wrap="square" rtlCol="0">
            <a:spAutoFit/>
          </a:bodyPr>
          <a:lstStyle/>
          <a:p>
            <a:pPr algn="ctr"/>
            <a:r>
              <a:rPr lang="en-US" sz="2400" u="sng">
                <a:solidFill>
                  <a:schemeClr val="bg1"/>
                </a:solidFill>
              </a:rPr>
              <a:t>Carbon nanotubes</a:t>
            </a:r>
          </a:p>
        </p:txBody>
      </p:sp>
      <p:sp>
        <p:nvSpPr>
          <p:cNvPr id="63" name="TextBox 62">
            <a:extLst>
              <a:ext uri="{FF2B5EF4-FFF2-40B4-BE49-F238E27FC236}">
                <a16:creationId xmlns:a16="http://schemas.microsoft.com/office/drawing/2014/main" id="{752F6923-7180-774C-BB94-480A455CA949}"/>
              </a:ext>
            </a:extLst>
          </p:cNvPr>
          <p:cNvSpPr txBox="1"/>
          <p:nvPr/>
        </p:nvSpPr>
        <p:spPr>
          <a:xfrm>
            <a:off x="15587040" y="12543865"/>
            <a:ext cx="3302158" cy="470669"/>
          </a:xfrm>
          <a:prstGeom prst="rect">
            <a:avLst/>
          </a:prstGeom>
          <a:noFill/>
          <a:ln>
            <a:solidFill>
              <a:schemeClr val="bg1"/>
            </a:solidFill>
          </a:ln>
        </p:spPr>
        <p:txBody>
          <a:bodyPr wrap="square" rtlCol="0">
            <a:spAutoFit/>
          </a:bodyPr>
          <a:lstStyle/>
          <a:p>
            <a:pPr algn="ctr"/>
            <a:r>
              <a:rPr lang="en-US" sz="2400" u="sng">
                <a:solidFill>
                  <a:schemeClr val="bg1"/>
                </a:solidFill>
              </a:rPr>
              <a:t>Diamond</a:t>
            </a:r>
          </a:p>
        </p:txBody>
      </p:sp>
      <p:sp>
        <p:nvSpPr>
          <p:cNvPr id="64" name="TextBox 63">
            <a:extLst>
              <a:ext uri="{FF2B5EF4-FFF2-40B4-BE49-F238E27FC236}">
                <a16:creationId xmlns:a16="http://schemas.microsoft.com/office/drawing/2014/main" id="{E3D7EDD9-563F-5548-A2AA-49F42E107F54}"/>
              </a:ext>
            </a:extLst>
          </p:cNvPr>
          <p:cNvSpPr txBox="1"/>
          <p:nvPr/>
        </p:nvSpPr>
        <p:spPr>
          <a:xfrm>
            <a:off x="18967082" y="12542550"/>
            <a:ext cx="3302158" cy="470669"/>
          </a:xfrm>
          <a:prstGeom prst="rect">
            <a:avLst/>
          </a:prstGeom>
          <a:noFill/>
          <a:ln>
            <a:solidFill>
              <a:schemeClr val="bg1"/>
            </a:solidFill>
          </a:ln>
        </p:spPr>
        <p:txBody>
          <a:bodyPr wrap="square" rtlCol="0">
            <a:spAutoFit/>
          </a:bodyPr>
          <a:lstStyle/>
          <a:p>
            <a:pPr algn="ctr"/>
            <a:r>
              <a:rPr lang="en-US" sz="2400" u="sng">
                <a:solidFill>
                  <a:schemeClr val="bg1"/>
                </a:solidFill>
              </a:rPr>
              <a:t>Graphene oxide</a:t>
            </a:r>
          </a:p>
        </p:txBody>
      </p:sp>
      <p:sp>
        <p:nvSpPr>
          <p:cNvPr id="65" name="TextBox 64">
            <a:extLst>
              <a:ext uri="{FF2B5EF4-FFF2-40B4-BE49-F238E27FC236}">
                <a16:creationId xmlns:a16="http://schemas.microsoft.com/office/drawing/2014/main" id="{93F687DB-7C99-FE42-ACF5-C4259EC9020F}"/>
              </a:ext>
            </a:extLst>
          </p:cNvPr>
          <p:cNvSpPr txBox="1"/>
          <p:nvPr/>
        </p:nvSpPr>
        <p:spPr>
          <a:xfrm>
            <a:off x="12219209" y="12543865"/>
            <a:ext cx="3302158" cy="470669"/>
          </a:xfrm>
          <a:prstGeom prst="rect">
            <a:avLst/>
          </a:prstGeom>
          <a:noFill/>
          <a:ln>
            <a:solidFill>
              <a:schemeClr val="bg1"/>
            </a:solidFill>
          </a:ln>
        </p:spPr>
        <p:txBody>
          <a:bodyPr wrap="square" rtlCol="0">
            <a:spAutoFit/>
          </a:bodyPr>
          <a:lstStyle/>
          <a:p>
            <a:pPr algn="ctr"/>
            <a:r>
              <a:rPr lang="en-US" sz="2400" u="sng">
                <a:solidFill>
                  <a:schemeClr val="bg1"/>
                </a:solidFill>
              </a:rPr>
              <a:t>Polycarbonate</a:t>
            </a:r>
          </a:p>
        </p:txBody>
      </p:sp>
      <p:sp>
        <p:nvSpPr>
          <p:cNvPr id="66" name="TextBox 65">
            <a:extLst>
              <a:ext uri="{FF2B5EF4-FFF2-40B4-BE49-F238E27FC236}">
                <a16:creationId xmlns:a16="http://schemas.microsoft.com/office/drawing/2014/main" id="{CB418A8C-D577-B544-9DAE-FB6DCAF90918}"/>
              </a:ext>
            </a:extLst>
          </p:cNvPr>
          <p:cNvSpPr txBox="1"/>
          <p:nvPr/>
        </p:nvSpPr>
        <p:spPr>
          <a:xfrm>
            <a:off x="8809674" y="12572592"/>
            <a:ext cx="3302158" cy="470669"/>
          </a:xfrm>
          <a:prstGeom prst="rect">
            <a:avLst/>
          </a:prstGeom>
          <a:noFill/>
          <a:ln>
            <a:solidFill>
              <a:schemeClr val="bg1"/>
            </a:solidFill>
          </a:ln>
        </p:spPr>
        <p:txBody>
          <a:bodyPr wrap="square" rtlCol="0">
            <a:spAutoFit/>
          </a:bodyPr>
          <a:lstStyle/>
          <a:p>
            <a:pPr algn="ctr"/>
            <a:r>
              <a:rPr lang="en-US" sz="2400" u="sng">
                <a:solidFill>
                  <a:schemeClr val="bg1"/>
                </a:solidFill>
              </a:rPr>
              <a:t>Polyaramid</a:t>
            </a:r>
          </a:p>
        </p:txBody>
      </p:sp>
      <p:pic>
        <p:nvPicPr>
          <p:cNvPr id="7" name="Picture 14" descr="A close up of a rock next to a tree&#10;&#10;Description generated with very high confidence">
            <a:extLst>
              <a:ext uri="{FF2B5EF4-FFF2-40B4-BE49-F238E27FC236}">
                <a16:creationId xmlns:a16="http://schemas.microsoft.com/office/drawing/2014/main" id="{35D23D9D-0908-43FC-8A4A-763FCC3CB347}"/>
              </a:ext>
            </a:extLst>
          </p:cNvPr>
          <p:cNvPicPr>
            <a:picLocks noChangeAspect="1"/>
          </p:cNvPicPr>
          <p:nvPr/>
        </p:nvPicPr>
        <p:blipFill rotWithShape="1">
          <a:blip r:embed="rId3"/>
          <a:srcRect l="20611" t="20454" b="1136"/>
          <a:stretch/>
        </p:blipFill>
        <p:spPr>
          <a:xfrm>
            <a:off x="23121271" y="17101151"/>
            <a:ext cx="2178044" cy="1407830"/>
          </a:xfrm>
          <a:prstGeom prst="rect">
            <a:avLst/>
          </a:prstGeom>
        </p:spPr>
      </p:pic>
      <p:sp>
        <p:nvSpPr>
          <p:cNvPr id="44" name="TextBox 43">
            <a:extLst>
              <a:ext uri="{FF2B5EF4-FFF2-40B4-BE49-F238E27FC236}">
                <a16:creationId xmlns:a16="http://schemas.microsoft.com/office/drawing/2014/main" id="{97974528-5600-4641-8C64-B62189BE9D02}"/>
              </a:ext>
            </a:extLst>
          </p:cNvPr>
          <p:cNvSpPr txBox="1"/>
          <p:nvPr/>
        </p:nvSpPr>
        <p:spPr>
          <a:xfrm>
            <a:off x="23149098" y="18456283"/>
            <a:ext cx="2323376" cy="2510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457200"/>
            <a:r>
              <a:rPr lang="en-US" sz="1000">
                <a:cs typeface="Calibri"/>
              </a:rPr>
              <a:t>De </a:t>
            </a:r>
            <a:r>
              <a:rPr lang="en-US" sz="1000" err="1">
                <a:cs typeface="Calibri"/>
              </a:rPr>
              <a:t>Luyck</a:t>
            </a:r>
            <a:r>
              <a:rPr lang="en-US" sz="1000">
                <a:cs typeface="Calibri"/>
              </a:rPr>
              <a:t>, F., 2019)</a:t>
            </a:r>
            <a:endParaRPr lang="en-US" sz="1000" i="1">
              <a:cs typeface="Calibri"/>
            </a:endParaRPr>
          </a:p>
        </p:txBody>
      </p:sp>
      <p:sp>
        <p:nvSpPr>
          <p:cNvPr id="48" name="TextBox 47">
            <a:extLst>
              <a:ext uri="{FF2B5EF4-FFF2-40B4-BE49-F238E27FC236}">
                <a16:creationId xmlns:a16="http://schemas.microsoft.com/office/drawing/2014/main" id="{41E0DCC7-3C9B-4095-B3F0-39E0DD28D1B6}"/>
              </a:ext>
            </a:extLst>
          </p:cNvPr>
          <p:cNvSpPr txBox="1"/>
          <p:nvPr/>
        </p:nvSpPr>
        <p:spPr>
          <a:xfrm>
            <a:off x="22373573" y="13167450"/>
            <a:ext cx="3340768"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Ø"/>
            </a:pPr>
            <a:r>
              <a:rPr lang="en-US" sz="2000">
                <a:latin typeface="Times New Roman" panose="02020603050405020304" pitchFamily="18" charset="0"/>
                <a:cs typeface="Times New Roman" panose="02020603050405020304" pitchFamily="18" charset="0"/>
              </a:rPr>
              <a:t>Organic; "Isoprene units in </a:t>
            </a:r>
            <a:r>
              <a:rPr lang="en-US" sz="2000" i="1">
                <a:latin typeface="Times New Roman" panose="02020603050405020304" pitchFamily="18" charset="0"/>
                <a:cs typeface="Times New Roman" panose="02020603050405020304" pitchFamily="18" charset="0"/>
              </a:rPr>
              <a:t>cis-</a:t>
            </a:r>
            <a:r>
              <a:rPr lang="en-US" sz="2000">
                <a:latin typeface="Times New Roman" panose="02020603050405020304" pitchFamily="18" charset="0"/>
                <a:cs typeface="Times New Roman" panose="02020603050405020304" pitchFamily="18" charset="0"/>
              </a:rPr>
              <a:t>configuration (Lau et al., 2016)"</a:t>
            </a:r>
          </a:p>
          <a:p>
            <a:pPr marL="342900" indent="-342900">
              <a:buFont typeface="Wingdings"/>
              <a:buChar char="Ø"/>
            </a:pPr>
            <a:r>
              <a:rPr lang="en-US" sz="2000">
                <a:latin typeface="Times New Roman" panose="02020603050405020304" pitchFamily="18" charset="0"/>
                <a:cs typeface="Times New Roman" panose="02020603050405020304" pitchFamily="18" charset="0"/>
              </a:rPr>
              <a:t>Most produced by: </a:t>
            </a:r>
            <a:r>
              <a:rPr lang="en-US" sz="2000" i="1" err="1">
                <a:latin typeface="Times New Roman" panose="02020603050405020304" pitchFamily="18" charset="0"/>
                <a:cs typeface="Times New Roman" panose="02020603050405020304" pitchFamily="18" charset="0"/>
              </a:rPr>
              <a:t>Hevea</a:t>
            </a:r>
            <a:r>
              <a:rPr lang="en-US" sz="2000" i="1">
                <a:latin typeface="Times New Roman" panose="02020603050405020304" pitchFamily="18" charset="0"/>
                <a:cs typeface="Times New Roman" panose="02020603050405020304" pitchFamily="18" charset="0"/>
              </a:rPr>
              <a:t> </a:t>
            </a:r>
            <a:r>
              <a:rPr lang="en-US" sz="2000" i="1" err="1">
                <a:latin typeface="Times New Roman" panose="02020603050405020304" pitchFamily="18" charset="0"/>
                <a:cs typeface="Times New Roman" panose="02020603050405020304" pitchFamily="18" charset="0"/>
              </a:rPr>
              <a:t>brasiliensis</a:t>
            </a:r>
            <a:r>
              <a:rPr lang="en-US" sz="2000" i="1">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(Distler, 2001)</a:t>
            </a:r>
          </a:p>
          <a:p>
            <a:pPr marL="342900" indent="-342900">
              <a:buFont typeface="Wingdings"/>
              <a:buChar char="Ø"/>
            </a:pPr>
            <a:r>
              <a:rPr lang="en-US" sz="2000">
                <a:latin typeface="Times New Roman" panose="02020603050405020304" pitchFamily="18" charset="0"/>
                <a:cs typeface="Times New Roman" panose="02020603050405020304" pitchFamily="18" charset="0"/>
              </a:rPr>
              <a:t>High elasticity, resilience, compressive strength, and biocompatibility</a:t>
            </a:r>
          </a:p>
          <a:p>
            <a:pPr marL="342900" indent="-342900">
              <a:buFont typeface="Wingdings"/>
              <a:buChar char="Ø"/>
            </a:pPr>
            <a:r>
              <a:rPr lang="en-US" sz="2000">
                <a:latin typeface="Times New Roman" panose="02020603050405020304" pitchFamily="18" charset="0"/>
                <a:cs typeface="Times New Roman" panose="02020603050405020304" pitchFamily="18" charset="0"/>
              </a:rPr>
              <a:t>Uses: surgical gloves, medical tools, shoes, balloons, tires, etc.</a:t>
            </a:r>
          </a:p>
          <a:p>
            <a:pPr marL="342900" indent="-342900">
              <a:buFont typeface="Wingdings"/>
              <a:buChar char="Ø"/>
            </a:pPr>
            <a:r>
              <a:rPr lang="en-US" sz="2000">
                <a:latin typeface="Times New Roman" panose="02020603050405020304" pitchFamily="18" charset="0"/>
                <a:cs typeface="Times New Roman" panose="02020603050405020304" pitchFamily="18" charset="0"/>
              </a:rPr>
              <a:t>Cloudy white mixture</a:t>
            </a:r>
          </a:p>
          <a:p>
            <a:pPr marL="342900" indent="-342900">
              <a:buFont typeface="Wingdings"/>
              <a:buChar char="Ø"/>
            </a:pPr>
            <a:endParaRPr lang="en-US" sz="20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306193A-97D3-4BF4-94C7-C25A8EE2A295}"/>
              </a:ext>
            </a:extLst>
          </p:cNvPr>
          <p:cNvSpPr txBox="1"/>
          <p:nvPr/>
        </p:nvSpPr>
        <p:spPr>
          <a:xfrm>
            <a:off x="19615461" y="17624911"/>
            <a:ext cx="3302158" cy="2824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n-lt"/>
                <a:cs typeface="+mn-lt"/>
              </a:rPr>
              <a:t>Mertens, R.,2019</a:t>
            </a:r>
            <a:endParaRPr lang="en-US" sz="1200">
              <a:cs typeface="Calibri"/>
            </a:endParaRPr>
          </a:p>
        </p:txBody>
      </p:sp>
      <p:pic>
        <p:nvPicPr>
          <p:cNvPr id="15" name="Picture 16" descr="A picture containing honeycomb, game, window&#10;&#10;Description generated with very high confidence">
            <a:extLst>
              <a:ext uri="{FF2B5EF4-FFF2-40B4-BE49-F238E27FC236}">
                <a16:creationId xmlns:a16="http://schemas.microsoft.com/office/drawing/2014/main" id="{5F6AFF34-98E4-401D-88E0-643322F57CFF}"/>
              </a:ext>
            </a:extLst>
          </p:cNvPr>
          <p:cNvPicPr>
            <a:picLocks noChangeAspect="1"/>
          </p:cNvPicPr>
          <p:nvPr/>
        </p:nvPicPr>
        <p:blipFill>
          <a:blip r:embed="rId4"/>
          <a:stretch>
            <a:fillRect/>
          </a:stretch>
        </p:blipFill>
        <p:spPr>
          <a:xfrm>
            <a:off x="19092914" y="16574829"/>
            <a:ext cx="3301858" cy="1040180"/>
          </a:xfrm>
          <a:prstGeom prst="rect">
            <a:avLst/>
          </a:prstGeom>
        </p:spPr>
      </p:pic>
      <p:sp>
        <p:nvSpPr>
          <p:cNvPr id="18" name="TextBox 17">
            <a:extLst>
              <a:ext uri="{FF2B5EF4-FFF2-40B4-BE49-F238E27FC236}">
                <a16:creationId xmlns:a16="http://schemas.microsoft.com/office/drawing/2014/main" id="{6F8AC6D8-1982-44EE-B338-A56F8F428241}"/>
              </a:ext>
            </a:extLst>
          </p:cNvPr>
          <p:cNvSpPr txBox="1"/>
          <p:nvPr/>
        </p:nvSpPr>
        <p:spPr>
          <a:xfrm>
            <a:off x="19046055" y="13014801"/>
            <a:ext cx="3261586"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Times New Roman" panose="02020603050405020304" pitchFamily="18" charset="0"/>
                <a:cs typeface="Times New Roman" panose="02020603050405020304" pitchFamily="18" charset="0"/>
              </a:rPr>
              <a:t>Created when Graphite Oxide is oxygenated.</a:t>
            </a:r>
          </a:p>
          <a:p>
            <a:pPr marL="285750" indent="-285750">
              <a:buFont typeface="Arial"/>
              <a:buChar char="•"/>
            </a:pPr>
            <a:r>
              <a:rPr lang="en-US" sz="2000">
                <a:latin typeface="Times New Roman" panose="02020603050405020304" pitchFamily="18" charset="0"/>
                <a:cs typeface="Times New Roman" panose="02020603050405020304" pitchFamily="18" charset="0"/>
              </a:rPr>
              <a:t>Found deep within earth, requires mining to access</a:t>
            </a:r>
          </a:p>
          <a:p>
            <a:pPr marL="285750" indent="-285750">
              <a:buFont typeface="Arial"/>
              <a:buChar char="•"/>
            </a:pPr>
            <a:r>
              <a:rPr lang="en-US" sz="2000">
                <a:latin typeface="Times New Roman" panose="02020603050405020304" pitchFamily="18" charset="0"/>
                <a:cs typeface="Times New Roman" panose="02020603050405020304" pitchFamily="18" charset="0"/>
              </a:rPr>
              <a:t>Easily dissolves in water, can be used to mix with other materials (ex. Ceramic) to make them stronger/ more insulated (LA Fuente, </a:t>
            </a:r>
            <a:r>
              <a:rPr lang="en-US" sz="2000" err="1">
                <a:latin typeface="Times New Roman" panose="02020603050405020304" pitchFamily="18" charset="0"/>
                <a:cs typeface="Times New Roman" panose="02020603050405020304" pitchFamily="18" charset="0"/>
              </a:rPr>
              <a:t>n.d</a:t>
            </a:r>
            <a:r>
              <a:rPr lang="en-US" sz="2000">
                <a:latin typeface="Times New Roman" panose="02020603050405020304" pitchFamily="18" charset="0"/>
                <a:cs typeface="Times New Roman" panose="02020603050405020304" pitchFamily="18" charset="0"/>
              </a:rPr>
              <a:t>).</a:t>
            </a:r>
          </a:p>
        </p:txBody>
      </p:sp>
      <p:sp>
        <p:nvSpPr>
          <p:cNvPr id="40" name="TextBox 39">
            <a:extLst>
              <a:ext uri="{FF2B5EF4-FFF2-40B4-BE49-F238E27FC236}">
                <a16:creationId xmlns:a16="http://schemas.microsoft.com/office/drawing/2014/main" id="{45785DD5-E870-4C91-A766-128D62D48CDB}"/>
              </a:ext>
            </a:extLst>
          </p:cNvPr>
          <p:cNvSpPr txBox="1"/>
          <p:nvPr/>
        </p:nvSpPr>
        <p:spPr>
          <a:xfrm>
            <a:off x="20264921" y="4861404"/>
            <a:ext cx="3342041"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2000">
                <a:latin typeface="Times New Roman" panose="02020603050405020304" pitchFamily="18" charset="0"/>
                <a:ea typeface="+mn-lt"/>
                <a:cs typeface="Times New Roman" panose="02020603050405020304" pitchFamily="18" charset="0"/>
              </a:rPr>
              <a:t>Poly(</a:t>
            </a:r>
            <a:r>
              <a:rPr lang="en-US" sz="2000" err="1">
                <a:latin typeface="Times New Roman" panose="02020603050405020304" pitchFamily="18" charset="0"/>
                <a:ea typeface="+mn-lt"/>
                <a:cs typeface="Times New Roman" panose="02020603050405020304" pitchFamily="18" charset="0"/>
              </a:rPr>
              <a:t>ethylenetere</a:t>
            </a:r>
            <a:r>
              <a:rPr lang="en-US" sz="2000">
                <a:latin typeface="Times New Roman" panose="02020603050405020304" pitchFamily="18" charset="0"/>
                <a:ea typeface="+mn-lt"/>
                <a:cs typeface="Times New Roman" panose="02020603050405020304" pitchFamily="18" charset="0"/>
              </a:rPr>
              <a:t>-phthalate) ( PET ) chain molecule (</a:t>
            </a:r>
            <a:r>
              <a:rPr lang="en-US" sz="2000" err="1">
                <a:latin typeface="Times New Roman" panose="02020603050405020304" pitchFamily="18" charset="0"/>
                <a:ea typeface="+mn-lt"/>
                <a:cs typeface="Times New Roman" panose="02020603050405020304" pitchFamily="18" charset="0"/>
              </a:rPr>
              <a:t>Clau</a:t>
            </a:r>
            <a:r>
              <a:rPr lang="en-US" sz="2000">
                <a:latin typeface="Times New Roman" panose="02020603050405020304" pitchFamily="18" charset="0"/>
                <a:ea typeface="+mn-lt"/>
                <a:cs typeface="Times New Roman" panose="02020603050405020304" pitchFamily="18" charset="0"/>
              </a:rPr>
              <a:t> ß, 2015)</a:t>
            </a:r>
            <a:endParaRPr lang="en-US" sz="2000">
              <a:latin typeface="Times New Roman" panose="02020603050405020304" pitchFamily="18" charset="0"/>
              <a:cs typeface="Times New Roman" panose="02020603050405020304" pitchFamily="18" charset="0"/>
            </a:endParaRPr>
          </a:p>
          <a:p>
            <a:pPr marL="171450" indent="-171450">
              <a:buFont typeface="Arial"/>
              <a:buChar char="•"/>
            </a:pPr>
            <a:r>
              <a:rPr lang="en-US" sz="2000">
                <a:latin typeface="Times New Roman" panose="02020603050405020304" pitchFamily="18" charset="0"/>
                <a:ea typeface="+mn-lt"/>
                <a:cs typeface="Times New Roman" panose="02020603050405020304" pitchFamily="18" charset="0"/>
              </a:rPr>
              <a:t>alumina-based fibers and mullite matrix for  polymer matrix composites” (</a:t>
            </a:r>
            <a:r>
              <a:rPr lang="en-US" sz="2000" err="1">
                <a:latin typeface="Times New Roman" panose="02020603050405020304" pitchFamily="18" charset="0"/>
                <a:ea typeface="+mn-lt"/>
                <a:cs typeface="Times New Roman" panose="02020603050405020304" pitchFamily="18" charset="0"/>
              </a:rPr>
              <a:t>Clau</a:t>
            </a:r>
            <a:r>
              <a:rPr lang="en-US" sz="2000">
                <a:latin typeface="Times New Roman" panose="02020603050405020304" pitchFamily="18" charset="0"/>
                <a:ea typeface="+mn-lt"/>
                <a:cs typeface="Times New Roman" panose="02020603050405020304" pitchFamily="18" charset="0"/>
              </a:rPr>
              <a:t> ß, 2015)</a:t>
            </a:r>
          </a:p>
          <a:p>
            <a:pPr marL="171450" indent="-171450">
              <a:buFont typeface="Arial"/>
              <a:buChar char="•"/>
            </a:pPr>
            <a:r>
              <a:rPr lang="en-US" sz="2000">
                <a:latin typeface="Times New Roman" panose="02020603050405020304" pitchFamily="18" charset="0"/>
                <a:ea typeface="+mn-lt"/>
                <a:cs typeface="Times New Roman" panose="02020603050405020304" pitchFamily="18" charset="0"/>
              </a:rPr>
              <a:t>blankets, felts, bulk fibers, vacuum-formed or cast shapes, paper, … textiles … aircraft engine components (turbine combustors, compressors, and exhaust nozzles), automotive and gas turbine elements, aerospace missiles, heat exchangers, hot gas filters, rocket nozzles, gasket, and wrapping insulations” (</a:t>
            </a:r>
            <a:r>
              <a:rPr lang="en-US" sz="2000" err="1">
                <a:latin typeface="Times New Roman" panose="02020603050405020304" pitchFamily="18" charset="0"/>
                <a:ea typeface="+mn-lt"/>
                <a:cs typeface="Times New Roman" panose="02020603050405020304" pitchFamily="18" charset="0"/>
              </a:rPr>
              <a:t>Yalamaç</a:t>
            </a:r>
            <a:r>
              <a:rPr lang="en-US" sz="2000">
                <a:latin typeface="Times New Roman" panose="02020603050405020304" pitchFamily="18" charset="0"/>
                <a:ea typeface="+mn-lt"/>
                <a:cs typeface="Times New Roman" panose="02020603050405020304" pitchFamily="18" charset="0"/>
              </a:rPr>
              <a:t>, 2017)</a:t>
            </a:r>
            <a:endParaRPr lang="en-US" sz="2000">
              <a:latin typeface="Times New Roman" panose="02020603050405020304" pitchFamily="18" charset="0"/>
              <a:cs typeface="Times New Roman" panose="02020603050405020304" pitchFamily="18" charset="0"/>
            </a:endParaRPr>
          </a:p>
          <a:p>
            <a:pPr marL="171450" indent="-171450">
              <a:buFont typeface="Arial"/>
              <a:buChar char="•"/>
            </a:pPr>
            <a:endParaRPr lang="en-US" sz="200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64E43397-EEF7-4931-B4D6-6AF707257627}"/>
              </a:ext>
            </a:extLst>
          </p:cNvPr>
          <p:cNvSpPr txBox="1"/>
          <p:nvPr/>
        </p:nvSpPr>
        <p:spPr>
          <a:xfrm>
            <a:off x="10032197" y="4894914"/>
            <a:ext cx="3499038"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sz="2000">
                <a:latin typeface="Times New Roman" panose="02020603050405020304" pitchFamily="18" charset="0"/>
                <a:ea typeface="+mn-lt"/>
                <a:cs typeface="Times New Roman" panose="02020603050405020304" pitchFamily="18" charset="0"/>
              </a:rPr>
              <a:t>Organic material derived from fermentation of corn by  Lactobacillus bacteria (Ali, Zulfiqar &amp; Anjum, </a:t>
            </a:r>
            <a:r>
              <a:rPr lang="en-US" sz="2000" err="1">
                <a:latin typeface="Times New Roman" panose="02020603050405020304" pitchFamily="18" charset="0"/>
                <a:ea typeface="+mn-lt"/>
                <a:cs typeface="Times New Roman" panose="02020603050405020304" pitchFamily="18" charset="0"/>
              </a:rPr>
              <a:t>Faqir</a:t>
            </a:r>
            <a:r>
              <a:rPr lang="en-US" sz="2000">
                <a:latin typeface="Times New Roman" panose="02020603050405020304" pitchFamily="18" charset="0"/>
                <a:ea typeface="+mn-lt"/>
                <a:cs typeface="Times New Roman" panose="02020603050405020304" pitchFamily="18" charset="0"/>
              </a:rPr>
              <a:t> &amp; Zahoor, Tahir. 2010)</a:t>
            </a:r>
          </a:p>
          <a:p>
            <a:pPr>
              <a:buFont typeface="Arial"/>
              <a:buChar char="•"/>
            </a:pPr>
            <a:r>
              <a:rPr lang="en-US" sz="2000">
                <a:latin typeface="Times New Roman" panose="02020603050405020304" pitchFamily="18" charset="0"/>
                <a:ea typeface="+mn-lt"/>
                <a:cs typeface="Times New Roman" panose="02020603050405020304" pitchFamily="18" charset="0"/>
              </a:rPr>
              <a:t>High strength, a high level of durability, and is extremely biocompatibility. </a:t>
            </a:r>
          </a:p>
          <a:p>
            <a:pPr>
              <a:buFont typeface="Arial"/>
              <a:buChar char="•"/>
            </a:pPr>
            <a:r>
              <a:rPr lang="en-US" sz="2000" err="1">
                <a:latin typeface="Times New Roman" panose="02020603050405020304" pitchFamily="18" charset="0"/>
                <a:ea typeface="+mn-lt"/>
                <a:cs typeface="Times New Roman" panose="02020603050405020304" pitchFamily="18" charset="0"/>
              </a:rPr>
              <a:t>Ldh</a:t>
            </a:r>
            <a:r>
              <a:rPr lang="en-US" sz="2000">
                <a:latin typeface="Times New Roman" panose="02020603050405020304" pitchFamily="18" charset="0"/>
                <a:ea typeface="+mn-lt"/>
                <a:cs typeface="Times New Roman" panose="02020603050405020304" pitchFamily="18" charset="0"/>
              </a:rPr>
              <a:t> gene, contains the genetic code for the lactate dehydrogenase (</a:t>
            </a:r>
            <a:r>
              <a:rPr lang="en-US" sz="2000" err="1">
                <a:latin typeface="Times New Roman" panose="02020603050405020304" pitchFamily="18" charset="0"/>
                <a:ea typeface="+mn-lt"/>
                <a:cs typeface="Times New Roman" panose="02020603050405020304" pitchFamily="18" charset="0"/>
              </a:rPr>
              <a:t>Ldh</a:t>
            </a:r>
            <a:r>
              <a:rPr lang="en-US" sz="2000">
                <a:latin typeface="Times New Roman" panose="02020603050405020304" pitchFamily="18" charset="0"/>
                <a:ea typeface="+mn-lt"/>
                <a:cs typeface="Times New Roman" panose="02020603050405020304" pitchFamily="18" charset="0"/>
              </a:rPr>
              <a:t>—L-lactate dehydrogenase—Lactobacillus </a:t>
            </a:r>
            <a:r>
              <a:rPr lang="en-US" sz="2000" err="1">
                <a:latin typeface="Times New Roman" panose="02020603050405020304" pitchFamily="18" charset="0"/>
                <a:ea typeface="+mn-lt"/>
                <a:cs typeface="Times New Roman" panose="02020603050405020304" pitchFamily="18" charset="0"/>
              </a:rPr>
              <a:t>delbrueckii</a:t>
            </a:r>
            <a:r>
              <a:rPr lang="en-US" sz="2000">
                <a:latin typeface="Times New Roman" panose="02020603050405020304" pitchFamily="18" charset="0"/>
                <a:ea typeface="+mn-lt"/>
                <a:cs typeface="Times New Roman" panose="02020603050405020304" pitchFamily="18" charset="0"/>
              </a:rPr>
              <a:t> subsp. Bulgaricus (Strain 2038)—</a:t>
            </a:r>
            <a:r>
              <a:rPr lang="en-US" sz="2000" err="1">
                <a:latin typeface="Times New Roman" panose="02020603050405020304" pitchFamily="18" charset="0"/>
                <a:ea typeface="+mn-lt"/>
                <a:cs typeface="Times New Roman" panose="02020603050405020304" pitchFamily="18" charset="0"/>
              </a:rPr>
              <a:t>Ldh</a:t>
            </a:r>
            <a:r>
              <a:rPr lang="en-US" sz="2000">
                <a:latin typeface="Times New Roman" panose="02020603050405020304" pitchFamily="18" charset="0"/>
                <a:ea typeface="+mn-lt"/>
                <a:cs typeface="Times New Roman" panose="02020603050405020304" pitchFamily="18" charset="0"/>
              </a:rPr>
              <a:t> gene &amp; protein. (n.d.)). </a:t>
            </a:r>
          </a:p>
          <a:p>
            <a:pPr>
              <a:buFont typeface="Arial"/>
              <a:buChar char="•"/>
            </a:pPr>
            <a:r>
              <a:rPr lang="en-US" sz="2000">
                <a:latin typeface="Times New Roman" panose="02020603050405020304" pitchFamily="18" charset="0"/>
                <a:ea typeface="+mn-lt"/>
                <a:cs typeface="Times New Roman" panose="02020603050405020304" pitchFamily="18" charset="0"/>
              </a:rPr>
              <a:t>Polylactic acid is currently used as a 3D Printer filament, used in drug delivery, tissue engineer, plastic bags, alternate source of paper, and plastic cups . (</a:t>
            </a:r>
            <a:r>
              <a:rPr lang="en-US" sz="2000" err="1">
                <a:latin typeface="Times New Roman" panose="02020603050405020304" pitchFamily="18" charset="0"/>
                <a:ea typeface="+mn-lt"/>
                <a:cs typeface="Times New Roman" panose="02020603050405020304" pitchFamily="18" charset="0"/>
              </a:rPr>
              <a:t>Jamshidian</a:t>
            </a:r>
            <a:r>
              <a:rPr lang="en-US" sz="2000">
                <a:latin typeface="Times New Roman" panose="02020603050405020304" pitchFamily="18" charset="0"/>
                <a:ea typeface="+mn-lt"/>
                <a:cs typeface="Times New Roman" panose="02020603050405020304" pitchFamily="18" charset="0"/>
              </a:rPr>
              <a:t>, M. et al, (2010).) </a:t>
            </a:r>
            <a:endParaRPr lang="en-US" sz="2000">
              <a:latin typeface="Times New Roman" panose="02020603050405020304" pitchFamily="18" charset="0"/>
              <a:cs typeface="Times New Roman" panose="02020603050405020304" pitchFamily="18" charset="0"/>
            </a:endParaRPr>
          </a:p>
        </p:txBody>
      </p:sp>
      <p:pic>
        <p:nvPicPr>
          <p:cNvPr id="42" name="Picture 42" descr="A picture containing looking, photo, dark, giraffe&#10;&#10;Description generated with very high confidence">
            <a:extLst>
              <a:ext uri="{FF2B5EF4-FFF2-40B4-BE49-F238E27FC236}">
                <a16:creationId xmlns:a16="http://schemas.microsoft.com/office/drawing/2014/main" id="{0A58AA37-B13D-4A7C-9E5C-02B868A89E1E}"/>
              </a:ext>
            </a:extLst>
          </p:cNvPr>
          <p:cNvPicPr>
            <a:picLocks noChangeAspect="1"/>
          </p:cNvPicPr>
          <p:nvPr/>
        </p:nvPicPr>
        <p:blipFill>
          <a:blip r:embed="rId5"/>
          <a:stretch>
            <a:fillRect/>
          </a:stretch>
        </p:blipFill>
        <p:spPr>
          <a:xfrm>
            <a:off x="25387403" y="11108598"/>
            <a:ext cx="1377519" cy="1357628"/>
          </a:xfrm>
          <a:prstGeom prst="rect">
            <a:avLst/>
          </a:prstGeom>
        </p:spPr>
      </p:pic>
      <p:sp>
        <p:nvSpPr>
          <p:cNvPr id="49" name="TextBox 48">
            <a:extLst>
              <a:ext uri="{FF2B5EF4-FFF2-40B4-BE49-F238E27FC236}">
                <a16:creationId xmlns:a16="http://schemas.microsoft.com/office/drawing/2014/main" id="{7FA00FAD-D839-45DD-9626-D5344D788FD2}"/>
              </a:ext>
            </a:extLst>
          </p:cNvPr>
          <p:cNvSpPr txBox="1"/>
          <p:nvPr/>
        </p:nvSpPr>
        <p:spPr>
          <a:xfrm>
            <a:off x="24392279" y="12163799"/>
            <a:ext cx="1875758" cy="2824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n-lt"/>
                <a:cs typeface="+mn-lt"/>
              </a:rPr>
              <a:t>Ren, G. 2018</a:t>
            </a:r>
            <a:endParaRPr lang="en-US" sz="1200">
              <a:cs typeface="Calibri"/>
            </a:endParaRPr>
          </a:p>
        </p:txBody>
      </p:sp>
      <p:sp>
        <p:nvSpPr>
          <p:cNvPr id="50" name="TextBox 49">
            <a:extLst>
              <a:ext uri="{FF2B5EF4-FFF2-40B4-BE49-F238E27FC236}">
                <a16:creationId xmlns:a16="http://schemas.microsoft.com/office/drawing/2014/main" id="{EF1DF388-4E6F-4ED3-9D5A-9485300262A1}"/>
              </a:ext>
            </a:extLst>
          </p:cNvPr>
          <p:cNvSpPr txBox="1"/>
          <p:nvPr/>
        </p:nvSpPr>
        <p:spPr>
          <a:xfrm>
            <a:off x="23644871" y="4962876"/>
            <a:ext cx="3302158"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2000">
                <a:latin typeface="Times New Roman" panose="02020603050405020304" pitchFamily="18" charset="0"/>
                <a:cs typeface="Times New Roman" panose="02020603050405020304" pitchFamily="18" charset="0"/>
              </a:rPr>
              <a:t>Carbon  Nanotubes (CNTs) are cylindrical molecules that are composed of single-layered carbon atoms</a:t>
            </a:r>
          </a:p>
          <a:p>
            <a:pPr marL="171450" indent="-171450">
              <a:buFont typeface="Arial"/>
              <a:buChar char="•"/>
            </a:pPr>
            <a:r>
              <a:rPr lang="en-US" sz="2000">
                <a:latin typeface="Times New Roman" panose="02020603050405020304" pitchFamily="18" charset="0"/>
                <a:cs typeface="Times New Roman" panose="02020603050405020304" pitchFamily="18" charset="0"/>
              </a:rPr>
              <a:t>Most common use today is for  structural reinforcement due to their high aspect ratio (Reidel, 3017)</a:t>
            </a:r>
          </a:p>
          <a:p>
            <a:pPr marL="171450" indent="-171450">
              <a:buFont typeface="Arial"/>
              <a:buChar char="•"/>
            </a:pPr>
            <a:r>
              <a:rPr lang="en-US" sz="2000">
                <a:latin typeface="Times New Roman" panose="02020603050405020304" pitchFamily="18" charset="0"/>
                <a:cs typeface="Times New Roman" panose="02020603050405020304" pitchFamily="18" charset="0"/>
              </a:rPr>
              <a:t>Honeycomb lattice structure of the carbon atoms provide for their high strength properties </a:t>
            </a:r>
          </a:p>
          <a:p>
            <a:pPr marL="171450" indent="-171450">
              <a:buFont typeface="Arial"/>
              <a:buChar char="•"/>
            </a:pPr>
            <a:r>
              <a:rPr lang="en-US" sz="2000">
                <a:latin typeface="Times New Roman" panose="02020603050405020304" pitchFamily="18" charset="0"/>
                <a:cs typeface="Times New Roman" panose="02020603050405020304" pitchFamily="18" charset="0"/>
              </a:rPr>
              <a:t>CNTs do not cause significant inflammation when exposed to it for a prolonged  time</a:t>
            </a:r>
          </a:p>
          <a:p>
            <a:pPr marL="171450" indent="-171450">
              <a:buFont typeface="Arial"/>
              <a:buChar char="•"/>
            </a:pPr>
            <a:r>
              <a:rPr lang="en-US" sz="2000">
                <a:latin typeface="Times New Roman" panose="02020603050405020304" pitchFamily="18" charset="0"/>
                <a:cs typeface="Times New Roman" panose="02020603050405020304" pitchFamily="18" charset="0"/>
              </a:rPr>
              <a:t>Single walled CNTs demonstrate superconductivity below 20 Kelvin (</a:t>
            </a:r>
            <a:r>
              <a:rPr lang="en-US" sz="2000" err="1">
                <a:latin typeface="Times New Roman" panose="02020603050405020304" pitchFamily="18" charset="0"/>
                <a:cs typeface="Times New Roman" panose="02020603050405020304" pitchFamily="18" charset="0"/>
              </a:rPr>
              <a:t>Cheaptubes</a:t>
            </a:r>
            <a:r>
              <a:rPr lang="en-US" sz="2000">
                <a:latin typeface="Times New Roman" panose="02020603050405020304" pitchFamily="18" charset="0"/>
                <a:cs typeface="Times New Roman" panose="02020603050405020304" pitchFamily="18" charset="0"/>
              </a:rPr>
              <a:t>, 3030) </a:t>
            </a:r>
          </a:p>
          <a:p>
            <a:pPr marL="171450" indent="-171450">
              <a:buFont typeface="Arial"/>
              <a:buChar char="•"/>
            </a:pPr>
            <a:endParaRPr lang="en-US" sz="2000">
              <a:latin typeface="Times New Roman" panose="02020603050405020304" pitchFamily="18" charset="0"/>
              <a:cs typeface="Times New Roman" panose="02020603050405020304" pitchFamily="18" charset="0"/>
            </a:endParaRPr>
          </a:p>
          <a:p>
            <a:pPr marL="171450" indent="-171450">
              <a:buFont typeface="Arial"/>
              <a:buChar char="•"/>
            </a:pPr>
            <a:endParaRPr lang="en-US" sz="2000">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D50DF050-4AE4-442D-9828-618E31E89525}"/>
              </a:ext>
            </a:extLst>
          </p:cNvPr>
          <p:cNvSpPr txBox="1"/>
          <p:nvPr/>
        </p:nvSpPr>
        <p:spPr>
          <a:xfrm>
            <a:off x="13507147" y="4890884"/>
            <a:ext cx="3302158"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2000">
                <a:latin typeface="Times New Roman" panose="02020603050405020304" pitchFamily="18" charset="0"/>
                <a:ea typeface="+mn-lt"/>
                <a:cs typeface="Times New Roman" panose="02020603050405020304" pitchFamily="18" charset="0"/>
              </a:rPr>
              <a:t>Polysaccharide component of the extracellular matrix (ECM) (</a:t>
            </a:r>
            <a:r>
              <a:rPr lang="en-US" sz="2000" err="1">
                <a:latin typeface="Times New Roman" panose="02020603050405020304" pitchFamily="18" charset="0"/>
                <a:ea typeface="+mn-lt"/>
                <a:cs typeface="Times New Roman" panose="02020603050405020304" pitchFamily="18" charset="0"/>
              </a:rPr>
              <a:t>Ström</a:t>
            </a:r>
            <a:r>
              <a:rPr lang="en-US" sz="2000">
                <a:latin typeface="Times New Roman" panose="02020603050405020304" pitchFamily="18" charset="0"/>
                <a:ea typeface="+mn-lt"/>
                <a:cs typeface="Times New Roman" panose="02020603050405020304" pitchFamily="18" charset="0"/>
              </a:rPr>
              <a:t>, Larsson, &amp; Okay, 2015)</a:t>
            </a:r>
          </a:p>
          <a:p>
            <a:pPr marL="171450" indent="-171450">
              <a:buFont typeface="Arial"/>
              <a:buChar char="•"/>
            </a:pPr>
            <a:r>
              <a:rPr lang="en-US" sz="2000">
                <a:latin typeface="Times New Roman" panose="02020603050405020304" pitchFamily="18" charset="0"/>
                <a:ea typeface="+mn-lt"/>
                <a:cs typeface="Times New Roman" panose="02020603050405020304" pitchFamily="18" charset="0"/>
              </a:rPr>
              <a:t>Synthesized by hyaluronan synthases (HAS) at the plasma membrane (</a:t>
            </a:r>
            <a:r>
              <a:rPr lang="en-US" sz="2000" err="1">
                <a:latin typeface="Times New Roman" panose="02020603050405020304" pitchFamily="18" charset="0"/>
                <a:ea typeface="+mn-lt"/>
                <a:cs typeface="Times New Roman" panose="02020603050405020304" pitchFamily="18" charset="0"/>
              </a:rPr>
              <a:t>MilliporeSigma</a:t>
            </a:r>
            <a:r>
              <a:rPr lang="en-US" sz="2000">
                <a:latin typeface="Times New Roman" panose="02020603050405020304" pitchFamily="18" charset="0"/>
                <a:ea typeface="+mn-lt"/>
                <a:cs typeface="Times New Roman" panose="02020603050405020304" pitchFamily="18" charset="0"/>
              </a:rPr>
              <a:t>, n.d.)</a:t>
            </a:r>
          </a:p>
          <a:p>
            <a:pPr marL="171450" indent="-171450">
              <a:buFont typeface="Arial"/>
              <a:buChar char="•"/>
            </a:pPr>
            <a:r>
              <a:rPr lang="en-US" sz="2000">
                <a:latin typeface="Times New Roman" panose="02020603050405020304" pitchFamily="18" charset="0"/>
                <a:ea typeface="+mn-lt"/>
                <a:cs typeface="Times New Roman" panose="02020603050405020304" pitchFamily="18" charset="0"/>
              </a:rPr>
              <a:t>Biocompatible without tissue specificity (da Costa et al., 2017)</a:t>
            </a:r>
          </a:p>
          <a:p>
            <a:pPr marL="171450" indent="-171450">
              <a:buFont typeface="Arial"/>
              <a:buChar char="•"/>
            </a:pPr>
            <a:r>
              <a:rPr lang="en-US" sz="2000">
                <a:latin typeface="Times New Roman" panose="02020603050405020304" pitchFamily="18" charset="0"/>
                <a:ea typeface="+mn-lt"/>
                <a:cs typeface="Times New Roman" panose="02020603050405020304" pitchFamily="18" charset="0"/>
              </a:rPr>
              <a:t>Fibrous meshes for tissue engineering applications via electrospinning and are chemically stable and able to withstand degradation (Beringer, 2012)</a:t>
            </a:r>
          </a:p>
          <a:p>
            <a:pPr marL="171450" indent="-171450">
              <a:buFont typeface="Arial"/>
              <a:buChar char="•"/>
            </a:pPr>
            <a:r>
              <a:rPr lang="en-US" sz="2000">
                <a:latin typeface="Times New Roman" panose="02020603050405020304" pitchFamily="18" charset="0"/>
                <a:ea typeface="+mn-lt"/>
                <a:cs typeface="Times New Roman" panose="02020603050405020304" pitchFamily="18" charset="0"/>
              </a:rPr>
              <a:t>Water retention abilities (</a:t>
            </a:r>
            <a:r>
              <a:rPr lang="en-US" sz="2000" err="1">
                <a:latin typeface="Times New Roman" panose="02020603050405020304" pitchFamily="18" charset="0"/>
                <a:ea typeface="+mn-lt"/>
                <a:cs typeface="Times New Roman" panose="02020603050405020304" pitchFamily="18" charset="0"/>
              </a:rPr>
              <a:t>Papakonstantinou</a:t>
            </a:r>
            <a:r>
              <a:rPr lang="en-US" sz="2000">
                <a:latin typeface="Times New Roman" panose="02020603050405020304" pitchFamily="18" charset="0"/>
                <a:ea typeface="+mn-lt"/>
                <a:cs typeface="Times New Roman" panose="02020603050405020304" pitchFamily="18" charset="0"/>
              </a:rPr>
              <a:t>, Roth, &amp; </a:t>
            </a:r>
            <a:r>
              <a:rPr lang="en-US" sz="2000" err="1">
                <a:latin typeface="Times New Roman" panose="02020603050405020304" pitchFamily="18" charset="0"/>
                <a:ea typeface="+mn-lt"/>
                <a:cs typeface="Times New Roman" panose="02020603050405020304" pitchFamily="18" charset="0"/>
              </a:rPr>
              <a:t>Karakiulakis</a:t>
            </a:r>
            <a:r>
              <a:rPr lang="en-US" sz="2000">
                <a:latin typeface="Times New Roman" panose="02020603050405020304" pitchFamily="18" charset="0"/>
                <a:ea typeface="+mn-lt"/>
                <a:cs typeface="Times New Roman" panose="02020603050405020304" pitchFamily="18" charset="0"/>
              </a:rPr>
              <a:t>, 2012)</a:t>
            </a:r>
            <a:endParaRPr lang="en-US" sz="2000">
              <a:highlight>
                <a:srgbClr val="FFFF00"/>
              </a:highlight>
              <a:latin typeface="Times New Roman" panose="02020603050405020304" pitchFamily="18" charset="0"/>
              <a:ea typeface="+mn-lt"/>
              <a:cs typeface="Times New Roman" panose="02020603050405020304" pitchFamily="18" charset="0"/>
            </a:endParaRPr>
          </a:p>
        </p:txBody>
      </p:sp>
      <p:sp>
        <p:nvSpPr>
          <p:cNvPr id="69" name="TextBox 68">
            <a:extLst>
              <a:ext uri="{FF2B5EF4-FFF2-40B4-BE49-F238E27FC236}">
                <a16:creationId xmlns:a16="http://schemas.microsoft.com/office/drawing/2014/main" id="{D1D652ED-4AAE-4045-8E95-1D2E6A98544B}"/>
              </a:ext>
            </a:extLst>
          </p:cNvPr>
          <p:cNvSpPr txBox="1"/>
          <p:nvPr/>
        </p:nvSpPr>
        <p:spPr>
          <a:xfrm>
            <a:off x="8832879" y="13038711"/>
            <a:ext cx="3302158" cy="7478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Ø"/>
            </a:pPr>
            <a:r>
              <a:rPr lang="en-US" sz="2000">
                <a:latin typeface="Times New Roman" panose="02020603050405020304" pitchFamily="18" charset="0"/>
                <a:cs typeface="Times New Roman" panose="02020603050405020304" pitchFamily="18" charset="0"/>
              </a:rPr>
              <a:t>Inorganic, man made fibers with very high specific strength. (Cripps, David; 2019)</a:t>
            </a:r>
          </a:p>
          <a:p>
            <a:pPr marL="342900" indent="-342900">
              <a:buFont typeface="Wingdings"/>
              <a:buChar char="Ø"/>
            </a:pPr>
            <a:r>
              <a:rPr lang="en-US" sz="2000">
                <a:latin typeface="Times New Roman" panose="02020603050405020304" pitchFamily="18" charset="0"/>
                <a:cs typeface="Times New Roman" panose="02020603050405020304" pitchFamily="18" charset="0"/>
              </a:rPr>
              <a:t>Its structure of long linked CO-NH chains make the fibers low in density, strong and resistant to heat. </a:t>
            </a:r>
          </a:p>
          <a:p>
            <a:pPr marL="342900" indent="-342900">
              <a:buFont typeface="Wingdings"/>
              <a:buChar char="Ø"/>
            </a:pPr>
            <a:r>
              <a:rPr lang="en-US" sz="2000">
                <a:latin typeface="Times New Roman" panose="02020603050405020304" pitchFamily="18" charset="0"/>
                <a:cs typeface="Times New Roman" panose="02020603050405020304" pitchFamily="18" charset="0"/>
              </a:rPr>
              <a:t>The fibers do  have weaknesses to strong acids and ultraviolet light  which reduce their effectiveness in certain environments. </a:t>
            </a:r>
          </a:p>
          <a:p>
            <a:pPr marL="342900" indent="-342900">
              <a:buFont typeface="Wingdings"/>
              <a:buChar char="Ø"/>
            </a:pPr>
            <a:r>
              <a:rPr lang="en-US" sz="2000">
                <a:latin typeface="Times New Roman" panose="02020603050405020304" pitchFamily="18" charset="0"/>
                <a:cs typeface="Times New Roman" panose="02020603050405020304" pitchFamily="18" charset="0"/>
              </a:rPr>
              <a:t>The fibers can be combined with composites and  used in waterproofing and other construction applications.  The high heat resistance is used for firefighting suits and  Kevlar is made from aramid fibers to make bulletproof vests. </a:t>
            </a:r>
          </a:p>
        </p:txBody>
      </p:sp>
      <p:pic>
        <p:nvPicPr>
          <p:cNvPr id="71" name="Picture 71" descr="A picture containing object, clock&#10;&#10;Description generated with very high confidence">
            <a:extLst>
              <a:ext uri="{FF2B5EF4-FFF2-40B4-BE49-F238E27FC236}">
                <a16:creationId xmlns:a16="http://schemas.microsoft.com/office/drawing/2014/main" id="{97E64807-2864-4A0A-A94F-22EF594290EC}"/>
              </a:ext>
            </a:extLst>
          </p:cNvPr>
          <p:cNvPicPr>
            <a:picLocks noChangeAspect="1"/>
          </p:cNvPicPr>
          <p:nvPr/>
        </p:nvPicPr>
        <p:blipFill>
          <a:blip r:embed="rId6"/>
          <a:stretch>
            <a:fillRect/>
          </a:stretch>
        </p:blipFill>
        <p:spPr>
          <a:xfrm>
            <a:off x="10357645" y="11608194"/>
            <a:ext cx="2679175" cy="601918"/>
          </a:xfrm>
          <a:prstGeom prst="rect">
            <a:avLst/>
          </a:prstGeom>
        </p:spPr>
      </p:pic>
      <p:pic>
        <p:nvPicPr>
          <p:cNvPr id="70" name="Picture 72" descr="A close up of a logo&#10;&#10;Description generated with very high confidence">
            <a:extLst>
              <a:ext uri="{FF2B5EF4-FFF2-40B4-BE49-F238E27FC236}">
                <a16:creationId xmlns:a16="http://schemas.microsoft.com/office/drawing/2014/main" id="{6EF860C6-D061-409A-80EE-9149C79D3AB2}"/>
              </a:ext>
            </a:extLst>
          </p:cNvPr>
          <p:cNvPicPr>
            <a:picLocks noChangeAspect="1"/>
          </p:cNvPicPr>
          <p:nvPr/>
        </p:nvPicPr>
        <p:blipFill rotWithShape="1">
          <a:blip r:embed="rId7"/>
          <a:srcRect t="-168" r="429" b="8791"/>
          <a:stretch/>
        </p:blipFill>
        <p:spPr>
          <a:xfrm>
            <a:off x="21141479" y="11105651"/>
            <a:ext cx="1576505" cy="1149422"/>
          </a:xfrm>
          <a:prstGeom prst="rect">
            <a:avLst/>
          </a:prstGeom>
        </p:spPr>
      </p:pic>
      <p:pic>
        <p:nvPicPr>
          <p:cNvPr id="73" name="Picture 76" descr="A close up of a logo&#10;&#10;Description generated with very high confidence">
            <a:extLst>
              <a:ext uri="{FF2B5EF4-FFF2-40B4-BE49-F238E27FC236}">
                <a16:creationId xmlns:a16="http://schemas.microsoft.com/office/drawing/2014/main" id="{22CE2ECE-70CA-4834-A58C-DCB1DDC9C2AF}"/>
              </a:ext>
            </a:extLst>
          </p:cNvPr>
          <p:cNvPicPr>
            <a:picLocks noChangeAspect="1"/>
          </p:cNvPicPr>
          <p:nvPr/>
        </p:nvPicPr>
        <p:blipFill>
          <a:blip r:embed="rId8"/>
          <a:stretch>
            <a:fillRect/>
          </a:stretch>
        </p:blipFill>
        <p:spPr>
          <a:xfrm>
            <a:off x="14806399" y="11173578"/>
            <a:ext cx="945421" cy="891326"/>
          </a:xfrm>
          <a:prstGeom prst="rect">
            <a:avLst/>
          </a:prstGeom>
        </p:spPr>
      </p:pic>
      <p:sp>
        <p:nvSpPr>
          <p:cNvPr id="78" name="TextBox 77">
            <a:extLst>
              <a:ext uri="{FF2B5EF4-FFF2-40B4-BE49-F238E27FC236}">
                <a16:creationId xmlns:a16="http://schemas.microsoft.com/office/drawing/2014/main" id="{98F26756-257E-42BD-B7D2-FC93043D4F23}"/>
              </a:ext>
            </a:extLst>
          </p:cNvPr>
          <p:cNvSpPr txBox="1"/>
          <p:nvPr/>
        </p:nvSpPr>
        <p:spPr>
          <a:xfrm>
            <a:off x="13916800" y="12071381"/>
            <a:ext cx="2554591" cy="4392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i="1">
                <a:cs typeface="Calibri"/>
              </a:rPr>
              <a:t>Structural formula of Hyaluronan courtesy of uniport.org</a:t>
            </a:r>
            <a:endParaRPr lang="en-US"/>
          </a:p>
        </p:txBody>
      </p:sp>
      <p:sp>
        <p:nvSpPr>
          <p:cNvPr id="77" name="TextBox 76">
            <a:extLst>
              <a:ext uri="{FF2B5EF4-FFF2-40B4-BE49-F238E27FC236}">
                <a16:creationId xmlns:a16="http://schemas.microsoft.com/office/drawing/2014/main" id="{13811CF6-34D7-4A08-85E1-E509AA8511D8}"/>
              </a:ext>
            </a:extLst>
          </p:cNvPr>
          <p:cNvSpPr txBox="1"/>
          <p:nvPr/>
        </p:nvSpPr>
        <p:spPr>
          <a:xfrm rot="21540000">
            <a:off x="23229026" y="81770780"/>
            <a:ext cx="2774264"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5500">
              <a:cs typeface="Calibri"/>
            </a:endParaRPr>
          </a:p>
        </p:txBody>
      </p:sp>
      <p:sp>
        <p:nvSpPr>
          <p:cNvPr id="79" name="TextBox 78">
            <a:extLst>
              <a:ext uri="{FF2B5EF4-FFF2-40B4-BE49-F238E27FC236}">
                <a16:creationId xmlns:a16="http://schemas.microsoft.com/office/drawing/2014/main" id="{CD8830DC-4E79-4170-BE92-059B2C785E71}"/>
              </a:ext>
            </a:extLst>
          </p:cNvPr>
          <p:cNvSpPr txBox="1"/>
          <p:nvPr/>
        </p:nvSpPr>
        <p:spPr>
          <a:xfrm>
            <a:off x="12243297" y="13069553"/>
            <a:ext cx="3270785" cy="7478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2000">
                <a:latin typeface="Times New Roman" panose="02020603050405020304" pitchFamily="18" charset="0"/>
                <a:ea typeface="+mn-lt"/>
                <a:cs typeface="Times New Roman" panose="02020603050405020304" pitchFamily="18" charset="0"/>
              </a:rPr>
              <a:t>Used for making lightweight, heat resistant eyewear, and shatter-proof windows, Polycarbonate is named for its carbonate groups in its backbone chain</a:t>
            </a:r>
          </a:p>
          <a:p>
            <a:pPr marL="171450" indent="-171450">
              <a:buFont typeface="Arial"/>
              <a:buChar char="•"/>
            </a:pPr>
            <a:r>
              <a:rPr lang="en-US" sz="2000">
                <a:latin typeface="Times New Roman" panose="02020603050405020304" pitchFamily="18" charset="0"/>
                <a:ea typeface="+mn-lt"/>
                <a:cs typeface="Times New Roman" panose="02020603050405020304" pitchFamily="18" charset="0"/>
              </a:rPr>
              <a:t>UV-Ray Protection, Bullet Resistance, Higher quality substitute for windows. </a:t>
            </a:r>
          </a:p>
          <a:p>
            <a:pPr marL="171450" indent="-171450">
              <a:buFont typeface="Arial"/>
              <a:buChar char="•"/>
            </a:pPr>
            <a:r>
              <a:rPr lang="en-US" sz="2000">
                <a:latin typeface="Times New Roman" panose="02020603050405020304" pitchFamily="18" charset="0"/>
                <a:ea typeface="+mn-lt"/>
                <a:cs typeface="Times New Roman" panose="02020603050405020304" pitchFamily="18" charset="0"/>
              </a:rPr>
              <a:t>Solid, but can also be bought in a liquid resin form that can molded into a shape desired by the user. </a:t>
            </a:r>
          </a:p>
          <a:p>
            <a:pPr marL="171450" indent="-171450">
              <a:buFont typeface="Arial"/>
              <a:buChar char="•"/>
            </a:pPr>
            <a:r>
              <a:rPr lang="en-US" sz="2000">
                <a:latin typeface="Times New Roman" panose="02020603050405020304" pitchFamily="18" charset="0"/>
                <a:ea typeface="+mn-lt"/>
                <a:cs typeface="Times New Roman" panose="02020603050405020304" pitchFamily="18" charset="0"/>
              </a:rPr>
              <a:t>Impact strength of 600-850 J/m and is a lot more durable when it comes to regular, clear glass and plastics. </a:t>
            </a:r>
          </a:p>
          <a:p>
            <a:pPr marL="171450" indent="-171450">
              <a:buFont typeface="Arial"/>
              <a:buChar char="•"/>
            </a:pPr>
            <a:r>
              <a:rPr lang="en-US" sz="2000">
                <a:latin typeface="Times New Roman" panose="02020603050405020304" pitchFamily="18" charset="0"/>
                <a:ea typeface="+mn-lt"/>
                <a:cs typeface="Times New Roman" panose="02020603050405020304" pitchFamily="18" charset="0"/>
              </a:rPr>
              <a:t>290</a:t>
            </a:r>
            <a:r>
              <a:rPr lang="en-US" sz="2000" baseline="30000">
                <a:latin typeface="Times New Roman" panose="02020603050405020304" pitchFamily="18" charset="0"/>
                <a:ea typeface="+mn-lt"/>
                <a:cs typeface="Times New Roman" panose="02020603050405020304" pitchFamily="18" charset="0"/>
              </a:rPr>
              <a:t>o</a:t>
            </a:r>
            <a:r>
              <a:rPr lang="en-US" sz="2000">
                <a:latin typeface="Times New Roman" panose="02020603050405020304" pitchFamily="18" charset="0"/>
                <a:ea typeface="+mn-lt"/>
                <a:cs typeface="Times New Roman" panose="02020603050405020304" pitchFamily="18" charset="0"/>
              </a:rPr>
              <a:t>F heat deflection Polycarbonates also absorb little moisture and is resistant to acid solutions. </a:t>
            </a:r>
            <a:endParaRPr lang="en-US" sz="2000">
              <a:highlight>
                <a:srgbClr val="FFFF00"/>
              </a:highlight>
              <a:latin typeface="Times New Roman" panose="02020603050405020304" pitchFamily="18" charset="0"/>
              <a:cs typeface="Times New Roman" panose="02020603050405020304" pitchFamily="18" charset="0"/>
            </a:endParaRPr>
          </a:p>
          <a:p>
            <a:pPr marL="171450" indent="-171450">
              <a:buFont typeface="Arial"/>
              <a:buChar char="•"/>
            </a:pPr>
            <a:endParaRPr lang="en-US" sz="2000">
              <a:latin typeface="Times New Roman" panose="02020603050405020304" pitchFamily="18" charset="0"/>
              <a:cs typeface="Times New Roman" panose="02020603050405020304" pitchFamily="18" charset="0"/>
            </a:endParaRPr>
          </a:p>
          <a:p>
            <a:pPr marL="171450" indent="-171450">
              <a:buFont typeface="Arial"/>
              <a:buChar char="•"/>
            </a:pPr>
            <a:endParaRPr lang="en-US" sz="2000">
              <a:latin typeface="Times New Roman" panose="02020603050405020304" pitchFamily="18" charset="0"/>
              <a:cs typeface="Times New Roman" panose="02020603050405020304" pitchFamily="18" charset="0"/>
            </a:endParaRPr>
          </a:p>
        </p:txBody>
      </p:sp>
      <p:sp>
        <p:nvSpPr>
          <p:cNvPr id="81" name="TextBox 80">
            <a:extLst>
              <a:ext uri="{FF2B5EF4-FFF2-40B4-BE49-F238E27FC236}">
                <a16:creationId xmlns:a16="http://schemas.microsoft.com/office/drawing/2014/main" id="{D8D116B0-5909-4443-BEBD-6FD059A0DFEA}"/>
              </a:ext>
            </a:extLst>
          </p:cNvPr>
          <p:cNvSpPr txBox="1"/>
          <p:nvPr/>
        </p:nvSpPr>
        <p:spPr>
          <a:xfrm>
            <a:off x="25822162" y="12936759"/>
            <a:ext cx="2763452" cy="71711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Polyvinyl alcohol is a synthetic polymer that is soluble in water. </a:t>
            </a: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It is effective in film forming, emulsifying, and has an adhesive quality. </a:t>
            </a: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It has no odor and is nontoxic, and it is highly resistant to grease, oils, and solvents. </a:t>
            </a: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PVA is made by dissolving another polymer, polyvinyl acetate, in an alcohol such as methanol. </a:t>
            </a: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It can form fibers and hydrogels.</a:t>
            </a:r>
          </a:p>
          <a:p>
            <a:pPr marL="285750" indent="-285750">
              <a:buFont typeface="Arial"/>
              <a:buChar char="•"/>
            </a:pPr>
            <a:r>
              <a:rPr lang="en-US" sz="2000">
                <a:latin typeface="Times New Roman" panose="02020603050405020304" pitchFamily="18" charset="0"/>
                <a:ea typeface="+mn-lt"/>
                <a:cs typeface="Times New Roman" panose="02020603050405020304" pitchFamily="18" charset="0"/>
              </a:rPr>
              <a:t>(2016, Britannica). </a:t>
            </a:r>
          </a:p>
          <a:p>
            <a:r>
              <a:rPr lang="en-US" sz="2000">
                <a:latin typeface="Times New Roman" panose="02020603050405020304" pitchFamily="18" charset="0"/>
                <a:ea typeface="+mn-lt"/>
                <a:cs typeface="Times New Roman" panose="02020603050405020304" pitchFamily="18" charset="0"/>
              </a:rPr>
              <a:t>Sigma Aldrich, 2020</a:t>
            </a:r>
          </a:p>
          <a:p>
            <a:pPr marL="285750" indent="-285750">
              <a:buFont typeface="Arial"/>
              <a:buChar char="•"/>
            </a:pPr>
            <a:endParaRPr lang="en-US" sz="2000">
              <a:latin typeface="Times New Roman" panose="02020603050405020304" pitchFamily="18" charset="0"/>
              <a:ea typeface="+mn-lt"/>
              <a:cs typeface="Times New Roman" panose="02020603050405020304" pitchFamily="18" charset="0"/>
            </a:endParaRPr>
          </a:p>
          <a:p>
            <a:endParaRPr lang="en-US" sz="2000">
              <a:latin typeface="Times New Roman" panose="02020603050405020304" pitchFamily="18" charset="0"/>
              <a:ea typeface="+mn-lt"/>
              <a:cs typeface="Times New Roman" panose="02020603050405020304" pitchFamily="18" charset="0"/>
            </a:endParaRPr>
          </a:p>
        </p:txBody>
      </p:sp>
      <p:pic>
        <p:nvPicPr>
          <p:cNvPr id="82" name="Picture 82" descr="A picture containing object, clock, table&#10;&#10;Description generated with very high confidence">
            <a:extLst>
              <a:ext uri="{FF2B5EF4-FFF2-40B4-BE49-F238E27FC236}">
                <a16:creationId xmlns:a16="http://schemas.microsoft.com/office/drawing/2014/main" id="{C947A75F-C140-4612-99CE-2E5361498CC4}"/>
              </a:ext>
            </a:extLst>
          </p:cNvPr>
          <p:cNvPicPr>
            <a:picLocks noChangeAspect="1"/>
          </p:cNvPicPr>
          <p:nvPr/>
        </p:nvPicPr>
        <p:blipFill>
          <a:blip r:embed="rId9"/>
          <a:stretch>
            <a:fillRect/>
          </a:stretch>
        </p:blipFill>
        <p:spPr>
          <a:xfrm>
            <a:off x="26552982" y="19697630"/>
            <a:ext cx="1523007" cy="1208426"/>
          </a:xfrm>
          <a:prstGeom prst="rect">
            <a:avLst/>
          </a:prstGeom>
        </p:spPr>
      </p:pic>
      <p:sp>
        <p:nvSpPr>
          <p:cNvPr id="86" name="TextBox 85">
            <a:extLst>
              <a:ext uri="{FF2B5EF4-FFF2-40B4-BE49-F238E27FC236}">
                <a16:creationId xmlns:a16="http://schemas.microsoft.com/office/drawing/2014/main" id="{12526BEA-A15B-430F-A0AB-76C1BBB7021A}"/>
              </a:ext>
            </a:extLst>
          </p:cNvPr>
          <p:cNvSpPr txBox="1"/>
          <p:nvPr/>
        </p:nvSpPr>
        <p:spPr>
          <a:xfrm>
            <a:off x="21270482" y="12295084"/>
            <a:ext cx="1228745" cy="2353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err="1">
                <a:ea typeface="+mn-lt"/>
                <a:cs typeface="+mn-lt"/>
              </a:rPr>
              <a:t>Clau</a:t>
            </a:r>
            <a:r>
              <a:rPr lang="en-US" sz="900">
                <a:ea typeface="+mn-lt"/>
                <a:cs typeface="+mn-lt"/>
              </a:rPr>
              <a:t> ß, B. (2015)</a:t>
            </a:r>
          </a:p>
        </p:txBody>
      </p:sp>
      <p:sp>
        <p:nvSpPr>
          <p:cNvPr id="84" name="TextBox 83">
            <a:extLst>
              <a:ext uri="{FF2B5EF4-FFF2-40B4-BE49-F238E27FC236}">
                <a16:creationId xmlns:a16="http://schemas.microsoft.com/office/drawing/2014/main" id="{8CA5C785-1D49-4982-B4CC-B13D62888A0A}"/>
              </a:ext>
            </a:extLst>
          </p:cNvPr>
          <p:cNvSpPr txBox="1"/>
          <p:nvPr/>
        </p:nvSpPr>
        <p:spPr>
          <a:xfrm>
            <a:off x="16802020" y="4890884"/>
            <a:ext cx="3302158"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2000">
                <a:latin typeface="Times New Roman" panose="02020603050405020304" pitchFamily="18" charset="0"/>
                <a:cs typeface="Times New Roman" panose="02020603050405020304" pitchFamily="18" charset="0"/>
              </a:rPr>
              <a:t>Rapid biodegradable polymer. (</a:t>
            </a:r>
            <a:r>
              <a:rPr lang="en-US" sz="2000" err="1">
                <a:latin typeface="Times New Roman" panose="02020603050405020304" pitchFamily="18" charset="0"/>
                <a:cs typeface="Times New Roman" panose="02020603050405020304" pitchFamily="18" charset="0"/>
              </a:rPr>
              <a:t>Dardik</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Dardik</a:t>
            </a:r>
            <a:r>
              <a:rPr lang="en-US" sz="2000">
                <a:latin typeface="Times New Roman" panose="02020603050405020304" pitchFamily="18" charset="0"/>
                <a:cs typeface="Times New Roman" panose="02020603050405020304" pitchFamily="18" charset="0"/>
              </a:rPr>
              <a:t>, &amp; </a:t>
            </a:r>
            <a:r>
              <a:rPr lang="en-US" sz="2000" err="1">
                <a:latin typeface="Times New Roman" panose="02020603050405020304" pitchFamily="18" charset="0"/>
                <a:cs typeface="Times New Roman" panose="02020603050405020304" pitchFamily="18" charset="0"/>
              </a:rPr>
              <a:t>Laufman</a:t>
            </a:r>
            <a:r>
              <a:rPr lang="en-US" sz="2000">
                <a:latin typeface="Times New Roman" panose="02020603050405020304" pitchFamily="18" charset="0"/>
                <a:cs typeface="Times New Roman" panose="02020603050405020304" pitchFamily="18" charset="0"/>
              </a:rPr>
              <a:t>, 2004)</a:t>
            </a:r>
          </a:p>
          <a:p>
            <a:pPr marL="171450" indent="-171450">
              <a:buFont typeface="Arial"/>
              <a:buChar char="•"/>
            </a:pPr>
            <a:r>
              <a:rPr lang="en-US" sz="2000">
                <a:latin typeface="Times New Roman" panose="02020603050405020304" pitchFamily="18" charset="0"/>
                <a:cs typeface="Times New Roman" panose="02020603050405020304" pitchFamily="18" charset="0"/>
              </a:rPr>
              <a:t>Force-elongation, resilience, elastic recovery (</a:t>
            </a:r>
            <a:r>
              <a:rPr lang="en-US" sz="2000" err="1">
                <a:latin typeface="Times New Roman" panose="02020603050405020304" pitchFamily="18" charset="0"/>
                <a:cs typeface="Times New Roman" panose="02020603050405020304" pitchFamily="18" charset="0"/>
              </a:rPr>
              <a:t>Dardik</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Dardik</a:t>
            </a:r>
            <a:r>
              <a:rPr lang="en-US" sz="2000">
                <a:latin typeface="Times New Roman" panose="02020603050405020304" pitchFamily="18" charset="0"/>
                <a:cs typeface="Times New Roman" panose="02020603050405020304" pitchFamily="18" charset="0"/>
              </a:rPr>
              <a:t> &amp; </a:t>
            </a:r>
            <a:r>
              <a:rPr lang="en-US" sz="2000" err="1">
                <a:latin typeface="Times New Roman" panose="02020603050405020304" pitchFamily="18" charset="0"/>
                <a:cs typeface="Times New Roman" panose="02020603050405020304" pitchFamily="18" charset="0"/>
              </a:rPr>
              <a:t>Laufman</a:t>
            </a:r>
            <a:r>
              <a:rPr lang="en-US" sz="2000">
                <a:latin typeface="Times New Roman" panose="02020603050405020304" pitchFamily="18" charset="0"/>
                <a:cs typeface="Times New Roman" panose="02020603050405020304" pitchFamily="18" charset="0"/>
              </a:rPr>
              <a:t>, 2004)</a:t>
            </a:r>
          </a:p>
          <a:p>
            <a:pPr marL="171450" indent="-171450">
              <a:buFont typeface="Arial"/>
              <a:buChar char="•"/>
            </a:pPr>
            <a:r>
              <a:rPr lang="en-US" sz="2000">
                <a:latin typeface="Times New Roman" panose="02020603050405020304" pitchFamily="18" charset="0"/>
                <a:cs typeface="Times New Roman" panose="02020603050405020304" pitchFamily="18" charset="0"/>
              </a:rPr>
              <a:t>Its high tensile strength and high </a:t>
            </a:r>
            <a:r>
              <a:rPr lang="en-US" sz="2000" err="1">
                <a:latin typeface="Times New Roman" panose="02020603050405020304" pitchFamily="18" charset="0"/>
                <a:cs typeface="Times New Roman" panose="02020603050405020304" pitchFamily="18" charset="0"/>
              </a:rPr>
              <a:t>absorbant</a:t>
            </a:r>
            <a:r>
              <a:rPr lang="en-US" sz="2000">
                <a:latin typeface="Times New Roman" panose="02020603050405020304" pitchFamily="18" charset="0"/>
                <a:cs typeface="Times New Roman" panose="02020603050405020304" pitchFamily="18" charset="0"/>
              </a:rPr>
              <a:t> with </a:t>
            </a:r>
            <a:r>
              <a:rPr lang="en-US" sz="2000" err="1">
                <a:latin typeface="Times New Roman" panose="02020603050405020304" pitchFamily="18" charset="0"/>
                <a:cs typeface="Times New Roman" panose="02020603050405020304" pitchFamily="18" charset="0"/>
              </a:rPr>
              <a:t>miminal</a:t>
            </a:r>
            <a:r>
              <a:rPr lang="en-US" sz="2000">
                <a:latin typeface="Times New Roman" panose="02020603050405020304" pitchFamily="18" charset="0"/>
                <a:cs typeface="Times New Roman" panose="02020603050405020304" pitchFamily="18" charset="0"/>
              </a:rPr>
              <a:t> way of infecting it makes it a great item for medical usages. (</a:t>
            </a:r>
            <a:r>
              <a:rPr lang="en-US" sz="2000" err="1">
                <a:latin typeface="Times New Roman" panose="02020603050405020304" pitchFamily="18" charset="0"/>
                <a:cs typeface="Times New Roman" panose="02020603050405020304" pitchFamily="18" charset="0"/>
              </a:rPr>
              <a:t>Gokturk</a:t>
            </a:r>
            <a:r>
              <a:rPr lang="en-US" sz="2000">
                <a:latin typeface="Times New Roman" panose="02020603050405020304" pitchFamily="18" charset="0"/>
                <a:cs typeface="Times New Roman" panose="02020603050405020304" pitchFamily="18" charset="0"/>
              </a:rPr>
              <a:t> &amp; Erdal, 2017)</a:t>
            </a:r>
          </a:p>
          <a:p>
            <a:pPr marL="171450" indent="-171450">
              <a:buFont typeface="Arial"/>
              <a:buChar char="•"/>
            </a:pPr>
            <a:r>
              <a:rPr lang="en-US" sz="2000">
                <a:latin typeface="Times New Roman" panose="02020603050405020304" pitchFamily="18" charset="0"/>
                <a:cs typeface="Times New Roman" panose="02020603050405020304" pitchFamily="18" charset="0"/>
              </a:rPr>
              <a:t>High biocompatibility rates with other polymer and makes it usage for many different medical usage. (</a:t>
            </a:r>
            <a:r>
              <a:rPr lang="en-US" sz="2000" err="1">
                <a:latin typeface="Times New Roman" panose="02020603050405020304" pitchFamily="18" charset="0"/>
                <a:cs typeface="Times New Roman" panose="02020603050405020304" pitchFamily="18" charset="0"/>
              </a:rPr>
              <a:t>Gokturk</a:t>
            </a:r>
            <a:r>
              <a:rPr lang="en-US" sz="2000">
                <a:latin typeface="Times New Roman" panose="02020603050405020304" pitchFamily="18" charset="0"/>
                <a:cs typeface="Times New Roman" panose="02020603050405020304" pitchFamily="18" charset="0"/>
              </a:rPr>
              <a:t> &amp; Erdal, 2017)</a:t>
            </a:r>
            <a:endParaRPr lang="en-US" sz="2000">
              <a:highlight>
                <a:srgbClr val="FFFF00"/>
              </a:highlight>
              <a:latin typeface="Times New Roman" panose="02020603050405020304" pitchFamily="18" charset="0"/>
              <a:cs typeface="Times New Roman" panose="02020603050405020304" pitchFamily="18" charset="0"/>
            </a:endParaRPr>
          </a:p>
          <a:p>
            <a:pPr marL="171450" indent="-171450">
              <a:buFont typeface="Arial"/>
              <a:buChar char="•"/>
            </a:pPr>
            <a:endParaRPr lang="en-US" sz="2000">
              <a:latin typeface="Times New Roman" panose="02020603050405020304" pitchFamily="18" charset="0"/>
              <a:cs typeface="Times New Roman" panose="02020603050405020304" pitchFamily="18" charset="0"/>
            </a:endParaRPr>
          </a:p>
        </p:txBody>
      </p:sp>
      <p:pic>
        <p:nvPicPr>
          <p:cNvPr id="93" name="Picture 93" descr="A close up of text on a black background&#10;&#10;Description generated with very high confidence">
            <a:extLst>
              <a:ext uri="{FF2B5EF4-FFF2-40B4-BE49-F238E27FC236}">
                <a16:creationId xmlns:a16="http://schemas.microsoft.com/office/drawing/2014/main" id="{A8459B53-7788-427A-BC08-9B93D57C28F7}"/>
              </a:ext>
            </a:extLst>
          </p:cNvPr>
          <p:cNvPicPr>
            <a:picLocks noChangeAspect="1"/>
          </p:cNvPicPr>
          <p:nvPr/>
        </p:nvPicPr>
        <p:blipFill>
          <a:blip r:embed="rId10"/>
          <a:stretch>
            <a:fillRect/>
          </a:stretch>
        </p:blipFill>
        <p:spPr>
          <a:xfrm>
            <a:off x="17706908" y="10324837"/>
            <a:ext cx="1459480" cy="1497434"/>
          </a:xfrm>
          <a:prstGeom prst="rect">
            <a:avLst/>
          </a:prstGeom>
        </p:spPr>
      </p:pic>
      <p:sp>
        <p:nvSpPr>
          <p:cNvPr id="96" name="TextBox 95">
            <a:extLst>
              <a:ext uri="{FF2B5EF4-FFF2-40B4-BE49-F238E27FC236}">
                <a16:creationId xmlns:a16="http://schemas.microsoft.com/office/drawing/2014/main" id="{F0E61CA5-3FCC-4667-ADF4-BFF6A06E9DBA}"/>
              </a:ext>
            </a:extLst>
          </p:cNvPr>
          <p:cNvSpPr txBox="1"/>
          <p:nvPr/>
        </p:nvSpPr>
        <p:spPr>
          <a:xfrm rot="-10800000" flipV="1">
            <a:off x="17421090" y="11959353"/>
            <a:ext cx="2236650" cy="3451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cs typeface="Calibri"/>
              </a:rPr>
              <a:t>Crystal </a:t>
            </a:r>
            <a:r>
              <a:rPr lang="en-US" sz="800" err="1">
                <a:cs typeface="Calibri"/>
              </a:rPr>
              <a:t>strucutral</a:t>
            </a:r>
            <a:r>
              <a:rPr lang="en-US" sz="800">
                <a:cs typeface="Calibri"/>
              </a:rPr>
              <a:t> form of </a:t>
            </a:r>
            <a:r>
              <a:rPr lang="en-US" sz="800" err="1">
                <a:cs typeface="Calibri"/>
              </a:rPr>
              <a:t>Polycotic</a:t>
            </a:r>
            <a:r>
              <a:rPr lang="en-US" sz="800">
                <a:cs typeface="Calibri"/>
              </a:rPr>
              <a:t> acid</a:t>
            </a:r>
          </a:p>
          <a:p>
            <a:r>
              <a:rPr lang="en-US" sz="800">
                <a:ea typeface="+mn-lt"/>
                <a:cs typeface="+mn-lt"/>
              </a:rPr>
              <a:t>https://</a:t>
            </a:r>
            <a:r>
              <a:rPr lang="en-US" sz="800" err="1">
                <a:ea typeface="+mn-lt"/>
                <a:cs typeface="+mn-lt"/>
              </a:rPr>
              <a:t>www.researchgate.net</a:t>
            </a:r>
            <a:r>
              <a:rPr lang="en-US" sz="800">
                <a:ea typeface="+mn-lt"/>
                <a:cs typeface="+mn-lt"/>
              </a:rPr>
              <a:t>/</a:t>
            </a:r>
            <a:endParaRPr lang="en-US" sz="4000"/>
          </a:p>
        </p:txBody>
      </p:sp>
      <p:sp>
        <p:nvSpPr>
          <p:cNvPr id="94" name="TextBox 93">
            <a:extLst>
              <a:ext uri="{FF2B5EF4-FFF2-40B4-BE49-F238E27FC236}">
                <a16:creationId xmlns:a16="http://schemas.microsoft.com/office/drawing/2014/main" id="{5352D1F6-0C07-4504-BD91-A62E484E89FC}"/>
              </a:ext>
            </a:extLst>
          </p:cNvPr>
          <p:cNvSpPr txBox="1"/>
          <p:nvPr/>
        </p:nvSpPr>
        <p:spPr>
          <a:xfrm>
            <a:off x="15536865" y="13069553"/>
            <a:ext cx="3279375"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sz="2000">
                <a:latin typeface="Times New Roman" panose="02020603050405020304" pitchFamily="18" charset="0"/>
                <a:ea typeface="+mn-lt"/>
                <a:cs typeface="Times New Roman" panose="02020603050405020304" pitchFamily="18" charset="0"/>
              </a:rPr>
              <a:t>Composed of carbon atoms surrounded by four other carbon atoms connected by strong covalent bonds</a:t>
            </a:r>
            <a:endParaRPr lang="en-US" sz="2000">
              <a:latin typeface="Times New Roman" panose="02020603050405020304" pitchFamily="18" charset="0"/>
              <a:cs typeface="Times New Roman" panose="02020603050405020304" pitchFamily="18" charset="0"/>
            </a:endParaRPr>
          </a:p>
          <a:p>
            <a:pPr>
              <a:buFont typeface="Arial"/>
              <a:buChar char="•"/>
            </a:pPr>
            <a:r>
              <a:rPr lang="en-US" sz="2000">
                <a:latin typeface="Times New Roman" panose="02020603050405020304" pitchFamily="18" charset="0"/>
                <a:ea typeface="+mn-lt"/>
                <a:cs typeface="Times New Roman" panose="02020603050405020304" pitchFamily="18" charset="0"/>
              </a:rPr>
              <a:t>Form at high temperatures and pressures that occur in the Earth’s mantle during volcanic eruption.</a:t>
            </a:r>
          </a:p>
          <a:p>
            <a:pPr>
              <a:buFont typeface="Arial"/>
              <a:buChar char="•"/>
            </a:pPr>
            <a:r>
              <a:rPr lang="en-US" sz="2000">
                <a:latin typeface="Times New Roman" panose="02020603050405020304" pitchFamily="18" charset="0"/>
                <a:ea typeface="+mn-lt"/>
                <a:cs typeface="Times New Roman" panose="02020603050405020304" pitchFamily="18" charset="0"/>
              </a:rPr>
              <a:t>At room temperature and pressure, another solid form of carbon known as graphite is chemically stable (King, 2020).</a:t>
            </a:r>
            <a:endParaRPr lang="en-US" sz="2000">
              <a:latin typeface="Times New Roman" panose="02020603050405020304" pitchFamily="18" charset="0"/>
              <a:cs typeface="Times New Roman" panose="02020603050405020304" pitchFamily="18" charset="0"/>
            </a:endParaRPr>
          </a:p>
          <a:p>
            <a:pPr>
              <a:buFont typeface="Arial"/>
              <a:buChar char="•"/>
            </a:pPr>
            <a:r>
              <a:rPr lang="en-US" sz="2000">
                <a:latin typeface="Times New Roman" panose="02020603050405020304" pitchFamily="18" charset="0"/>
                <a:ea typeface="+mn-lt"/>
                <a:cs typeface="Times New Roman" panose="02020603050405020304" pitchFamily="18" charset="0"/>
              </a:rPr>
              <a:t>Biocompatible </a:t>
            </a:r>
            <a:endParaRPr lang="en-US" sz="2000">
              <a:latin typeface="Times New Roman" panose="02020603050405020304" pitchFamily="18" charset="0"/>
              <a:cs typeface="Times New Roman" panose="02020603050405020304" pitchFamily="18" charset="0"/>
            </a:endParaRPr>
          </a:p>
          <a:p>
            <a:pPr>
              <a:buFont typeface="Arial"/>
              <a:buChar char="•"/>
            </a:pPr>
            <a:r>
              <a:rPr lang="en-US" sz="2000">
                <a:latin typeface="Times New Roman" panose="02020603050405020304" pitchFamily="18" charset="0"/>
                <a:ea typeface="+mn-lt"/>
                <a:cs typeface="Times New Roman" panose="02020603050405020304" pitchFamily="18" charset="0"/>
              </a:rPr>
              <a:t>When embedded within polymer-based microfilm devices, </a:t>
            </a:r>
            <a:r>
              <a:rPr lang="en-US" sz="2000" err="1">
                <a:latin typeface="Times New Roman" panose="02020603050405020304" pitchFamily="18" charset="0"/>
                <a:ea typeface="+mn-lt"/>
                <a:cs typeface="Times New Roman" panose="02020603050405020304" pitchFamily="18" charset="0"/>
              </a:rPr>
              <a:t>nano</a:t>
            </a:r>
            <a:r>
              <a:rPr lang="en-US" sz="2000">
                <a:latin typeface="Times New Roman" panose="02020603050405020304" pitchFamily="18" charset="0"/>
                <a:ea typeface="+mn-lt"/>
                <a:cs typeface="Times New Roman" panose="02020603050405020304" pitchFamily="18" charset="0"/>
              </a:rPr>
              <a:t>-diamonds find far-reaching biomedical applications (Gupta C., Prakash, &amp; Gupta S., 2017). </a:t>
            </a:r>
            <a:endParaRPr lang="en-US" sz="2000">
              <a:latin typeface="Times New Roman" panose="02020603050405020304" pitchFamily="18" charset="0"/>
              <a:cs typeface="Times New Roman" panose="02020603050405020304" pitchFamily="18" charset="0"/>
            </a:endParaRPr>
          </a:p>
          <a:p>
            <a:pPr marL="171450" indent="-171450">
              <a:buFont typeface="Arial"/>
              <a:buChar char="•"/>
            </a:pPr>
            <a:endParaRPr lang="en-US" sz="2000">
              <a:latin typeface="Times New Roman" panose="02020603050405020304" pitchFamily="18" charset="0"/>
              <a:cs typeface="Times New Roman" panose="02020603050405020304" pitchFamily="18" charset="0"/>
            </a:endParaRPr>
          </a:p>
        </p:txBody>
      </p:sp>
      <p:pic>
        <p:nvPicPr>
          <p:cNvPr id="87" name="Picture 87">
            <a:extLst>
              <a:ext uri="{FF2B5EF4-FFF2-40B4-BE49-F238E27FC236}">
                <a16:creationId xmlns:a16="http://schemas.microsoft.com/office/drawing/2014/main" id="{91D22728-DDBE-4E90-865F-9EF8031D6E0D}"/>
              </a:ext>
            </a:extLst>
          </p:cNvPr>
          <p:cNvPicPr>
            <a:picLocks noChangeAspect="1"/>
          </p:cNvPicPr>
          <p:nvPr/>
        </p:nvPicPr>
        <p:blipFill>
          <a:blip r:embed="rId11"/>
          <a:stretch>
            <a:fillRect/>
          </a:stretch>
        </p:blipFill>
        <p:spPr>
          <a:xfrm>
            <a:off x="16963563" y="19240212"/>
            <a:ext cx="1641043" cy="1210009"/>
          </a:xfrm>
          <a:prstGeom prst="rect">
            <a:avLst/>
          </a:prstGeom>
        </p:spPr>
      </p:pic>
      <p:sp>
        <p:nvSpPr>
          <p:cNvPr id="103" name="TextBox 102">
            <a:extLst>
              <a:ext uri="{FF2B5EF4-FFF2-40B4-BE49-F238E27FC236}">
                <a16:creationId xmlns:a16="http://schemas.microsoft.com/office/drawing/2014/main" id="{BCACA6E5-4078-A645-8A7B-15FA9D095DF5}"/>
              </a:ext>
            </a:extLst>
          </p:cNvPr>
          <p:cNvSpPr txBox="1"/>
          <p:nvPr/>
        </p:nvSpPr>
        <p:spPr>
          <a:xfrm>
            <a:off x="10673518" y="189981"/>
            <a:ext cx="15656321" cy="3170099"/>
          </a:xfrm>
          <a:prstGeom prst="rect">
            <a:avLst/>
          </a:prstGeom>
          <a:noFill/>
        </p:spPr>
        <p:txBody>
          <a:bodyPr wrap="square" rtlCol="0" anchor="t">
            <a:spAutoFit/>
          </a:bodyPr>
          <a:lstStyle/>
          <a:p>
            <a:pPr algn="ctr"/>
            <a:r>
              <a:rPr lang="en-US" sz="4400" b="1" i="1">
                <a:solidFill>
                  <a:schemeClr val="bg1">
                    <a:lumMod val="95000"/>
                  </a:schemeClr>
                </a:solidFill>
              </a:rPr>
              <a:t>The Development of Novel Biocompatible Materials for Strength, Durability, Conductivity, Elasticity, and Visibility</a:t>
            </a:r>
          </a:p>
          <a:p>
            <a:pPr algn="ctr"/>
            <a:r>
              <a:rPr lang="en-US" sz="2800" i="1" err="1">
                <a:solidFill>
                  <a:schemeClr val="bg1">
                    <a:lumMod val="95000"/>
                  </a:schemeClr>
                </a:solidFill>
              </a:rPr>
              <a:t>Srinitya</a:t>
            </a:r>
            <a:r>
              <a:rPr lang="en-US" sz="2800" i="1">
                <a:solidFill>
                  <a:schemeClr val="bg1">
                    <a:lumMod val="95000"/>
                  </a:schemeClr>
                </a:solidFill>
              </a:rPr>
              <a:t> Allam, Rosa </a:t>
            </a:r>
            <a:r>
              <a:rPr lang="en-US" sz="2800" i="1" err="1">
                <a:solidFill>
                  <a:schemeClr val="bg1">
                    <a:lumMod val="95000"/>
                  </a:schemeClr>
                </a:solidFill>
              </a:rPr>
              <a:t>Bouchery</a:t>
            </a:r>
            <a:r>
              <a:rPr lang="en-US" sz="2800" i="1">
                <a:solidFill>
                  <a:schemeClr val="bg1">
                    <a:lumMod val="95000"/>
                  </a:schemeClr>
                </a:solidFill>
              </a:rPr>
              <a:t>, </a:t>
            </a:r>
            <a:r>
              <a:rPr lang="en-US" sz="2800" i="1" err="1">
                <a:solidFill>
                  <a:schemeClr val="bg1">
                    <a:lumMod val="95000"/>
                  </a:schemeClr>
                </a:solidFill>
              </a:rPr>
              <a:t>Eirian</a:t>
            </a:r>
            <a:r>
              <a:rPr lang="en-US" sz="2800" i="1">
                <a:solidFill>
                  <a:schemeClr val="bg1">
                    <a:lumMod val="95000"/>
                  </a:schemeClr>
                </a:solidFill>
              </a:rPr>
              <a:t> Crocker, Ria </a:t>
            </a:r>
            <a:r>
              <a:rPr lang="en-US" sz="2800" i="1" err="1">
                <a:solidFill>
                  <a:schemeClr val="bg1">
                    <a:lumMod val="95000"/>
                  </a:schemeClr>
                </a:solidFill>
              </a:rPr>
              <a:t>Hosuru</a:t>
            </a:r>
            <a:r>
              <a:rPr lang="en-US" sz="2800" i="1">
                <a:solidFill>
                  <a:schemeClr val="bg1">
                    <a:lumMod val="95000"/>
                  </a:schemeClr>
                </a:solidFill>
              </a:rPr>
              <a:t>, Richard Kim, </a:t>
            </a:r>
            <a:r>
              <a:rPr lang="en-US" sz="2800" i="1">
                <a:solidFill>
                  <a:schemeClr val="bg1">
                    <a:lumMod val="95000"/>
                  </a:schemeClr>
                </a:solidFill>
                <a:ea typeface="+mn-lt"/>
                <a:cs typeface="+mn-lt"/>
              </a:rPr>
              <a:t>Valerie </a:t>
            </a:r>
            <a:r>
              <a:rPr lang="en-US" sz="2800" i="1" err="1">
                <a:solidFill>
                  <a:schemeClr val="bg1">
                    <a:lumMod val="95000"/>
                  </a:schemeClr>
                </a:solidFill>
                <a:ea typeface="+mn-lt"/>
                <a:cs typeface="+mn-lt"/>
              </a:rPr>
              <a:t>Lau,</a:t>
            </a:r>
            <a:r>
              <a:rPr lang="en-US" sz="2800" i="1" err="1">
                <a:solidFill>
                  <a:schemeClr val="bg1">
                    <a:lumMod val="95000"/>
                  </a:schemeClr>
                </a:solidFill>
              </a:rPr>
              <a:t>Terrance</a:t>
            </a:r>
            <a:r>
              <a:rPr lang="en-US" sz="2800" i="1">
                <a:solidFill>
                  <a:schemeClr val="bg1">
                    <a:lumMod val="95000"/>
                  </a:schemeClr>
                </a:solidFill>
              </a:rPr>
              <a:t> Luangrath, </a:t>
            </a:r>
            <a:r>
              <a:rPr lang="en-US" sz="2800" i="1" err="1">
                <a:solidFill>
                  <a:schemeClr val="bg1">
                    <a:lumMod val="95000"/>
                  </a:schemeClr>
                </a:solidFill>
              </a:rPr>
              <a:t>Rohebot</a:t>
            </a:r>
            <a:r>
              <a:rPr lang="en-US" sz="2800" i="1">
                <a:solidFill>
                  <a:schemeClr val="bg1">
                    <a:lumMod val="95000"/>
                  </a:schemeClr>
                </a:solidFill>
              </a:rPr>
              <a:t> </a:t>
            </a:r>
            <a:r>
              <a:rPr lang="en-US" sz="2800" i="1" err="1">
                <a:solidFill>
                  <a:schemeClr val="bg1">
                    <a:lumMod val="95000"/>
                  </a:schemeClr>
                </a:solidFill>
              </a:rPr>
              <a:t>Mengesha</a:t>
            </a:r>
            <a:r>
              <a:rPr lang="en-US" sz="2800" i="1">
                <a:solidFill>
                  <a:schemeClr val="bg1">
                    <a:lumMod val="95000"/>
                  </a:schemeClr>
                </a:solidFill>
              </a:rPr>
              <a:t>, Elena Novak,</a:t>
            </a:r>
            <a:r>
              <a:rPr lang="en-US" sz="2800" i="1">
                <a:solidFill>
                  <a:schemeClr val="bg1">
                    <a:lumMod val="95000"/>
                  </a:schemeClr>
                </a:solidFill>
                <a:ea typeface="+mn-lt"/>
                <a:cs typeface="+mn-lt"/>
              </a:rPr>
              <a:t> Skylar </a:t>
            </a:r>
            <a:r>
              <a:rPr lang="en-US" sz="2800" i="1" err="1">
                <a:solidFill>
                  <a:schemeClr val="bg1">
                    <a:lumMod val="95000"/>
                  </a:schemeClr>
                </a:solidFill>
                <a:ea typeface="+mn-lt"/>
                <a:cs typeface="+mn-lt"/>
              </a:rPr>
              <a:t>Ondrejko</a:t>
            </a:r>
            <a:r>
              <a:rPr lang="en-US" sz="2800" i="1">
                <a:solidFill>
                  <a:schemeClr val="bg1">
                    <a:lumMod val="95000"/>
                  </a:schemeClr>
                </a:solidFill>
              </a:rPr>
              <a:t>, Hannah Park, </a:t>
            </a:r>
            <a:r>
              <a:rPr lang="en-US" sz="2800" i="1" err="1">
                <a:solidFill>
                  <a:schemeClr val="bg1">
                    <a:lumMod val="95000"/>
                  </a:schemeClr>
                </a:solidFill>
              </a:rPr>
              <a:t>Wamia</a:t>
            </a:r>
            <a:r>
              <a:rPr lang="en-US" sz="2800" i="1">
                <a:solidFill>
                  <a:schemeClr val="bg1">
                    <a:lumMod val="95000"/>
                  </a:schemeClr>
                </a:solidFill>
              </a:rPr>
              <a:t> Said, Meron Tadesse,  </a:t>
            </a:r>
            <a:r>
              <a:rPr lang="en-US" sz="2800" i="1">
                <a:solidFill>
                  <a:schemeClr val="bg1">
                    <a:lumMod val="95000"/>
                  </a:schemeClr>
                </a:solidFill>
                <a:ea typeface="+mn-lt"/>
                <a:cs typeface="+mn-lt"/>
              </a:rPr>
              <a:t>Irene </a:t>
            </a:r>
            <a:r>
              <a:rPr lang="en-US" sz="2800" i="1" err="1">
                <a:solidFill>
                  <a:schemeClr val="bg1">
                    <a:lumMod val="95000"/>
                  </a:schemeClr>
                </a:solidFill>
                <a:ea typeface="+mn-lt"/>
                <a:cs typeface="+mn-lt"/>
              </a:rPr>
              <a:t>Torosyan</a:t>
            </a:r>
            <a:r>
              <a:rPr lang="en-US" sz="2800" i="1">
                <a:solidFill>
                  <a:schemeClr val="bg1">
                    <a:lumMod val="95000"/>
                  </a:schemeClr>
                </a:solidFill>
                <a:ea typeface="+mn-lt"/>
                <a:cs typeface="+mn-lt"/>
              </a:rPr>
              <a:t>, Jessica Truong, Riley Turbak,</a:t>
            </a:r>
            <a:r>
              <a:rPr lang="en-US" sz="2800" i="1">
                <a:solidFill>
                  <a:schemeClr val="bg1">
                    <a:lumMod val="95000"/>
                  </a:schemeClr>
                </a:solidFill>
              </a:rPr>
              <a:t> Jack Cantarella, Elizabeth Romano, P.I.</a:t>
            </a:r>
            <a:endParaRPr lang="en-US" sz="2800" i="1">
              <a:solidFill>
                <a:schemeClr val="bg1">
                  <a:lumMod val="95000"/>
                </a:schemeClr>
              </a:solidFill>
              <a:cs typeface="Calibri"/>
            </a:endParaRPr>
          </a:p>
          <a:p>
            <a:pPr algn="ctr"/>
            <a:r>
              <a:rPr lang="en-US" sz="2800" i="1">
                <a:solidFill>
                  <a:schemeClr val="bg1">
                    <a:lumMod val="95000"/>
                  </a:schemeClr>
                </a:solidFill>
              </a:rPr>
              <a:t>The Governor’s School at Innovation Park  - Prince William County Schools &amp; George Mason University</a:t>
            </a:r>
            <a:endParaRPr lang="en-US" sz="2800" i="1">
              <a:solidFill>
                <a:schemeClr val="bg1">
                  <a:lumMod val="95000"/>
                </a:schemeClr>
              </a:solidFill>
              <a:cs typeface="Calibri"/>
            </a:endParaRPr>
          </a:p>
        </p:txBody>
      </p:sp>
      <p:pic>
        <p:nvPicPr>
          <p:cNvPr id="104" name="Picture 103">
            <a:extLst>
              <a:ext uri="{FF2B5EF4-FFF2-40B4-BE49-F238E27FC236}">
                <a16:creationId xmlns:a16="http://schemas.microsoft.com/office/drawing/2014/main" id="{8A3E5660-EC5B-2C43-893E-725D5470B632}"/>
              </a:ext>
            </a:extLst>
          </p:cNvPr>
          <p:cNvPicPr>
            <a:picLocks noChangeAspect="1"/>
          </p:cNvPicPr>
          <p:nvPr/>
        </p:nvPicPr>
        <p:blipFill>
          <a:blip r:embed="rId12"/>
          <a:stretch>
            <a:fillRect/>
          </a:stretch>
        </p:blipFill>
        <p:spPr>
          <a:xfrm>
            <a:off x="8896725" y="2104385"/>
            <a:ext cx="1840189" cy="200748"/>
          </a:xfrm>
          <a:prstGeom prst="rect">
            <a:avLst/>
          </a:prstGeom>
        </p:spPr>
      </p:pic>
      <p:pic>
        <p:nvPicPr>
          <p:cNvPr id="105" name="Picture 104">
            <a:extLst>
              <a:ext uri="{FF2B5EF4-FFF2-40B4-BE49-F238E27FC236}">
                <a16:creationId xmlns:a16="http://schemas.microsoft.com/office/drawing/2014/main" id="{552D2052-758E-6547-8A3F-24E5E11C1DE7}"/>
              </a:ext>
            </a:extLst>
          </p:cNvPr>
          <p:cNvPicPr>
            <a:picLocks noChangeAspect="1"/>
          </p:cNvPicPr>
          <p:nvPr/>
        </p:nvPicPr>
        <p:blipFill>
          <a:blip r:embed="rId13"/>
          <a:stretch>
            <a:fillRect/>
          </a:stretch>
        </p:blipFill>
        <p:spPr>
          <a:xfrm>
            <a:off x="8833329" y="161657"/>
            <a:ext cx="1840189" cy="1715289"/>
          </a:xfrm>
          <a:prstGeom prst="rect">
            <a:avLst/>
          </a:prstGeom>
        </p:spPr>
      </p:pic>
      <p:pic>
        <p:nvPicPr>
          <p:cNvPr id="106" name="Picture 105">
            <a:extLst>
              <a:ext uri="{FF2B5EF4-FFF2-40B4-BE49-F238E27FC236}">
                <a16:creationId xmlns:a16="http://schemas.microsoft.com/office/drawing/2014/main" id="{4A1F2B00-5315-464A-8365-F78585BF035F}"/>
              </a:ext>
            </a:extLst>
          </p:cNvPr>
          <p:cNvPicPr>
            <a:picLocks noChangeAspect="1"/>
          </p:cNvPicPr>
          <p:nvPr/>
        </p:nvPicPr>
        <p:blipFill>
          <a:blip r:embed="rId14"/>
          <a:stretch>
            <a:fillRect/>
          </a:stretch>
        </p:blipFill>
        <p:spPr>
          <a:xfrm>
            <a:off x="26329839" y="161657"/>
            <a:ext cx="2204081" cy="1432653"/>
          </a:xfrm>
          <a:prstGeom prst="rect">
            <a:avLst/>
          </a:prstGeom>
        </p:spPr>
      </p:pic>
      <p:sp>
        <p:nvSpPr>
          <p:cNvPr id="90" name="TextBox 89">
            <a:extLst>
              <a:ext uri="{FF2B5EF4-FFF2-40B4-BE49-F238E27FC236}">
                <a16:creationId xmlns:a16="http://schemas.microsoft.com/office/drawing/2014/main" id="{1C1FEA98-4448-6E47-8D60-7AF9A45D2390}"/>
              </a:ext>
            </a:extLst>
          </p:cNvPr>
          <p:cNvSpPr txBox="1"/>
          <p:nvPr/>
        </p:nvSpPr>
        <p:spPr>
          <a:xfrm>
            <a:off x="15931118" y="20111667"/>
            <a:ext cx="1376318" cy="338554"/>
          </a:xfrm>
          <a:prstGeom prst="rect">
            <a:avLst/>
          </a:prstGeom>
          <a:noFill/>
        </p:spPr>
        <p:txBody>
          <a:bodyPr wrap="square" rtlCol="0">
            <a:spAutoFit/>
          </a:bodyPr>
          <a:lstStyle/>
          <a:p>
            <a:pPr>
              <a:buFont typeface="Arial"/>
              <a:buChar char="•"/>
            </a:pPr>
            <a:endParaRPr lang="en-US" sz="800">
              <a:ea typeface="+mn-lt"/>
              <a:cs typeface="+mn-lt"/>
            </a:endParaRPr>
          </a:p>
          <a:p>
            <a:r>
              <a:rPr lang="en-US" sz="800">
                <a:ea typeface="+mn-lt"/>
                <a:cs typeface="+mn-lt"/>
              </a:rPr>
              <a:t>Mohsin Raza (2012)</a:t>
            </a:r>
          </a:p>
        </p:txBody>
      </p:sp>
      <p:sp>
        <p:nvSpPr>
          <p:cNvPr id="91" name="TextBox 90">
            <a:extLst>
              <a:ext uri="{FF2B5EF4-FFF2-40B4-BE49-F238E27FC236}">
                <a16:creationId xmlns:a16="http://schemas.microsoft.com/office/drawing/2014/main" id="{75D1A467-A83C-7144-91D8-2A7A255900B3}"/>
              </a:ext>
            </a:extLst>
          </p:cNvPr>
          <p:cNvSpPr txBox="1"/>
          <p:nvPr/>
        </p:nvSpPr>
        <p:spPr>
          <a:xfrm>
            <a:off x="11084524" y="12275353"/>
            <a:ext cx="1072869" cy="276999"/>
          </a:xfrm>
          <a:prstGeom prst="rect">
            <a:avLst/>
          </a:prstGeom>
          <a:noFill/>
        </p:spPr>
        <p:txBody>
          <a:bodyPr wrap="square" rtlCol="0">
            <a:spAutoFit/>
          </a:bodyPr>
          <a:lstStyle/>
          <a:p>
            <a:r>
              <a:rPr lang="en-US" sz="1200" err="1">
                <a:ea typeface="+mn-lt"/>
                <a:cs typeface="+mn-lt"/>
              </a:rPr>
              <a:t>Su</a:t>
            </a:r>
            <a:r>
              <a:rPr lang="en-US" sz="1200">
                <a:ea typeface="+mn-lt"/>
                <a:cs typeface="+mn-lt"/>
              </a:rPr>
              <a:t>, S., 2019</a:t>
            </a:r>
            <a:endParaRPr lang="en-US" sz="1200">
              <a:cs typeface="Calibri"/>
            </a:endParaRPr>
          </a:p>
        </p:txBody>
      </p:sp>
      <p:sp>
        <p:nvSpPr>
          <p:cNvPr id="107" name="Text Box 1383">
            <a:hlinkClick r:id="rId15" action="ppaction://hlinksldjump"/>
            <a:extLst>
              <a:ext uri="{FF2B5EF4-FFF2-40B4-BE49-F238E27FC236}">
                <a16:creationId xmlns:a16="http://schemas.microsoft.com/office/drawing/2014/main" id="{D6B0D4A4-9FF1-024A-846A-5EED23939BDB}"/>
              </a:ext>
            </a:extLst>
          </p:cNvPr>
          <p:cNvSpPr txBox="1">
            <a:spLocks noChangeArrowheads="1"/>
          </p:cNvSpPr>
          <p:nvPr/>
        </p:nvSpPr>
        <p:spPr bwMode="auto">
          <a:xfrm>
            <a:off x="413569" y="6231481"/>
            <a:ext cx="8142514" cy="39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Select natural agent comparison for strength, durability, flexibility, conductivity, visibility and conductivity</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Is there a gene/protein/polymer sequence known?</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What are the agent’s current uses that can be enhanced?</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PLA, HLA, PGA, Ceramic, CNT, PA, PC, Diamond, GO, R-L, PV</a:t>
            </a:r>
          </a:p>
          <a:p>
            <a:pPr marL="171450" lvl="0" indent="-171450">
              <a:buFont typeface="Arial" panose="020B0604020202020204" pitchFamily="34" charset="0"/>
              <a:buChar char="•"/>
            </a:pPr>
            <a:endParaRPr lang="en-US" sz="2800">
              <a:latin typeface="Times New Roman" panose="02020603050405020304" pitchFamily="18" charset="0"/>
              <a:cs typeface="Times New Roman" panose="02020603050405020304" pitchFamily="18" charset="0"/>
            </a:endParaRPr>
          </a:p>
        </p:txBody>
      </p:sp>
      <p:sp>
        <p:nvSpPr>
          <p:cNvPr id="108" name="Text Box 1383">
            <a:hlinkClick r:id="rId16" action="ppaction://hlinksldjump"/>
            <a:extLst>
              <a:ext uri="{FF2B5EF4-FFF2-40B4-BE49-F238E27FC236}">
                <a16:creationId xmlns:a16="http://schemas.microsoft.com/office/drawing/2014/main" id="{098BF78B-E517-0442-9300-C77BECDFDD9B}"/>
              </a:ext>
            </a:extLst>
          </p:cNvPr>
          <p:cNvSpPr txBox="1">
            <a:spLocks noChangeArrowheads="1"/>
          </p:cNvSpPr>
          <p:nvPr/>
        </p:nvSpPr>
        <p:spPr bwMode="auto">
          <a:xfrm>
            <a:off x="413569" y="11151325"/>
            <a:ext cx="8142514" cy="3130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514350" lvl="0"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Initial comparison for the vectors for synthetic biology approaches and model species for expression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Spider silk</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Lignin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Chitin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Cellulose</a:t>
            </a:r>
          </a:p>
        </p:txBody>
      </p:sp>
      <p:sp>
        <p:nvSpPr>
          <p:cNvPr id="109" name="Text Box 1383">
            <a:hlinkClick r:id="rId17" action="ppaction://hlinksldjump"/>
            <a:extLst>
              <a:ext uri="{FF2B5EF4-FFF2-40B4-BE49-F238E27FC236}">
                <a16:creationId xmlns:a16="http://schemas.microsoft.com/office/drawing/2014/main" id="{6C5A007E-B828-8A4C-9FCE-ED8716E26864}"/>
              </a:ext>
            </a:extLst>
          </p:cNvPr>
          <p:cNvSpPr txBox="1">
            <a:spLocks noChangeArrowheads="1"/>
          </p:cNvSpPr>
          <p:nvPr/>
        </p:nvSpPr>
        <p:spPr bwMode="auto">
          <a:xfrm>
            <a:off x="448368" y="1295401"/>
            <a:ext cx="8142514" cy="35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Select natural agent comparison for strength, durability, flexibility, conductivity, visibility and conductivity</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Is there a gene/protein/polymer sequence known?</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What are the agent’s current uses that can be enhanced?</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Alginate, Collagen, Lignin, Chitin, Limpet teeth, Agarose, Silica, Gelatin, Cellulose, Spider Silk</a:t>
            </a:r>
          </a:p>
        </p:txBody>
      </p:sp>
      <p:sp>
        <p:nvSpPr>
          <p:cNvPr id="110" name="Rounded Rectangle 109">
            <a:hlinkClick r:id="rId16" action="ppaction://hlinksldjump"/>
            <a:extLst>
              <a:ext uri="{FF2B5EF4-FFF2-40B4-BE49-F238E27FC236}">
                <a16:creationId xmlns:a16="http://schemas.microsoft.com/office/drawing/2014/main" id="{42138918-A683-4141-A655-3669A44E04ED}"/>
              </a:ext>
            </a:extLst>
          </p:cNvPr>
          <p:cNvSpPr/>
          <p:nvPr/>
        </p:nvSpPr>
        <p:spPr>
          <a:xfrm>
            <a:off x="413569" y="10212070"/>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Methods- Vector &amp; Model Species: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111" name="Rounded Rectangle 110">
            <a:hlinkClick r:id="rId15" action="ppaction://hlinksldjump"/>
            <a:extLst>
              <a:ext uri="{FF2B5EF4-FFF2-40B4-BE49-F238E27FC236}">
                <a16:creationId xmlns:a16="http://schemas.microsoft.com/office/drawing/2014/main" id="{5B715B74-C846-4747-A4BC-6D228FE3295C}"/>
              </a:ext>
            </a:extLst>
          </p:cNvPr>
          <p:cNvSpPr/>
          <p:nvPr/>
        </p:nvSpPr>
        <p:spPr>
          <a:xfrm>
            <a:off x="413569" y="5276790"/>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A Comparison of Agents: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112" name="Rounded Rectangle 111">
            <a:hlinkClick r:id="rId17" action="ppaction://hlinksldjump"/>
            <a:extLst>
              <a:ext uri="{FF2B5EF4-FFF2-40B4-BE49-F238E27FC236}">
                <a16:creationId xmlns:a16="http://schemas.microsoft.com/office/drawing/2014/main" id="{2EA40A09-D7C9-BC45-A5DA-C937C2B0D468}"/>
              </a:ext>
            </a:extLst>
          </p:cNvPr>
          <p:cNvSpPr/>
          <p:nvPr/>
        </p:nvSpPr>
        <p:spPr>
          <a:xfrm>
            <a:off x="448368" y="243841"/>
            <a:ext cx="8142514" cy="914399"/>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A Comparison of Agents: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113" name="Text Box 1383">
            <a:hlinkClick r:id="rId18" action="ppaction://hlinksldjump"/>
            <a:extLst>
              <a:ext uri="{FF2B5EF4-FFF2-40B4-BE49-F238E27FC236}">
                <a16:creationId xmlns:a16="http://schemas.microsoft.com/office/drawing/2014/main" id="{582E765F-4003-B14B-AB97-B99FDE83061D}"/>
              </a:ext>
            </a:extLst>
          </p:cNvPr>
          <p:cNvSpPr txBox="1">
            <a:spLocks noChangeArrowheads="1"/>
          </p:cNvSpPr>
          <p:nvPr/>
        </p:nvSpPr>
        <p:spPr bwMode="auto">
          <a:xfrm>
            <a:off x="360295" y="15676385"/>
            <a:ext cx="8142514" cy="2699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514350" lvl="0"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Initial comparison for the vectors for synthetic biology approaches and model species for expression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Limpet Teeth</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Polyvinyl alcohol</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Ceramic Fibers</a:t>
            </a:r>
          </a:p>
        </p:txBody>
      </p:sp>
      <p:sp>
        <p:nvSpPr>
          <p:cNvPr id="114" name="Rounded Rectangle 113">
            <a:hlinkClick r:id="rId18" action="ppaction://hlinksldjump"/>
            <a:extLst>
              <a:ext uri="{FF2B5EF4-FFF2-40B4-BE49-F238E27FC236}">
                <a16:creationId xmlns:a16="http://schemas.microsoft.com/office/drawing/2014/main" id="{1BE0EDB0-4F62-A142-83D2-34381E976C13}"/>
              </a:ext>
            </a:extLst>
          </p:cNvPr>
          <p:cNvSpPr/>
          <p:nvPr/>
        </p:nvSpPr>
        <p:spPr>
          <a:xfrm>
            <a:off x="360295" y="14631858"/>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Methods- Vector &amp; Model Species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115" name="Text Box 1383">
            <a:hlinkClick r:id="rId19" action="ppaction://hlinksldjump"/>
            <a:extLst>
              <a:ext uri="{FF2B5EF4-FFF2-40B4-BE49-F238E27FC236}">
                <a16:creationId xmlns:a16="http://schemas.microsoft.com/office/drawing/2014/main" id="{B63F9CA5-A1D1-2F4D-AD40-844F55C09077}"/>
              </a:ext>
            </a:extLst>
          </p:cNvPr>
          <p:cNvSpPr txBox="1">
            <a:spLocks noChangeArrowheads="1"/>
          </p:cNvSpPr>
          <p:nvPr/>
        </p:nvSpPr>
        <p:spPr bwMode="auto">
          <a:xfrm>
            <a:off x="28858860" y="1239028"/>
            <a:ext cx="8142514" cy="5654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457200" lvl="0" indent="-457200">
              <a:buFont typeface="Arial"/>
              <a:buChar char="•"/>
            </a:pPr>
            <a:r>
              <a:rPr lang="en-US" sz="2800">
                <a:latin typeface="Times New Roman" panose="02020603050405020304" pitchFamily="18" charset="0"/>
                <a:cs typeface="Times New Roman" panose="02020603050405020304" pitchFamily="18" charset="0"/>
              </a:rPr>
              <a:t>An overview of the products that may be secreted through synthetic biology approaches and/or chemically synthesized ex vivo.</a:t>
            </a:r>
          </a:p>
          <a:p>
            <a:pPr marL="457200" lvl="0" indent="-457200">
              <a:buFont typeface="Arial"/>
              <a:buChar char="•"/>
            </a:pPr>
            <a:r>
              <a:rPr lang="en-US" sz="2800">
                <a:latin typeface="Times New Roman" panose="02020603050405020304" pitchFamily="18" charset="0"/>
                <a:cs typeface="Times New Roman" panose="02020603050405020304" pitchFamily="18" charset="0"/>
              </a:rPr>
              <a:t>Spider silk, Lignin, Chitin, Cellulose, Limpet Teeth, Polyvinyl Alcohol, Ceramic Fibers</a:t>
            </a:r>
          </a:p>
          <a:p>
            <a:pPr marL="457200" lvl="0" indent="-457200">
              <a:buFont typeface="Arial"/>
              <a:buChar char="•"/>
            </a:pPr>
            <a:r>
              <a:rPr lang="en-US" sz="2800">
                <a:latin typeface="Times New Roman" panose="02020603050405020304" pitchFamily="18" charset="0"/>
                <a:cs typeface="Times New Roman" panose="02020603050405020304" pitchFamily="18" charset="0"/>
              </a:rPr>
              <a:t>Choice of products that be generated and used in conjunction for novel materials that retain one or more the following themes: </a:t>
            </a:r>
          </a:p>
          <a:p>
            <a:pPr marL="1200150" lvl="1" indent="-457200">
              <a:buFont typeface="Arial"/>
              <a:buChar char="•"/>
            </a:pPr>
            <a:r>
              <a:rPr lang="en-US" sz="2800">
                <a:latin typeface="Times New Roman" panose="02020603050405020304" pitchFamily="18" charset="0"/>
                <a:cs typeface="Times New Roman" panose="02020603050405020304" pitchFamily="18" charset="0"/>
              </a:rPr>
              <a:t>Strength, Durability, Conductivity, Elasticity, and Visibility</a:t>
            </a:r>
          </a:p>
          <a:p>
            <a:pPr marL="457200" lvl="0" indent="-457200">
              <a:buFont typeface="Arial"/>
              <a:buChar char="•"/>
            </a:pPr>
            <a:endParaRPr lang="en-US" sz="2800">
              <a:latin typeface="Times New Roman" panose="02020603050405020304" pitchFamily="18" charset="0"/>
              <a:cs typeface="Times New Roman" panose="02020603050405020304" pitchFamily="18" charset="0"/>
            </a:endParaRPr>
          </a:p>
          <a:p>
            <a:pPr marL="1257300" lvl="1" indent="-514350">
              <a:buFont typeface="Arial" panose="020B0604020202020204" pitchFamily="34" charset="0"/>
              <a:buChar char="•"/>
            </a:pPr>
            <a:endParaRPr lang="en-US" sz="28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p:txBody>
      </p:sp>
      <p:sp>
        <p:nvSpPr>
          <p:cNvPr id="116" name="Text Box 1383">
            <a:hlinkClick r:id="rId20" action="ppaction://hlinksldjump"/>
            <a:extLst>
              <a:ext uri="{FF2B5EF4-FFF2-40B4-BE49-F238E27FC236}">
                <a16:creationId xmlns:a16="http://schemas.microsoft.com/office/drawing/2014/main" id="{6A489E88-955F-9748-8FAC-84E665C88860}"/>
              </a:ext>
            </a:extLst>
          </p:cNvPr>
          <p:cNvSpPr txBox="1">
            <a:spLocks noChangeArrowheads="1"/>
          </p:cNvSpPr>
          <p:nvPr/>
        </p:nvSpPr>
        <p:spPr bwMode="auto">
          <a:xfrm>
            <a:off x="28858860" y="7039730"/>
            <a:ext cx="8142514" cy="9594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342900" indent="-342900">
              <a:buFont typeface="Arial"/>
              <a:buChar char="•"/>
            </a:pPr>
            <a:r>
              <a:rPr lang="en-US" sz="2800">
                <a:latin typeface="Times New Roman" panose="02020603050405020304" pitchFamily="18" charset="0"/>
                <a:cs typeface="Times New Roman" panose="02020603050405020304" pitchFamily="18" charset="0"/>
              </a:rPr>
              <a:t>Match each theme with a </a:t>
            </a:r>
            <a:r>
              <a:rPr lang="en-US" sz="2800" err="1">
                <a:latin typeface="Times New Roman" panose="02020603050405020304" pitchFamily="18" charset="0"/>
                <a:cs typeface="Times New Roman" panose="02020603050405020304" pitchFamily="18" charset="0"/>
              </a:rPr>
              <a:t>secretable</a:t>
            </a:r>
            <a:r>
              <a:rPr lang="en-US" sz="2800">
                <a:latin typeface="Times New Roman" panose="02020603050405020304" pitchFamily="18" charset="0"/>
                <a:cs typeface="Times New Roman" panose="02020603050405020304" pitchFamily="18" charset="0"/>
              </a:rPr>
              <a:t> product, and choose whether this needs to be embedded into a matrix for support</a:t>
            </a:r>
          </a:p>
          <a:p>
            <a:pPr marL="342900" indent="-342900">
              <a:buFont typeface="Arial"/>
              <a:buChar char="•"/>
            </a:pPr>
            <a:r>
              <a:rPr lang="en-US" sz="2800">
                <a:latin typeface="Times New Roman" panose="02020603050405020304" pitchFamily="18" charset="0"/>
                <a:cs typeface="Times New Roman" panose="02020603050405020304" pitchFamily="18" charset="0"/>
              </a:rPr>
              <a:t>Generate multiple polymers using pre-made plasmids rather than generating a completely new vector backbone</a:t>
            </a:r>
          </a:p>
          <a:p>
            <a:pPr marL="342900" indent="-342900">
              <a:buFont typeface="Arial"/>
              <a:buChar char="•"/>
            </a:pPr>
            <a:r>
              <a:rPr lang="en-US" sz="2800">
                <a:latin typeface="Times New Roman" panose="02020603050405020304" pitchFamily="18" charset="0"/>
                <a:cs typeface="Times New Roman" panose="02020603050405020304" pitchFamily="18" charset="0"/>
              </a:rPr>
              <a:t>Combine polymers to create a new biocompatible materials combine 1+ of the desired output through evaluation using control: </a:t>
            </a:r>
          </a:p>
          <a:p>
            <a:pPr marL="1747647" lvl="1" indent="-342900">
              <a:buFont typeface="Arial"/>
              <a:buChar char="•"/>
            </a:pPr>
            <a:r>
              <a:rPr lang="en-US" sz="2800">
                <a:latin typeface="Times New Roman" panose="02020603050405020304" pitchFamily="18" charset="0"/>
                <a:cs typeface="Times New Roman" panose="02020603050405020304" pitchFamily="18" charset="0"/>
              </a:rPr>
              <a:t>Strength</a:t>
            </a:r>
          </a:p>
          <a:p>
            <a:pPr marL="1747647" lvl="1" indent="-342900">
              <a:buFont typeface="Arial"/>
              <a:buChar char="•"/>
            </a:pPr>
            <a:r>
              <a:rPr lang="en-US" sz="2800">
                <a:latin typeface="Times New Roman" panose="02020603050405020304" pitchFamily="18" charset="0"/>
                <a:cs typeface="Times New Roman" panose="02020603050405020304" pitchFamily="18" charset="0"/>
              </a:rPr>
              <a:t>Durability</a:t>
            </a:r>
          </a:p>
          <a:p>
            <a:pPr marL="1747647" lvl="1" indent="-342900">
              <a:buFont typeface="Arial"/>
              <a:buChar char="•"/>
            </a:pPr>
            <a:r>
              <a:rPr lang="en-US" sz="2800">
                <a:latin typeface="Times New Roman" panose="02020603050405020304" pitchFamily="18" charset="0"/>
                <a:cs typeface="Times New Roman" panose="02020603050405020304" pitchFamily="18" charset="0"/>
              </a:rPr>
              <a:t>Conductivity</a:t>
            </a:r>
          </a:p>
          <a:p>
            <a:pPr marL="1747647" lvl="1" indent="-342900">
              <a:buFont typeface="Arial"/>
              <a:buChar char="•"/>
            </a:pPr>
            <a:r>
              <a:rPr lang="en-US" sz="2800">
                <a:latin typeface="Times New Roman" panose="02020603050405020304" pitchFamily="18" charset="0"/>
                <a:cs typeface="Times New Roman" panose="02020603050405020304" pitchFamily="18" charset="0"/>
              </a:rPr>
              <a:t>Elasticity</a:t>
            </a:r>
          </a:p>
          <a:p>
            <a:pPr marL="1747647" lvl="1" indent="-342900">
              <a:buFont typeface="Arial"/>
              <a:buChar char="•"/>
            </a:pPr>
            <a:r>
              <a:rPr lang="en-US" sz="2800">
                <a:latin typeface="Times New Roman" panose="02020603050405020304" pitchFamily="18" charset="0"/>
                <a:cs typeface="Times New Roman" panose="02020603050405020304" pitchFamily="18" charset="0"/>
              </a:rPr>
              <a:t>Visibility (Color, Iridescence, Light Dispersion)</a:t>
            </a:r>
          </a:p>
          <a:p>
            <a:pPr marL="342900" indent="-342900">
              <a:buFont typeface="Arial"/>
              <a:buChar char="•"/>
            </a:pPr>
            <a:r>
              <a:rPr lang="en-US" sz="2800">
                <a:latin typeface="Times New Roman" panose="02020603050405020304" pitchFamily="18" charset="0"/>
                <a:cs typeface="Times New Roman" panose="02020603050405020304" pitchFamily="18" charset="0"/>
              </a:rPr>
              <a:t>Assess financial feasibility for commercial growth </a:t>
            </a:r>
          </a:p>
          <a:p>
            <a:pPr marL="342900" indent="-342900">
              <a:buFont typeface="Arial"/>
              <a:buChar char="•"/>
            </a:pPr>
            <a:r>
              <a:rPr lang="en" sz="2800">
                <a:latin typeface="Times New Roman" panose="02020603050405020304" pitchFamily="18" charset="0"/>
                <a:ea typeface="+mn-lt"/>
                <a:cs typeface="Times New Roman" panose="02020603050405020304" pitchFamily="18" charset="0"/>
              </a:rPr>
              <a:t>Minimize waste products to streamline secreted product harvesting, </a:t>
            </a:r>
          </a:p>
          <a:p>
            <a:pPr marL="342900" indent="-342900">
              <a:buFont typeface="Arial"/>
              <a:buChar char="•"/>
            </a:pPr>
            <a:r>
              <a:rPr lang="en" sz="2800">
                <a:latin typeface="Times New Roman" panose="02020603050405020304" pitchFamily="18" charset="0"/>
                <a:ea typeface="+mn-lt"/>
                <a:cs typeface="Times New Roman" panose="02020603050405020304" pitchFamily="18" charset="0"/>
              </a:rPr>
              <a:t>Assess </a:t>
            </a:r>
            <a:r>
              <a:rPr lang="en-US" sz="2800">
                <a:latin typeface="Times New Roman" panose="02020603050405020304" pitchFamily="18" charset="0"/>
                <a:ea typeface="+mn-lt"/>
                <a:cs typeface="Times New Roman" panose="02020603050405020304" pitchFamily="18" charset="0"/>
              </a:rPr>
              <a:t>biocompatibility</a:t>
            </a:r>
            <a:r>
              <a:rPr lang="en" sz="2800">
                <a:latin typeface="Times New Roman" panose="02020603050405020304" pitchFamily="18" charset="0"/>
                <a:ea typeface="+mn-lt"/>
                <a:cs typeface="Times New Roman" panose="02020603050405020304" pitchFamily="18" charset="0"/>
              </a:rPr>
              <a:t> and </a:t>
            </a:r>
            <a:r>
              <a:rPr lang="en-US" sz="2800">
                <a:latin typeface="Times New Roman" panose="02020603050405020304" pitchFamily="18" charset="0"/>
                <a:ea typeface="+mn-lt"/>
                <a:cs typeface="Times New Roman" panose="02020603050405020304" pitchFamily="18" charset="0"/>
              </a:rPr>
              <a:t>eco-friendliness of product generate and</a:t>
            </a:r>
            <a:r>
              <a:rPr lang="en" sz="2800">
                <a:latin typeface="Times New Roman" panose="02020603050405020304" pitchFamily="18" charset="0"/>
                <a:ea typeface="+mn-lt"/>
                <a:cs typeface="Times New Roman" panose="02020603050405020304" pitchFamily="18" charset="0"/>
              </a:rPr>
              <a:t> waste generated.</a:t>
            </a:r>
            <a:endParaRPr lang="en-US" sz="2800">
              <a:latin typeface="Times New Roman" panose="02020603050405020304" pitchFamily="18" charset="0"/>
              <a:cs typeface="Times New Roman" panose="02020603050405020304" pitchFamily="18" charset="0"/>
            </a:endParaRPr>
          </a:p>
          <a:p>
            <a:pPr marL="342900" indent="-342900">
              <a:buFont typeface="Arial"/>
              <a:buChar char="•"/>
            </a:pPr>
            <a:r>
              <a:rPr lang="en-US" sz="2800">
                <a:latin typeface="Times New Roman" panose="02020603050405020304" pitchFamily="18" charset="0"/>
                <a:cs typeface="Times New Roman" panose="02020603050405020304" pitchFamily="18" charset="0"/>
              </a:rPr>
              <a:t>Test secreted output for ideal performance</a:t>
            </a:r>
          </a:p>
          <a:p>
            <a:pPr marL="1747647" lvl="1" indent="-342900">
              <a:buFont typeface="Arial"/>
              <a:buChar char="•"/>
            </a:pPr>
            <a:r>
              <a:rPr lang="en-US" sz="2800">
                <a:latin typeface="Times New Roman" panose="02020603050405020304" pitchFamily="18" charset="0"/>
                <a:cs typeface="Times New Roman" panose="02020603050405020304" pitchFamily="18" charset="0"/>
              </a:rPr>
              <a:t>Protein Isolation and Purification</a:t>
            </a:r>
          </a:p>
        </p:txBody>
      </p:sp>
      <p:sp>
        <p:nvSpPr>
          <p:cNvPr id="117" name="Text Box 1383">
            <a:hlinkClick r:id="" action="ppaction://noaction"/>
            <a:extLst>
              <a:ext uri="{FF2B5EF4-FFF2-40B4-BE49-F238E27FC236}">
                <a16:creationId xmlns:a16="http://schemas.microsoft.com/office/drawing/2014/main" id="{A116E2C5-4CD5-8B4C-8886-D47F809F261D}"/>
              </a:ext>
            </a:extLst>
          </p:cNvPr>
          <p:cNvSpPr txBox="1">
            <a:spLocks noChangeArrowheads="1"/>
          </p:cNvSpPr>
          <p:nvPr/>
        </p:nvSpPr>
        <p:spPr bwMode="auto">
          <a:xfrm>
            <a:off x="28858860" y="17844805"/>
            <a:ext cx="8142514" cy="545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457200" lvl="0" indent="-457200">
              <a:buFont typeface="Arial"/>
              <a:buChar char="•"/>
            </a:pPr>
            <a:r>
              <a:rPr lang="en-US" sz="2800">
                <a:latin typeface="Times New Roman" panose="02020603050405020304" pitchFamily="18" charset="0"/>
                <a:cs typeface="Times New Roman" panose="02020603050405020304" pitchFamily="18" charset="0"/>
              </a:rPr>
              <a:t>Media and content resources listed alphabetically</a:t>
            </a:r>
          </a:p>
        </p:txBody>
      </p:sp>
      <p:sp>
        <p:nvSpPr>
          <p:cNvPr id="118" name="Rounded Rectangle 117">
            <a:hlinkClick r:id="" action="ppaction://noaction"/>
            <a:extLst>
              <a:ext uri="{FF2B5EF4-FFF2-40B4-BE49-F238E27FC236}">
                <a16:creationId xmlns:a16="http://schemas.microsoft.com/office/drawing/2014/main" id="{4B327F58-FA22-7147-9379-2BAF2DD0E4C4}"/>
              </a:ext>
            </a:extLst>
          </p:cNvPr>
          <p:cNvSpPr/>
          <p:nvPr/>
        </p:nvSpPr>
        <p:spPr>
          <a:xfrm>
            <a:off x="28895516" y="16832341"/>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hlinkClick r:id="rId21" action="ppaction://hlinksldjump">
                  <a:extLst>
                    <a:ext uri="{A12FA001-AC4F-418D-AE19-62706E023703}">
                      <ahyp:hlinkClr xmlns:ahyp="http://schemas.microsoft.com/office/drawing/2018/hyperlinkcolor" val="tx"/>
                    </a:ext>
                  </a:extLst>
                </a:hlinkClick>
              </a:rPr>
              <a:t>References</a:t>
            </a:r>
            <a:r>
              <a:rPr lang="en-US" sz="4000" b="1">
                <a:solidFill>
                  <a:schemeClr val="tx1"/>
                </a:solidFill>
                <a:latin typeface="Times New Roman" panose="02020603050405020304" pitchFamily="18" charset="0"/>
                <a:cs typeface="Times New Roman" panose="02020603050405020304" pitchFamily="18" charset="0"/>
              </a:rPr>
              <a:t>:</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119" name="Rounded Rectangle 118">
            <a:hlinkClick r:id="rId20" action="ppaction://hlinksldjump"/>
            <a:extLst>
              <a:ext uri="{FF2B5EF4-FFF2-40B4-BE49-F238E27FC236}">
                <a16:creationId xmlns:a16="http://schemas.microsoft.com/office/drawing/2014/main" id="{F666B983-7D82-4D40-9988-99C3A1523251}"/>
              </a:ext>
            </a:extLst>
          </p:cNvPr>
          <p:cNvSpPr/>
          <p:nvPr/>
        </p:nvSpPr>
        <p:spPr>
          <a:xfrm>
            <a:off x="28858860" y="5993666"/>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Optimization:</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120" name="Rounded Rectangle 119">
            <a:hlinkClick r:id="rId19" action="ppaction://hlinksldjump"/>
            <a:extLst>
              <a:ext uri="{FF2B5EF4-FFF2-40B4-BE49-F238E27FC236}">
                <a16:creationId xmlns:a16="http://schemas.microsoft.com/office/drawing/2014/main" id="{DC3D44DB-9FFB-D344-B145-DF7DE4C8E97A}"/>
              </a:ext>
            </a:extLst>
          </p:cNvPr>
          <p:cNvSpPr/>
          <p:nvPr/>
        </p:nvSpPr>
        <p:spPr>
          <a:xfrm>
            <a:off x="28858860" y="243841"/>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Methods- Expression &amp; Function:</a:t>
            </a:r>
            <a:endParaRPr lang="en-US" sz="40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0258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p159:morph option="byObject"/>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ction Button: Home 9">
            <a:hlinkClick r:id="" action="ppaction://hlinkshowjump?jump=firstslide" highlightClick="1"/>
          </p:cNvPr>
          <p:cNvSpPr/>
          <p:nvPr/>
        </p:nvSpPr>
        <p:spPr>
          <a:xfrm>
            <a:off x="35956204" y="19630800"/>
            <a:ext cx="1143000" cy="1143000"/>
          </a:xfrm>
          <a:prstGeom prst="actionButtonHome">
            <a:avLst/>
          </a:prstGeom>
          <a:solidFill>
            <a:sysClr val="windowText" lastClr="000000"/>
          </a:solidFill>
          <a:ln w="12700" cap="flat" cmpd="sng" algn="ctr">
            <a:solidFill>
              <a:sysClr val="window" lastClr="FFFFFF"/>
            </a:solidFill>
            <a:prstDash val="solid"/>
          </a:ln>
          <a:effectLst/>
        </p:spPr>
        <p:txBody>
          <a:bodyPr rot="0" spcFirstLastPara="0" vertOverflow="overflow" horzOverflow="overflow" vert="horz" wrap="square" lIns="280805" tIns="140401" rIns="280805" bIns="140401" numCol="1" spcCol="0" rtlCol="0" fromWordArt="0" anchor="ctr" anchorCtr="0" forceAA="0" compatLnSpc="1">
            <a:prstTxWarp prst="textNoShape">
              <a:avLst/>
            </a:prstTxWarp>
            <a:noAutofit/>
          </a:bodyPr>
          <a:lstStyle/>
          <a:p>
            <a:pPr algn="ctr" defTabSz="1404253">
              <a:defRPr/>
            </a:pPr>
            <a:endParaRPr lang="en-US" sz="16800" kern="0">
              <a:solidFill>
                <a:prstClr val="white"/>
              </a:solidFill>
              <a:latin typeface="Trebuchet MS" panose="020B0603020202020204"/>
            </a:endParaRPr>
          </a:p>
        </p:txBody>
      </p:sp>
      <p:sp>
        <p:nvSpPr>
          <p:cNvPr id="16" name="TextBox 15"/>
          <p:cNvSpPr txBox="1"/>
          <p:nvPr/>
        </p:nvSpPr>
        <p:spPr>
          <a:xfrm>
            <a:off x="11735421" y="3081754"/>
            <a:ext cx="15211379" cy="1246495"/>
          </a:xfrm>
          <a:prstGeom prst="rect">
            <a:avLst/>
          </a:prstGeom>
          <a:noFill/>
        </p:spPr>
        <p:txBody>
          <a:bodyPr wrap="square" rtlCol="0">
            <a:spAutoFit/>
          </a:bodyPr>
          <a:lstStyle/>
          <a:p>
            <a:pPr algn="ctr"/>
            <a:r>
              <a:rPr lang="en-US" sz="7500" b="1">
                <a:solidFill>
                  <a:schemeClr val="bg1">
                    <a:lumMod val="95000"/>
                  </a:schemeClr>
                </a:solidFill>
              </a:rPr>
              <a:t>Methods – Vector &amp; Model Species</a:t>
            </a:r>
          </a:p>
        </p:txBody>
      </p:sp>
      <p:sp>
        <p:nvSpPr>
          <p:cNvPr id="20" name="TextBox 19"/>
          <p:cNvSpPr txBox="1"/>
          <p:nvPr/>
        </p:nvSpPr>
        <p:spPr>
          <a:xfrm>
            <a:off x="13318204" y="20298272"/>
            <a:ext cx="10827005" cy="707886"/>
          </a:xfrm>
          <a:prstGeom prst="rect">
            <a:avLst/>
          </a:prstGeom>
          <a:noFill/>
        </p:spPr>
        <p:txBody>
          <a:bodyPr wrap="square" rtlCol="0">
            <a:spAutoFit/>
          </a:bodyPr>
          <a:lstStyle/>
          <a:p>
            <a:r>
              <a:rPr lang="en-US" sz="4000" b="1"/>
              <a:t>Click Section Headings to View Additional Content</a:t>
            </a:r>
          </a:p>
        </p:txBody>
      </p:sp>
      <p:sp>
        <p:nvSpPr>
          <p:cNvPr id="2" name="TextBox 1">
            <a:extLst>
              <a:ext uri="{FF2B5EF4-FFF2-40B4-BE49-F238E27FC236}">
                <a16:creationId xmlns:a16="http://schemas.microsoft.com/office/drawing/2014/main" id="{F02105B9-D3B5-5C4D-9C73-49FB8BA60D8A}"/>
              </a:ext>
            </a:extLst>
          </p:cNvPr>
          <p:cNvSpPr txBox="1"/>
          <p:nvPr/>
        </p:nvSpPr>
        <p:spPr>
          <a:xfrm>
            <a:off x="23667117" y="4266472"/>
            <a:ext cx="4742215" cy="943463"/>
          </a:xfrm>
          <a:prstGeom prst="rect">
            <a:avLst/>
          </a:prstGeom>
          <a:noFill/>
        </p:spPr>
        <p:txBody>
          <a:bodyPr wrap="square" rtlCol="0">
            <a:spAutoFit/>
          </a:bodyPr>
          <a:lstStyle/>
          <a:p>
            <a:pPr algn="ctr"/>
            <a:r>
              <a:rPr lang="en-US" u="sng">
                <a:solidFill>
                  <a:schemeClr val="bg1"/>
                </a:solidFill>
              </a:rPr>
              <a:t>Cellulose</a:t>
            </a:r>
          </a:p>
        </p:txBody>
      </p:sp>
      <p:sp>
        <p:nvSpPr>
          <p:cNvPr id="22" name="TextBox 21">
            <a:extLst>
              <a:ext uri="{FF2B5EF4-FFF2-40B4-BE49-F238E27FC236}">
                <a16:creationId xmlns:a16="http://schemas.microsoft.com/office/drawing/2014/main" id="{A57A50E3-E2AE-514A-BD2F-42194F95E351}"/>
              </a:ext>
            </a:extLst>
          </p:cNvPr>
          <p:cNvSpPr txBox="1"/>
          <p:nvPr/>
        </p:nvSpPr>
        <p:spPr>
          <a:xfrm>
            <a:off x="9065348" y="4222200"/>
            <a:ext cx="4742215" cy="943463"/>
          </a:xfrm>
          <a:prstGeom prst="rect">
            <a:avLst/>
          </a:prstGeom>
          <a:noFill/>
        </p:spPr>
        <p:txBody>
          <a:bodyPr wrap="square" rtlCol="0">
            <a:spAutoFit/>
          </a:bodyPr>
          <a:lstStyle/>
          <a:p>
            <a:pPr algn="ctr"/>
            <a:r>
              <a:rPr lang="en-US" u="sng">
                <a:solidFill>
                  <a:schemeClr val="bg1"/>
                </a:solidFill>
              </a:rPr>
              <a:t>Spider Silk</a:t>
            </a:r>
          </a:p>
        </p:txBody>
      </p:sp>
      <p:sp>
        <p:nvSpPr>
          <p:cNvPr id="33" name="TextBox 32">
            <a:extLst>
              <a:ext uri="{FF2B5EF4-FFF2-40B4-BE49-F238E27FC236}">
                <a16:creationId xmlns:a16="http://schemas.microsoft.com/office/drawing/2014/main" id="{5841106A-6005-A847-B8AC-D1190F7BE14A}"/>
              </a:ext>
            </a:extLst>
          </p:cNvPr>
          <p:cNvSpPr txBox="1"/>
          <p:nvPr/>
        </p:nvSpPr>
        <p:spPr>
          <a:xfrm>
            <a:off x="14469167" y="4222201"/>
            <a:ext cx="4742215" cy="943463"/>
          </a:xfrm>
          <a:prstGeom prst="rect">
            <a:avLst/>
          </a:prstGeom>
          <a:noFill/>
        </p:spPr>
        <p:txBody>
          <a:bodyPr wrap="square" rtlCol="0">
            <a:spAutoFit/>
          </a:bodyPr>
          <a:lstStyle/>
          <a:p>
            <a:pPr algn="ctr"/>
            <a:r>
              <a:rPr lang="en-US" u="sng">
                <a:solidFill>
                  <a:schemeClr val="bg1"/>
                </a:solidFill>
              </a:rPr>
              <a:t>Lignin</a:t>
            </a:r>
          </a:p>
        </p:txBody>
      </p:sp>
      <p:sp>
        <p:nvSpPr>
          <p:cNvPr id="34" name="TextBox 33">
            <a:extLst>
              <a:ext uri="{FF2B5EF4-FFF2-40B4-BE49-F238E27FC236}">
                <a16:creationId xmlns:a16="http://schemas.microsoft.com/office/drawing/2014/main" id="{FBFDB7B3-F66C-5C4E-B7C4-7DF910F9ECB6}"/>
              </a:ext>
            </a:extLst>
          </p:cNvPr>
          <p:cNvSpPr txBox="1"/>
          <p:nvPr/>
        </p:nvSpPr>
        <p:spPr>
          <a:xfrm>
            <a:off x="19708431" y="4222202"/>
            <a:ext cx="2997379" cy="943463"/>
          </a:xfrm>
          <a:prstGeom prst="rect">
            <a:avLst/>
          </a:prstGeom>
          <a:noFill/>
        </p:spPr>
        <p:txBody>
          <a:bodyPr wrap="square" rtlCol="0">
            <a:spAutoFit/>
          </a:bodyPr>
          <a:lstStyle/>
          <a:p>
            <a:pPr algn="ctr"/>
            <a:r>
              <a:rPr lang="en-US" u="sng">
                <a:solidFill>
                  <a:schemeClr val="bg1"/>
                </a:solidFill>
              </a:rPr>
              <a:t>Chitin</a:t>
            </a:r>
          </a:p>
        </p:txBody>
      </p:sp>
      <p:pic>
        <p:nvPicPr>
          <p:cNvPr id="3" name="Picture 3">
            <a:extLst>
              <a:ext uri="{FF2B5EF4-FFF2-40B4-BE49-F238E27FC236}">
                <a16:creationId xmlns:a16="http://schemas.microsoft.com/office/drawing/2014/main" id="{61F1C1A6-5B09-4FA0-8CA6-230B781A47CC}"/>
              </a:ext>
            </a:extLst>
          </p:cNvPr>
          <p:cNvPicPr>
            <a:picLocks noChangeAspect="1"/>
          </p:cNvPicPr>
          <p:nvPr/>
        </p:nvPicPr>
        <p:blipFill>
          <a:blip r:embed="rId3"/>
          <a:stretch>
            <a:fillRect/>
          </a:stretch>
        </p:blipFill>
        <p:spPr>
          <a:xfrm>
            <a:off x="18715237" y="18426594"/>
            <a:ext cx="5334704" cy="1860639"/>
          </a:xfrm>
          <a:prstGeom prst="rect">
            <a:avLst/>
          </a:prstGeom>
        </p:spPr>
      </p:pic>
      <p:sp>
        <p:nvSpPr>
          <p:cNvPr id="6" name="TextBox 5">
            <a:extLst>
              <a:ext uri="{FF2B5EF4-FFF2-40B4-BE49-F238E27FC236}">
                <a16:creationId xmlns:a16="http://schemas.microsoft.com/office/drawing/2014/main" id="{5EB4DB31-A5C0-49C8-859A-8C126ECD61B0}"/>
              </a:ext>
            </a:extLst>
          </p:cNvPr>
          <p:cNvSpPr txBox="1"/>
          <p:nvPr/>
        </p:nvSpPr>
        <p:spPr>
          <a:xfrm>
            <a:off x="19038331" y="5190632"/>
            <a:ext cx="4420174" cy="111722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itchFamily="2" charset="2"/>
              <a:buChar char="Ø"/>
            </a:pPr>
            <a:r>
              <a:rPr lang="en-US" sz="2400">
                <a:latin typeface="Times New Roman" panose="02020603050405020304" pitchFamily="18" charset="0"/>
                <a:ea typeface="+mn-lt"/>
                <a:cs typeface="Times New Roman" panose="02020603050405020304" pitchFamily="18" charset="0"/>
              </a:rPr>
              <a:t>Chitosan extracted from the exoskeleton of shellfish or insects (crabs, shrimps, beetles etc.), offers the advantage of being biodegradable and biocompatible (Cao et al., 2019).</a:t>
            </a:r>
            <a:endParaRPr lang="en-US" sz="2400">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lang="en-US" sz="2400">
                <a:latin typeface="Times New Roman" panose="02020603050405020304" pitchFamily="18" charset="0"/>
                <a:ea typeface="+mn-lt"/>
                <a:cs typeface="Times New Roman" panose="02020603050405020304" pitchFamily="18" charset="0"/>
              </a:rPr>
              <a:t>After deacetylation of chitin, each subunit of chitosan will contain a primary amine group and two hydroxyl groups, which can be easily modified depending on the desired end product.</a:t>
            </a:r>
            <a:endParaRPr lang="en-US" sz="2400">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lang="en-US" sz="2400">
                <a:latin typeface="Times New Roman" panose="02020603050405020304" pitchFamily="18" charset="0"/>
                <a:ea typeface="+mn-lt"/>
                <a:cs typeface="Times New Roman" panose="02020603050405020304" pitchFamily="18" charset="0"/>
              </a:rPr>
              <a:t>Two chitin synthase (CHS), TcCHS1 and TcCHS2 in the red flour beetle, </a:t>
            </a:r>
            <a:r>
              <a:rPr lang="en-US" sz="2400" i="1" err="1">
                <a:latin typeface="Times New Roman" panose="02020603050405020304" pitchFamily="18" charset="0"/>
                <a:ea typeface="+mn-lt"/>
                <a:cs typeface="Times New Roman" panose="02020603050405020304" pitchFamily="18" charset="0"/>
              </a:rPr>
              <a:t>Tribolium</a:t>
            </a:r>
            <a:r>
              <a:rPr lang="en-US" sz="2400" i="1">
                <a:latin typeface="Times New Roman" panose="02020603050405020304" pitchFamily="18" charset="0"/>
                <a:ea typeface="+mn-lt"/>
                <a:cs typeface="Times New Roman" panose="02020603050405020304" pitchFamily="18" charset="0"/>
              </a:rPr>
              <a:t> </a:t>
            </a:r>
            <a:r>
              <a:rPr lang="en-US" sz="2400" i="1" err="1">
                <a:latin typeface="Times New Roman" panose="02020603050405020304" pitchFamily="18" charset="0"/>
                <a:ea typeface="+mn-lt"/>
                <a:cs typeface="Times New Roman" panose="02020603050405020304" pitchFamily="18" charset="0"/>
              </a:rPr>
              <a:t>Castaneum</a:t>
            </a:r>
            <a:r>
              <a:rPr lang="en-US" sz="2400">
                <a:latin typeface="Times New Roman" panose="02020603050405020304" pitchFamily="18" charset="0"/>
                <a:ea typeface="+mn-lt"/>
                <a:cs typeface="Times New Roman" panose="02020603050405020304" pitchFamily="18" charset="0"/>
              </a:rPr>
              <a:t>, revealed unique and complementary properties that could potentially be used to synthesize chitin/chitosan (</a:t>
            </a:r>
            <a:r>
              <a:rPr lang="en-US" sz="2400" err="1">
                <a:latin typeface="Times New Roman" panose="02020603050405020304" pitchFamily="18" charset="0"/>
                <a:ea typeface="+mn-lt"/>
                <a:cs typeface="Times New Roman" panose="02020603050405020304" pitchFamily="18" charset="0"/>
              </a:rPr>
              <a:t>Arakane</a:t>
            </a:r>
            <a:r>
              <a:rPr lang="en-US" sz="2400">
                <a:latin typeface="Times New Roman" panose="02020603050405020304" pitchFamily="18" charset="0"/>
                <a:ea typeface="+mn-lt"/>
                <a:cs typeface="Times New Roman" panose="02020603050405020304" pitchFamily="18" charset="0"/>
              </a:rPr>
              <a:t> et al., 2005).   </a:t>
            </a:r>
            <a:endParaRPr lang="en-US" sz="2400">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lang="en-US" sz="2400">
                <a:latin typeface="Times New Roman" panose="02020603050405020304" pitchFamily="18" charset="0"/>
                <a:ea typeface="+mn-lt"/>
                <a:cs typeface="Times New Roman" panose="02020603050405020304" pitchFamily="18" charset="0"/>
              </a:rPr>
              <a:t>Class A chitin synthase genes have two alternate exons in a region encoding a transmembrane portion of the enzyme., which need further study (</a:t>
            </a:r>
            <a:r>
              <a:rPr lang="en-US" sz="2400" err="1">
                <a:latin typeface="Times New Roman" panose="02020603050405020304" pitchFamily="18" charset="0"/>
                <a:ea typeface="+mn-lt"/>
                <a:cs typeface="Times New Roman" panose="02020603050405020304" pitchFamily="18" charset="0"/>
              </a:rPr>
              <a:t>Arakane</a:t>
            </a:r>
            <a:r>
              <a:rPr lang="en-US" sz="2400">
                <a:latin typeface="Times New Roman" panose="02020603050405020304" pitchFamily="18" charset="0"/>
                <a:ea typeface="+mn-lt"/>
                <a:cs typeface="Times New Roman" panose="02020603050405020304" pitchFamily="18" charset="0"/>
              </a:rPr>
              <a:t> et al., 2005).</a:t>
            </a:r>
          </a:p>
          <a:p>
            <a:pPr marL="571500" indent="-571500">
              <a:buFont typeface="Wingdings" pitchFamily="2" charset="2"/>
              <a:buChar char="Ø"/>
            </a:pPr>
            <a:r>
              <a:rPr lang="en-US" sz="2400">
                <a:latin typeface="Times New Roman" panose="02020603050405020304" pitchFamily="18" charset="0"/>
                <a:ea typeface="+mn-lt"/>
                <a:cs typeface="Times New Roman" panose="02020603050405020304" pitchFamily="18" charset="0"/>
              </a:rPr>
              <a:t>Need to assess secretion</a:t>
            </a:r>
            <a:endParaRPr lang="en-US" sz="2400">
              <a:latin typeface="Times New Roman" panose="02020603050405020304" pitchFamily="18" charset="0"/>
              <a:cs typeface="Times New Roman" panose="02020603050405020304" pitchFamily="18" charset="0"/>
            </a:endParaRPr>
          </a:p>
          <a:p>
            <a:pPr marL="342900" indent="-342900">
              <a:buFont typeface="Wingdings" pitchFamily="2" charset="2"/>
              <a:buChar char="Ø"/>
            </a:pPr>
            <a:endParaRPr lang="en-US" sz="24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22D4D992-C28C-406B-AE4A-56CD09F4B459}"/>
              </a:ext>
            </a:extLst>
          </p:cNvPr>
          <p:cNvSpPr txBox="1"/>
          <p:nvPr/>
        </p:nvSpPr>
        <p:spPr>
          <a:xfrm>
            <a:off x="23233188" y="5333983"/>
            <a:ext cx="5512118" cy="126496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itchFamily="2" charset="2"/>
              <a:buChar char="Ø"/>
            </a:pPr>
            <a:r>
              <a:rPr lang="en-US" sz="2400">
                <a:latin typeface="Times New Roman"/>
                <a:ea typeface="+mn-lt"/>
                <a:cs typeface="Times New Roman"/>
              </a:rPr>
              <a:t>Bacterial cellulose genes encoding the cellulose synthase enzymes are taken from </a:t>
            </a:r>
            <a:r>
              <a:rPr lang="en-US" sz="2400" i="1" err="1">
                <a:latin typeface="Times New Roman"/>
                <a:ea typeface="+mn-lt"/>
                <a:cs typeface="Times New Roman"/>
              </a:rPr>
              <a:t>Komagataeibacter</a:t>
            </a:r>
            <a:r>
              <a:rPr lang="en-US" sz="2400" i="1">
                <a:latin typeface="Times New Roman"/>
                <a:ea typeface="+mn-lt"/>
                <a:cs typeface="Times New Roman"/>
              </a:rPr>
              <a:t> </a:t>
            </a:r>
            <a:r>
              <a:rPr lang="en-US" sz="2400" i="1" err="1">
                <a:latin typeface="Times New Roman"/>
                <a:ea typeface="+mn-lt"/>
                <a:cs typeface="Times New Roman"/>
              </a:rPr>
              <a:t>xylinus</a:t>
            </a:r>
            <a:r>
              <a:rPr lang="en-US" sz="2400" i="1">
                <a:latin typeface="Times New Roman"/>
                <a:ea typeface="+mn-lt"/>
                <a:cs typeface="Times New Roman"/>
              </a:rPr>
              <a:t> </a:t>
            </a:r>
            <a:r>
              <a:rPr lang="en-US" sz="2400">
                <a:latin typeface="Times New Roman"/>
                <a:ea typeface="+mn-lt"/>
                <a:cs typeface="Times New Roman"/>
              </a:rPr>
              <a:t>(K2G30).</a:t>
            </a:r>
            <a:endParaRPr lang="en-US" sz="2400">
              <a:latin typeface="Times New Roman"/>
              <a:cs typeface="Times New Roman"/>
            </a:endParaRPr>
          </a:p>
          <a:p>
            <a:pPr marL="342900" indent="-342900">
              <a:buFont typeface="Wingdings" pitchFamily="2" charset="2"/>
              <a:buChar char="Ø"/>
            </a:pPr>
            <a:r>
              <a:rPr lang="en-US" sz="2400">
                <a:latin typeface="Times New Roman"/>
                <a:ea typeface="+mn-lt"/>
                <a:cs typeface="Times New Roman"/>
              </a:rPr>
              <a:t>K2G30 has several </a:t>
            </a:r>
            <a:r>
              <a:rPr lang="en-US" sz="2400" i="1" err="1">
                <a:latin typeface="Times New Roman"/>
                <a:ea typeface="+mn-lt"/>
                <a:cs typeface="Times New Roman"/>
              </a:rPr>
              <a:t>bcs</a:t>
            </a:r>
            <a:r>
              <a:rPr lang="en-US" sz="2400">
                <a:latin typeface="Times New Roman"/>
                <a:ea typeface="+mn-lt"/>
                <a:cs typeface="Times New Roman"/>
              </a:rPr>
              <a:t> operons (genes that produce cellulose), but only </a:t>
            </a:r>
            <a:r>
              <a:rPr lang="en-US" sz="2400" i="1" err="1">
                <a:latin typeface="Times New Roman"/>
                <a:ea typeface="+mn-lt"/>
                <a:cs typeface="Times New Roman"/>
              </a:rPr>
              <a:t>bcsI</a:t>
            </a:r>
            <a:r>
              <a:rPr lang="en-US" sz="2400">
                <a:latin typeface="Times New Roman"/>
                <a:ea typeface="+mn-lt"/>
                <a:cs typeface="Times New Roman"/>
              </a:rPr>
              <a:t> contains all of the genes to create all of the enzymes needed to synthesize cellulose (Gullo et al., 2019).</a:t>
            </a:r>
          </a:p>
          <a:p>
            <a:pPr marL="342900" indent="-342900">
              <a:buFont typeface="Wingdings" pitchFamily="2" charset="2"/>
              <a:buChar char="Ø"/>
            </a:pPr>
            <a:r>
              <a:rPr lang="en-US" sz="2400" i="1" err="1">
                <a:latin typeface="Times New Roman"/>
                <a:ea typeface="+mn-lt"/>
                <a:cs typeface="Times New Roman"/>
              </a:rPr>
              <a:t>BcsI</a:t>
            </a:r>
            <a:r>
              <a:rPr lang="en-US" sz="2400">
                <a:latin typeface="Times New Roman"/>
                <a:ea typeface="+mn-lt"/>
                <a:cs typeface="Times New Roman"/>
              </a:rPr>
              <a:t> is 13795 base pairs long, which would fit in a plasmid (Gullo et al., 2019).</a:t>
            </a:r>
          </a:p>
          <a:p>
            <a:pPr marL="342900" indent="-342900">
              <a:buFont typeface="Wingdings" pitchFamily="2" charset="2"/>
              <a:buChar char="Ø"/>
            </a:pPr>
            <a:r>
              <a:rPr lang="en-US" sz="2400">
                <a:latin typeface="Times New Roman"/>
                <a:ea typeface="+mn-lt"/>
                <a:cs typeface="Times New Roman"/>
              </a:rPr>
              <a:t>Plasmids would be the optimal vector for the </a:t>
            </a:r>
            <a:r>
              <a:rPr lang="en-US" sz="2400" i="1" err="1">
                <a:latin typeface="Times New Roman"/>
                <a:ea typeface="+mn-lt"/>
                <a:cs typeface="Times New Roman"/>
              </a:rPr>
              <a:t>bcsI</a:t>
            </a:r>
            <a:r>
              <a:rPr lang="en-US" sz="2400" i="1">
                <a:latin typeface="Times New Roman"/>
                <a:ea typeface="+mn-lt"/>
                <a:cs typeface="Times New Roman"/>
              </a:rPr>
              <a:t> </a:t>
            </a:r>
            <a:r>
              <a:rPr lang="en-US" sz="2400">
                <a:latin typeface="Times New Roman"/>
                <a:ea typeface="+mn-lt"/>
                <a:cs typeface="Times New Roman"/>
              </a:rPr>
              <a:t>gene due to the gene’s small size (less than 14 kb) </a:t>
            </a:r>
          </a:p>
          <a:p>
            <a:pPr marL="342900" indent="-342900">
              <a:buFont typeface="Wingdings" pitchFamily="2" charset="2"/>
              <a:buChar char="Ø"/>
            </a:pPr>
            <a:r>
              <a:rPr lang="en-US" sz="2400">
                <a:latin typeface="Times New Roman"/>
                <a:cs typeface="Times New Roman"/>
              </a:rPr>
              <a:t>By culturing in 3% w/v glucose solution </a:t>
            </a:r>
            <a:r>
              <a:rPr lang="en-US" sz="2400" i="1" err="1">
                <a:latin typeface="Times New Roman"/>
                <a:ea typeface="+mn-lt"/>
                <a:cs typeface="Times New Roman"/>
              </a:rPr>
              <a:t>Komagataeibacter</a:t>
            </a:r>
            <a:r>
              <a:rPr lang="en-US" sz="2400" i="1">
                <a:latin typeface="Times New Roman"/>
                <a:ea typeface="+mn-lt"/>
                <a:cs typeface="Times New Roman"/>
              </a:rPr>
              <a:t> </a:t>
            </a:r>
            <a:r>
              <a:rPr lang="en-US" sz="2400" i="1" err="1">
                <a:latin typeface="Times New Roman"/>
                <a:ea typeface="+mn-lt"/>
                <a:cs typeface="Times New Roman"/>
              </a:rPr>
              <a:t>rhaeticus</a:t>
            </a:r>
            <a:r>
              <a:rPr lang="en-US" sz="2400" i="1">
                <a:latin typeface="Times New Roman"/>
                <a:ea typeface="+mn-lt"/>
                <a:cs typeface="Times New Roman"/>
              </a:rPr>
              <a:t> </a:t>
            </a:r>
            <a:r>
              <a:rPr lang="en-US" sz="2400">
                <a:latin typeface="Times New Roman"/>
                <a:ea typeface="+mn-lt"/>
                <a:cs typeface="Times New Roman"/>
              </a:rPr>
              <a:t>produced the highest yield of cellulose (</a:t>
            </a:r>
            <a:r>
              <a:rPr lang="en-US" sz="2400" err="1">
                <a:latin typeface="Times New Roman"/>
                <a:ea typeface="+mn-lt"/>
                <a:cs typeface="Times New Roman"/>
              </a:rPr>
              <a:t>Thorat</a:t>
            </a:r>
            <a:r>
              <a:rPr lang="en-US" sz="2400">
                <a:latin typeface="Times New Roman"/>
                <a:ea typeface="+mn-lt"/>
                <a:cs typeface="Times New Roman"/>
              </a:rPr>
              <a:t> &amp; </a:t>
            </a:r>
            <a:r>
              <a:rPr lang="en-US" sz="2400" err="1">
                <a:latin typeface="Times New Roman"/>
                <a:ea typeface="+mn-lt"/>
                <a:cs typeface="Times New Roman"/>
              </a:rPr>
              <a:t>Dastager</a:t>
            </a:r>
            <a:r>
              <a:rPr lang="en-US" sz="2400">
                <a:latin typeface="Times New Roman"/>
                <a:ea typeface="+mn-lt"/>
                <a:cs typeface="Times New Roman"/>
              </a:rPr>
              <a:t>, 2018)</a:t>
            </a:r>
          </a:p>
          <a:p>
            <a:pPr marL="342900" indent="-342900">
              <a:buFont typeface="Wingdings" pitchFamily="2" charset="2"/>
              <a:buChar char="Ø"/>
            </a:pPr>
            <a:r>
              <a:rPr lang="en-US" sz="2400">
                <a:latin typeface="Times New Roman" panose="02020603050405020304" pitchFamily="18" charset="0"/>
                <a:cs typeface="Times New Roman" panose="02020603050405020304" pitchFamily="18" charset="0"/>
              </a:rPr>
              <a:t>Dried cellulose fibers from </a:t>
            </a:r>
            <a:r>
              <a:rPr lang="en-US" sz="2400" i="1">
                <a:latin typeface="Times New Roman" panose="02020603050405020304" pitchFamily="18" charset="0"/>
                <a:cs typeface="Times New Roman" panose="02020603050405020304" pitchFamily="18" charset="0"/>
              </a:rPr>
              <a:t>K. </a:t>
            </a:r>
            <a:r>
              <a:rPr lang="en-US" sz="2400" i="1" err="1">
                <a:latin typeface="Times New Roman" panose="02020603050405020304" pitchFamily="18" charset="0"/>
                <a:cs typeface="Times New Roman" panose="02020603050405020304" pitchFamily="18" charset="0"/>
              </a:rPr>
              <a:t>rhaeticus</a:t>
            </a:r>
            <a:r>
              <a:rPr lang="en-US" sz="2400">
                <a:latin typeface="Times New Roman" panose="02020603050405020304" pitchFamily="18" charset="0"/>
                <a:cs typeface="Times New Roman" panose="02020603050405020304" pitchFamily="18" charset="0"/>
              </a:rPr>
              <a:t> withstood pressures of 48MPa (</a:t>
            </a:r>
            <a:r>
              <a:rPr lang="en-US" sz="2400">
                <a:latin typeface="Times New Roman" panose="02020603050405020304" pitchFamily="18" charset="0"/>
                <a:ea typeface="+mn-lt"/>
                <a:cs typeface="Times New Roman" panose="02020603050405020304" pitchFamily="18" charset="0"/>
              </a:rPr>
              <a:t>Costa et al., 2017</a:t>
            </a:r>
            <a:r>
              <a:rPr lang="en-US" sz="2400">
                <a:latin typeface="Times New Roman" panose="02020603050405020304" pitchFamily="18" charset="0"/>
                <a:cs typeface="Times New Roman" panose="02020603050405020304" pitchFamily="18" charset="0"/>
              </a:rPr>
              <a:t>)</a:t>
            </a:r>
          </a:p>
          <a:p>
            <a:pPr marL="342900" indent="-342900">
              <a:buFont typeface="Wingdings" pitchFamily="2" charset="2"/>
              <a:buChar char="Ø"/>
            </a:pPr>
            <a:r>
              <a:rPr lang="en-US" sz="2400" err="1">
                <a:ea typeface="+mn-lt"/>
                <a:cs typeface="+mn-lt"/>
              </a:rPr>
              <a:t>Gluconacetobacter</a:t>
            </a:r>
            <a:r>
              <a:rPr lang="en-US" sz="2400">
                <a:ea typeface="+mn-lt"/>
                <a:cs typeface="+mn-lt"/>
              </a:rPr>
              <a:t> sp. RV28. The strain produced 4.7 g/L of cellulose at optimum growth conditions of temperature (30°C), pH (6.0), sucrose (2%), peptone (0.5%), and inoculum density (B. E. </a:t>
            </a:r>
            <a:r>
              <a:rPr lang="en-US" sz="2400" err="1">
                <a:ea typeface="+mn-lt"/>
                <a:cs typeface="+mn-lt"/>
              </a:rPr>
              <a:t>Rangaswamy</a:t>
            </a:r>
            <a:r>
              <a:rPr lang="en-US" sz="2400">
                <a:ea typeface="+mn-lt"/>
                <a:cs typeface="+mn-lt"/>
              </a:rPr>
              <a:t>, K. P. Vanitha, and Basavaraj S. </a:t>
            </a:r>
            <a:r>
              <a:rPr lang="en-US" sz="2400" err="1">
                <a:ea typeface="+mn-lt"/>
                <a:cs typeface="+mn-lt"/>
              </a:rPr>
              <a:t>Hungund</a:t>
            </a:r>
            <a:r>
              <a:rPr lang="en-US" sz="2400">
                <a:ea typeface="+mn-lt"/>
                <a:cs typeface="+mn-lt"/>
              </a:rPr>
              <a:t>, 2015) </a:t>
            </a:r>
          </a:p>
          <a:p>
            <a:pPr marL="342900" indent="-342900">
              <a:buFont typeface="Wingdings" pitchFamily="2" charset="2"/>
              <a:buChar char="Ø"/>
            </a:pPr>
            <a:endParaRPr lang="en-US" sz="2400">
              <a:highlight>
                <a:srgbClr val="FFFF00"/>
              </a:highlight>
              <a:latin typeface="Times New Roman" panose="02020603050405020304" pitchFamily="18" charset="0"/>
              <a:cs typeface="Times New Roman" panose="02020603050405020304" pitchFamily="18" charset="0"/>
            </a:endParaRPr>
          </a:p>
          <a:p>
            <a:pPr marL="342900" indent="-342900">
              <a:buFont typeface="Wingdings" pitchFamily="2" charset="2"/>
              <a:buChar char="Ø"/>
            </a:pPr>
            <a:endParaRPr lang="en-US" sz="2400">
              <a:latin typeface="Times New Roman" panose="02020603050405020304" pitchFamily="18" charset="0"/>
              <a:cs typeface="Times New Roman" panose="02020603050405020304" pitchFamily="18" charset="0"/>
            </a:endParaRPr>
          </a:p>
          <a:p>
            <a:pPr marL="342900" indent="-342900">
              <a:buFont typeface="Wingdings" pitchFamily="2" charset="2"/>
              <a:buChar char="Ø"/>
            </a:pPr>
            <a:endParaRPr lang="en-US" sz="2400">
              <a:latin typeface="Times New Roman" panose="02020603050405020304" pitchFamily="18" charset="0"/>
              <a:cs typeface="Times New Roman" panose="02020603050405020304" pitchFamily="18" charset="0"/>
            </a:endParaRPr>
          </a:p>
          <a:p>
            <a:pPr marL="342900" indent="-342900">
              <a:buFont typeface="Wingdings" pitchFamily="2" charset="2"/>
              <a:buChar char="Ø"/>
            </a:pPr>
            <a:endParaRPr lang="en-US" sz="2400">
              <a:latin typeface="Times New Roman" panose="02020603050405020304" pitchFamily="18" charset="0"/>
              <a:ea typeface="+mn-lt"/>
              <a:cs typeface="Times New Roman" panose="02020603050405020304" pitchFamily="18" charset="0"/>
            </a:endParaRPr>
          </a:p>
        </p:txBody>
      </p:sp>
      <p:pic>
        <p:nvPicPr>
          <p:cNvPr id="15" name="Picture 16" descr="A screenshot of a cell phone&#10;&#10;Description generated with high confidence">
            <a:extLst>
              <a:ext uri="{FF2B5EF4-FFF2-40B4-BE49-F238E27FC236}">
                <a16:creationId xmlns:a16="http://schemas.microsoft.com/office/drawing/2014/main" id="{80D81774-384B-43AE-BCEB-1DE2019C7293}"/>
              </a:ext>
            </a:extLst>
          </p:cNvPr>
          <p:cNvPicPr>
            <a:picLocks noChangeAspect="1"/>
          </p:cNvPicPr>
          <p:nvPr/>
        </p:nvPicPr>
        <p:blipFill>
          <a:blip r:embed="rId4"/>
          <a:stretch>
            <a:fillRect/>
          </a:stretch>
        </p:blipFill>
        <p:spPr>
          <a:xfrm>
            <a:off x="24297298" y="18013275"/>
            <a:ext cx="4019630" cy="2581950"/>
          </a:xfrm>
          <a:prstGeom prst="rect">
            <a:avLst/>
          </a:prstGeom>
        </p:spPr>
      </p:pic>
      <p:sp>
        <p:nvSpPr>
          <p:cNvPr id="37" name="TextBox 36">
            <a:extLst>
              <a:ext uri="{FF2B5EF4-FFF2-40B4-BE49-F238E27FC236}">
                <a16:creationId xmlns:a16="http://schemas.microsoft.com/office/drawing/2014/main" id="{29F9F80A-EA46-408A-ACFF-BE51A8D05332}"/>
              </a:ext>
            </a:extLst>
          </p:cNvPr>
          <p:cNvSpPr txBox="1"/>
          <p:nvPr/>
        </p:nvSpPr>
        <p:spPr>
          <a:xfrm>
            <a:off x="24621846" y="20624901"/>
            <a:ext cx="141095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cs typeface="Calibri"/>
              </a:rPr>
              <a:t>(</a:t>
            </a:r>
            <a:r>
              <a:rPr lang="en-US" sz="800" err="1">
                <a:cs typeface="Calibri"/>
              </a:rPr>
              <a:t>Gullo</a:t>
            </a:r>
            <a:r>
              <a:rPr lang="en-US" sz="800">
                <a:cs typeface="Calibri"/>
              </a:rPr>
              <a:t> et al., 2019</a:t>
            </a:r>
          </a:p>
        </p:txBody>
      </p:sp>
      <p:sp>
        <p:nvSpPr>
          <p:cNvPr id="17" name="TextBox 16">
            <a:extLst>
              <a:ext uri="{FF2B5EF4-FFF2-40B4-BE49-F238E27FC236}">
                <a16:creationId xmlns:a16="http://schemas.microsoft.com/office/drawing/2014/main" id="{47913D0D-3823-49CC-810B-31E433F800FB}"/>
              </a:ext>
            </a:extLst>
          </p:cNvPr>
          <p:cNvSpPr txBox="1"/>
          <p:nvPr/>
        </p:nvSpPr>
        <p:spPr>
          <a:xfrm>
            <a:off x="14646526" y="5209935"/>
            <a:ext cx="4305934" cy="119109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itchFamily="2" charset="2"/>
              <a:buChar char="Ø"/>
            </a:pPr>
            <a:r>
              <a:rPr lang="en-US" sz="2400">
                <a:latin typeface="Times New Roman" panose="02020603050405020304" pitchFamily="18" charset="0"/>
                <a:cs typeface="Times New Roman" panose="02020603050405020304" pitchFamily="18" charset="0"/>
              </a:rPr>
              <a:t>Lignin has roles in cell wall rigidity, mineral transport, and defense against pathogen invasion</a:t>
            </a:r>
          </a:p>
          <a:p>
            <a:pPr marL="342900" indent="-342900">
              <a:buFont typeface="Wingdings" pitchFamily="2" charset="2"/>
              <a:buChar char="Ø"/>
            </a:pPr>
            <a:r>
              <a:rPr lang="en-US" sz="2400">
                <a:latin typeface="Times New Roman" panose="02020603050405020304" pitchFamily="18" charset="0"/>
                <a:cs typeface="Times New Roman" panose="02020603050405020304" pitchFamily="18" charset="0"/>
              </a:rPr>
              <a:t>Lignin is the second-most abundant biopolymer on earth (Dixon &amp; Barros, 2019)</a:t>
            </a:r>
          </a:p>
          <a:p>
            <a:pPr marL="342900" indent="-342900">
              <a:buFont typeface="Wingdings" pitchFamily="2" charset="2"/>
              <a:buChar char="Ø"/>
            </a:pPr>
            <a:r>
              <a:rPr lang="en-US" sz="2400">
                <a:latin typeface="Times New Roman" panose="02020603050405020304" pitchFamily="18" charset="0"/>
                <a:cs typeface="Times New Roman" panose="02020603050405020304" pitchFamily="18" charset="0"/>
              </a:rPr>
              <a:t>Arabidopsis thaliana is a frequent model species for lignin biosynthesis and expression (</a:t>
            </a:r>
            <a:r>
              <a:rPr lang="en-US" sz="2400" err="1">
                <a:latin typeface="Times New Roman" panose="02020603050405020304" pitchFamily="18" charset="0"/>
                <a:cs typeface="Times New Roman" panose="02020603050405020304" pitchFamily="18" charset="0"/>
              </a:rPr>
              <a:t>Koornneef</a:t>
            </a:r>
            <a:r>
              <a:rPr lang="en-US" sz="2400">
                <a:latin typeface="Times New Roman" panose="02020603050405020304" pitchFamily="18" charset="0"/>
                <a:cs typeface="Times New Roman" panose="02020603050405020304" pitchFamily="18" charset="0"/>
              </a:rPr>
              <a:t> &amp; </a:t>
            </a:r>
            <a:r>
              <a:rPr lang="en-US" sz="2400" err="1">
                <a:latin typeface="Times New Roman" panose="02020603050405020304" pitchFamily="18" charset="0"/>
                <a:cs typeface="Times New Roman" panose="02020603050405020304" pitchFamily="18" charset="0"/>
              </a:rPr>
              <a:t>Meinke</a:t>
            </a:r>
            <a:r>
              <a:rPr lang="en-US" sz="2400">
                <a:latin typeface="Times New Roman" panose="02020603050405020304" pitchFamily="18" charset="0"/>
                <a:cs typeface="Times New Roman" panose="02020603050405020304" pitchFamily="18" charset="0"/>
              </a:rPr>
              <a:t>, 2010)</a:t>
            </a:r>
          </a:p>
          <a:p>
            <a:pPr marL="342900" indent="-342900">
              <a:buFont typeface="Wingdings" pitchFamily="2" charset="2"/>
              <a:buChar char="Ø"/>
            </a:pPr>
            <a:r>
              <a:rPr lang="en-US" sz="2400">
                <a:latin typeface="Times New Roman" panose="02020603050405020304" pitchFamily="18" charset="0"/>
                <a:cs typeface="Times New Roman" panose="02020603050405020304" pitchFamily="18" charset="0"/>
              </a:rPr>
              <a:t>Lignin regulation is also observed in flowering plants, legumes, or grass species (Liu, Luo, &amp; Zheng, 2018)</a:t>
            </a:r>
          </a:p>
          <a:p>
            <a:pPr marL="342900" indent="-342900">
              <a:buFont typeface="Wingdings" pitchFamily="2" charset="2"/>
              <a:buChar char="Ø"/>
            </a:pPr>
            <a:r>
              <a:rPr lang="en-US" sz="2400">
                <a:latin typeface="Times New Roman" panose="02020603050405020304" pitchFamily="18" charset="0"/>
                <a:cs typeface="Times New Roman" panose="02020603050405020304" pitchFamily="18" charset="0"/>
              </a:rPr>
              <a:t>Lignin is too structurally complex to be expressed in microbes, but bacterial-based systems have been used for lignin degradation and valorization (Xu, Lei, </a:t>
            </a:r>
            <a:r>
              <a:rPr lang="en-US" sz="2400" err="1">
                <a:latin typeface="Times New Roman" panose="02020603050405020304" pitchFamily="18" charset="0"/>
                <a:cs typeface="Times New Roman" panose="02020603050405020304" pitchFamily="18" charset="0"/>
              </a:rPr>
              <a:t>Zhai</a:t>
            </a:r>
            <a:r>
              <a:rPr lang="en-US" sz="2400">
                <a:latin typeface="Times New Roman" panose="02020603050405020304" pitchFamily="18" charset="0"/>
                <a:cs typeface="Times New Roman" panose="02020603050405020304" pitchFamily="18" charset="0"/>
              </a:rPr>
              <a:t>, Wen, &amp; </a:t>
            </a:r>
            <a:r>
              <a:rPr lang="en-US" sz="2400" err="1">
                <a:latin typeface="Times New Roman" panose="02020603050405020304" pitchFamily="18" charset="0"/>
                <a:cs typeface="Times New Roman" panose="02020603050405020304" pitchFamily="18" charset="0"/>
              </a:rPr>
              <a:t>Jin</a:t>
            </a:r>
            <a:r>
              <a:rPr lang="en-US" sz="2400">
                <a:latin typeface="Times New Roman" panose="02020603050405020304" pitchFamily="18" charset="0"/>
                <a:cs typeface="Times New Roman" panose="02020603050405020304" pitchFamily="18" charset="0"/>
              </a:rPr>
              <a:t>, 2019)</a:t>
            </a:r>
          </a:p>
          <a:p>
            <a:pPr marL="342900" indent="-342900">
              <a:buFont typeface="Wingdings" pitchFamily="2" charset="2"/>
              <a:buChar char="Ø"/>
            </a:pPr>
            <a:r>
              <a:rPr lang="en-US" sz="2400">
                <a:latin typeface="Times New Roman" panose="02020603050405020304" pitchFamily="18" charset="0"/>
                <a:cs typeface="Times New Roman" panose="02020603050405020304" pitchFamily="18" charset="0"/>
              </a:rPr>
              <a:t>Harvesting possible through acid hydrolysis to</a:t>
            </a:r>
            <a:r>
              <a:rPr lang="en-US" sz="2400">
                <a:latin typeface="Times New Roman" panose="02020603050405020304" pitchFamily="18" charset="0"/>
                <a:ea typeface="+mn-lt"/>
                <a:cs typeface="Times New Roman" panose="02020603050405020304" pitchFamily="18" charset="0"/>
              </a:rPr>
              <a:t> extract any and all cellulose and hemicellulose from the cell wall, leaving behind the excess lignin</a:t>
            </a:r>
          </a:p>
          <a:p>
            <a:pPr marL="342900" indent="-342900">
              <a:buFont typeface="Wingdings" pitchFamily="2" charset="2"/>
              <a:buChar char="Ø"/>
            </a:pPr>
            <a:endParaRPr lang="en-US" sz="2400">
              <a:latin typeface="Times New Roman" panose="02020603050405020304" pitchFamily="18" charset="0"/>
              <a:cs typeface="Times New Roman" panose="02020603050405020304" pitchFamily="18" charset="0"/>
            </a:endParaRPr>
          </a:p>
          <a:p>
            <a:pPr marL="342900" indent="-342900">
              <a:buFont typeface="Wingdings" pitchFamily="2" charset="2"/>
              <a:buChar char="Ø"/>
            </a:pPr>
            <a:endParaRPr lang="en-US" sz="240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BB11B980-C65B-4795-A71E-1535269A992D}"/>
              </a:ext>
            </a:extLst>
          </p:cNvPr>
          <p:cNvSpPr txBox="1"/>
          <p:nvPr/>
        </p:nvSpPr>
        <p:spPr>
          <a:xfrm>
            <a:off x="8844863" y="5162129"/>
            <a:ext cx="5912741" cy="111722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itchFamily="2" charset="2"/>
              <a:buChar char="Ø"/>
            </a:pPr>
            <a:r>
              <a:rPr lang="en-US" sz="2400">
                <a:latin typeface="Times New Roman" panose="02020603050405020304" pitchFamily="18" charset="0"/>
                <a:ea typeface="+mn-lt"/>
                <a:cs typeface="Times New Roman" panose="02020603050405020304" pitchFamily="18" charset="0"/>
              </a:rPr>
              <a:t>Dragline silk is the strongest</a:t>
            </a:r>
          </a:p>
          <a:p>
            <a:pPr marL="342900" indent="-342900">
              <a:buFont typeface="Wingdings" pitchFamily="2" charset="2"/>
              <a:buChar char="Ø"/>
            </a:pPr>
            <a:r>
              <a:rPr lang="en-US" sz="2400" err="1">
                <a:latin typeface="Times New Roman" panose="02020603050405020304" pitchFamily="18" charset="0"/>
                <a:ea typeface="+mn-lt"/>
                <a:cs typeface="Times New Roman" panose="02020603050405020304" pitchFamily="18" charset="0"/>
              </a:rPr>
              <a:t>Spidroin</a:t>
            </a:r>
            <a:r>
              <a:rPr lang="en-US" sz="2400">
                <a:latin typeface="Times New Roman" panose="02020603050405020304" pitchFamily="18" charset="0"/>
                <a:ea typeface="+mn-lt"/>
                <a:cs typeface="Times New Roman" panose="02020603050405020304" pitchFamily="18" charset="0"/>
              </a:rPr>
              <a:t> proteins of the major </a:t>
            </a:r>
            <a:r>
              <a:rPr lang="en-US" sz="2400" err="1">
                <a:latin typeface="Times New Roman" panose="02020603050405020304" pitchFamily="18" charset="0"/>
                <a:ea typeface="+mn-lt"/>
                <a:cs typeface="Times New Roman" panose="02020603050405020304" pitchFamily="18" charset="0"/>
              </a:rPr>
              <a:t>ampullate</a:t>
            </a:r>
            <a:r>
              <a:rPr lang="en-US" sz="2400">
                <a:latin typeface="Times New Roman" panose="02020603050405020304" pitchFamily="18" charset="0"/>
                <a:ea typeface="+mn-lt"/>
                <a:cs typeface="Times New Roman" panose="02020603050405020304" pitchFamily="18" charset="0"/>
              </a:rPr>
              <a:t> gland (</a:t>
            </a:r>
            <a:r>
              <a:rPr lang="en-US" sz="2400" err="1">
                <a:latin typeface="Times New Roman" panose="02020603050405020304" pitchFamily="18" charset="0"/>
                <a:ea typeface="+mn-lt"/>
                <a:cs typeface="Times New Roman" panose="02020603050405020304" pitchFamily="18" charset="0"/>
              </a:rPr>
              <a:t>MaSp</a:t>
            </a:r>
            <a:r>
              <a:rPr lang="en-US" sz="2400">
                <a:latin typeface="Times New Roman" panose="02020603050405020304" pitchFamily="18" charset="0"/>
                <a:ea typeface="+mn-lt"/>
                <a:cs typeface="Times New Roman" panose="02020603050405020304" pitchFamily="18" charset="0"/>
              </a:rPr>
              <a:t> proteins): </a:t>
            </a:r>
            <a:r>
              <a:rPr lang="en-US" sz="2400" i="1">
                <a:latin typeface="Times New Roman" panose="02020603050405020304" pitchFamily="18" charset="0"/>
                <a:ea typeface="+mn-lt"/>
                <a:cs typeface="Times New Roman" panose="02020603050405020304" pitchFamily="18" charset="0"/>
              </a:rPr>
              <a:t>MaSp1</a:t>
            </a:r>
            <a:r>
              <a:rPr lang="en-US" sz="2400">
                <a:latin typeface="Times New Roman" panose="02020603050405020304" pitchFamily="18" charset="0"/>
                <a:ea typeface="+mn-lt"/>
                <a:cs typeface="Times New Roman" panose="02020603050405020304" pitchFamily="18" charset="0"/>
              </a:rPr>
              <a:t> (</a:t>
            </a:r>
            <a:r>
              <a:rPr lang="en-US" sz="2400" i="1">
                <a:latin typeface="Times New Roman" panose="02020603050405020304" pitchFamily="18" charset="0"/>
                <a:ea typeface="+mn-lt"/>
                <a:cs typeface="Times New Roman" panose="02020603050405020304" pitchFamily="18" charset="0"/>
              </a:rPr>
              <a:t>MaSp1A</a:t>
            </a:r>
            <a:r>
              <a:rPr lang="en-US" sz="2400">
                <a:latin typeface="Times New Roman" panose="02020603050405020304" pitchFamily="18" charset="0"/>
                <a:ea typeface="+mn-lt"/>
                <a:cs typeface="Times New Roman" panose="02020603050405020304" pitchFamily="18" charset="0"/>
              </a:rPr>
              <a:t> and </a:t>
            </a:r>
            <a:r>
              <a:rPr lang="en-US" sz="2400" i="1">
                <a:latin typeface="Times New Roman" panose="02020603050405020304" pitchFamily="18" charset="0"/>
                <a:ea typeface="+mn-lt"/>
                <a:cs typeface="Times New Roman" panose="02020603050405020304" pitchFamily="18" charset="0"/>
              </a:rPr>
              <a:t>MaSp1B</a:t>
            </a:r>
            <a:r>
              <a:rPr lang="en-US" sz="2400">
                <a:latin typeface="Times New Roman" panose="02020603050405020304" pitchFamily="18" charset="0"/>
                <a:ea typeface="+mn-lt"/>
                <a:cs typeface="Times New Roman" panose="02020603050405020304" pitchFamily="18" charset="0"/>
              </a:rPr>
              <a:t>) and </a:t>
            </a:r>
            <a:r>
              <a:rPr lang="en-US" sz="2400" i="1">
                <a:latin typeface="Times New Roman" panose="02020603050405020304" pitchFamily="18" charset="0"/>
                <a:ea typeface="+mn-lt"/>
                <a:cs typeface="Times New Roman" panose="02020603050405020304" pitchFamily="18" charset="0"/>
              </a:rPr>
              <a:t>MaSp2</a:t>
            </a:r>
            <a:r>
              <a:rPr lang="en-US" sz="2400">
                <a:latin typeface="Times New Roman" panose="02020603050405020304" pitchFamily="18" charset="0"/>
                <a:ea typeface="+mn-lt"/>
                <a:cs typeface="Times New Roman" panose="02020603050405020304" pitchFamily="18" charset="0"/>
              </a:rPr>
              <a:t> are long and repetitive because they code for long and repetitive proteins.</a:t>
            </a:r>
            <a:endParaRPr lang="en-US" sz="2400">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lang="en-US" sz="2400" i="1">
                <a:latin typeface="Times New Roman" panose="02020603050405020304" pitchFamily="18" charset="0"/>
                <a:ea typeface="+mn-lt"/>
                <a:cs typeface="Times New Roman" panose="02020603050405020304" pitchFamily="18" charset="0"/>
              </a:rPr>
              <a:t>MaSp1</a:t>
            </a:r>
            <a:r>
              <a:rPr lang="en-US" sz="2400">
                <a:latin typeface="Times New Roman" panose="02020603050405020304" pitchFamily="18" charset="0"/>
                <a:ea typeface="+mn-lt"/>
                <a:cs typeface="Times New Roman" panose="02020603050405020304" pitchFamily="18" charset="0"/>
              </a:rPr>
              <a:t> gene is a single exon of 9390 base pairs (bp) and </a:t>
            </a:r>
            <a:r>
              <a:rPr lang="en-US" sz="2400" i="1">
                <a:latin typeface="Times New Roman" panose="02020603050405020304" pitchFamily="18" charset="0"/>
                <a:ea typeface="+mn-lt"/>
                <a:cs typeface="Times New Roman" panose="02020603050405020304" pitchFamily="18" charset="0"/>
              </a:rPr>
              <a:t>MaSp2</a:t>
            </a:r>
            <a:r>
              <a:rPr lang="en-US" sz="2400">
                <a:latin typeface="Times New Roman" panose="02020603050405020304" pitchFamily="18" charset="0"/>
                <a:ea typeface="+mn-lt"/>
                <a:cs typeface="Times New Roman" panose="02020603050405020304" pitchFamily="18" charset="0"/>
              </a:rPr>
              <a:t> is a single exon with 11,340 bp. The genes have C-terminals (300bp) and N-terminals (450 bp) (Ayoub et al., 2007).</a:t>
            </a:r>
            <a:endParaRPr lang="en-US" sz="2400">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lang="en-US" sz="2400">
                <a:latin typeface="Times New Roman" panose="02020603050405020304" pitchFamily="18" charset="0"/>
                <a:ea typeface="+mn-lt"/>
                <a:cs typeface="Times New Roman" panose="02020603050405020304" pitchFamily="18" charset="0"/>
              </a:rPr>
              <a:t>Ideal vectors could be a pET30L vector or a pET19b vector. Both require a isopropyl-β-D-1-thiogalactopyranoside additive for protein expression (Ayoub et al., 2007).</a:t>
            </a:r>
          </a:p>
          <a:p>
            <a:pPr marL="285750" indent="-285750">
              <a:buFont typeface="Wingdings" pitchFamily="2" charset="2"/>
              <a:buChar char="Ø"/>
            </a:pPr>
            <a:r>
              <a:rPr lang="en-US" sz="2400">
                <a:latin typeface="Times New Roman" panose="02020603050405020304" pitchFamily="18" charset="0"/>
                <a:ea typeface="+mn-lt"/>
                <a:cs typeface="Times New Roman" panose="02020603050405020304" pitchFamily="18" charset="0"/>
              </a:rPr>
              <a:t>A one-step head-to-tail ligation can be completed to modify </a:t>
            </a:r>
            <a:r>
              <a:rPr lang="en-US" sz="2400" err="1">
                <a:latin typeface="Times New Roman" panose="02020603050405020304" pitchFamily="18" charset="0"/>
                <a:ea typeface="+mn-lt"/>
                <a:cs typeface="Times New Roman" panose="02020603050405020304" pitchFamily="18" charset="0"/>
              </a:rPr>
              <a:t>pBluescriptII</a:t>
            </a:r>
            <a:r>
              <a:rPr lang="en-US" sz="2400">
                <a:latin typeface="Times New Roman" panose="02020603050405020304" pitchFamily="18" charset="0"/>
                <a:ea typeface="+mn-lt"/>
                <a:cs typeface="Times New Roman" panose="02020603050405020304" pitchFamily="18" charset="0"/>
              </a:rPr>
              <a:t> SK(+) vector into a pET19b vector (Ayoub et al., 2007).</a:t>
            </a:r>
          </a:p>
          <a:p>
            <a:pPr marL="285750" indent="-285750">
              <a:buFont typeface="Wingdings" pitchFamily="2" charset="2"/>
              <a:buChar char="Ø"/>
            </a:pPr>
            <a:r>
              <a:rPr lang="en-US" sz="2400">
                <a:latin typeface="Times New Roman" panose="02020603050405020304" pitchFamily="18" charset="0"/>
                <a:ea typeface="+mn-lt"/>
                <a:cs typeface="Times New Roman" panose="02020603050405020304" pitchFamily="18" charset="0"/>
              </a:rPr>
              <a:t>Step-by-step directional ligation can be employed where a pET30a(+) vector is modified into the pET30L vector (Ayoub et al., 2007).</a:t>
            </a:r>
          </a:p>
          <a:p>
            <a:pPr marL="342900" indent="-342900">
              <a:buFont typeface="Wingdings" pitchFamily="2" charset="2"/>
              <a:buChar char="Ø"/>
            </a:pPr>
            <a:r>
              <a:rPr lang="en-US" sz="2400">
                <a:latin typeface="Times New Roman" panose="02020603050405020304" pitchFamily="18" charset="0"/>
                <a:ea typeface="+mn-lt"/>
                <a:cs typeface="Times New Roman" panose="02020603050405020304" pitchFamily="18" charset="0"/>
              </a:rPr>
              <a:t>The vectors have been used with relative success in E. coli modification to produce silk </a:t>
            </a:r>
          </a:p>
          <a:p>
            <a:pPr marL="342900" indent="-342900">
              <a:buFont typeface="Wingdings" pitchFamily="2" charset="2"/>
              <a:buChar char="Ø"/>
            </a:pPr>
            <a:r>
              <a:rPr lang="en-US" sz="2400">
                <a:latin typeface="Times New Roman" panose="02020603050405020304" pitchFamily="18" charset="0"/>
                <a:ea typeface="+mn-lt"/>
                <a:cs typeface="Times New Roman" panose="02020603050405020304" pitchFamily="18" charset="0"/>
              </a:rPr>
              <a:t>Using a plasmid, bacteria like E.coli , such as E.coli K12 can serve as the model species for expression. (Bowen et al,2018)</a:t>
            </a:r>
            <a:endParaRPr lang="en-US" sz="2400">
              <a:latin typeface="Times New Roman" panose="02020603050405020304" pitchFamily="18" charset="0"/>
              <a:cs typeface="Times New Roman" panose="02020603050405020304" pitchFamily="18" charset="0"/>
            </a:endParaRPr>
          </a:p>
          <a:p>
            <a:pPr marL="342900" indent="-342900">
              <a:buFont typeface="Wingdings" pitchFamily="2" charset="2"/>
              <a:buChar char="Ø"/>
            </a:pPr>
            <a:endParaRPr lang="en-US" sz="2400">
              <a:latin typeface="Times New Roman" panose="02020603050405020304" pitchFamily="18" charset="0"/>
              <a:ea typeface="+mn-lt"/>
              <a:cs typeface="Times New Roman" panose="02020603050405020304" pitchFamily="18" charset="0"/>
            </a:endParaRPr>
          </a:p>
        </p:txBody>
      </p:sp>
      <p:pic>
        <p:nvPicPr>
          <p:cNvPr id="41" name="Picture 44" descr="A close up of a logo&#10;&#10;Description generated with very high confidence">
            <a:extLst>
              <a:ext uri="{FF2B5EF4-FFF2-40B4-BE49-F238E27FC236}">
                <a16:creationId xmlns:a16="http://schemas.microsoft.com/office/drawing/2014/main" id="{77FEE9AD-D1C8-40FA-95F7-D352BB978C43}"/>
              </a:ext>
            </a:extLst>
          </p:cNvPr>
          <p:cNvPicPr>
            <a:picLocks noChangeAspect="1"/>
          </p:cNvPicPr>
          <p:nvPr/>
        </p:nvPicPr>
        <p:blipFill>
          <a:blip r:embed="rId5"/>
          <a:stretch>
            <a:fillRect/>
          </a:stretch>
        </p:blipFill>
        <p:spPr>
          <a:xfrm>
            <a:off x="9545960" y="15905121"/>
            <a:ext cx="4396431" cy="2793261"/>
          </a:xfrm>
          <a:prstGeom prst="rect">
            <a:avLst/>
          </a:prstGeom>
        </p:spPr>
      </p:pic>
      <p:sp>
        <p:nvSpPr>
          <p:cNvPr id="47" name="TextBox 46">
            <a:extLst>
              <a:ext uri="{FF2B5EF4-FFF2-40B4-BE49-F238E27FC236}">
                <a16:creationId xmlns:a16="http://schemas.microsoft.com/office/drawing/2014/main" id="{625BE2E4-613A-7345-B265-36C90C9545D3}"/>
              </a:ext>
            </a:extLst>
          </p:cNvPr>
          <p:cNvSpPr txBox="1"/>
          <p:nvPr/>
        </p:nvSpPr>
        <p:spPr>
          <a:xfrm>
            <a:off x="10673518" y="189981"/>
            <a:ext cx="15656321" cy="3170099"/>
          </a:xfrm>
          <a:prstGeom prst="rect">
            <a:avLst/>
          </a:prstGeom>
          <a:noFill/>
        </p:spPr>
        <p:txBody>
          <a:bodyPr wrap="square" rtlCol="0" anchor="t">
            <a:spAutoFit/>
          </a:bodyPr>
          <a:lstStyle/>
          <a:p>
            <a:pPr algn="ctr"/>
            <a:r>
              <a:rPr lang="en-US" sz="4400" b="1" i="1">
                <a:solidFill>
                  <a:schemeClr val="bg1">
                    <a:lumMod val="95000"/>
                  </a:schemeClr>
                </a:solidFill>
              </a:rPr>
              <a:t>The Development of Novel Biocompatible Materials for Strength, Durability, Conductivity, Elasticity, and Visibility</a:t>
            </a:r>
          </a:p>
          <a:p>
            <a:pPr algn="ctr"/>
            <a:r>
              <a:rPr lang="en-US" sz="2800" i="1" err="1">
                <a:solidFill>
                  <a:schemeClr val="bg1">
                    <a:lumMod val="95000"/>
                  </a:schemeClr>
                </a:solidFill>
              </a:rPr>
              <a:t>Srinitya</a:t>
            </a:r>
            <a:r>
              <a:rPr lang="en-US" sz="2800" i="1">
                <a:solidFill>
                  <a:schemeClr val="bg1">
                    <a:lumMod val="95000"/>
                  </a:schemeClr>
                </a:solidFill>
              </a:rPr>
              <a:t> Allam, Rosa </a:t>
            </a:r>
            <a:r>
              <a:rPr lang="en-US" sz="2800" i="1" err="1">
                <a:solidFill>
                  <a:schemeClr val="bg1">
                    <a:lumMod val="95000"/>
                  </a:schemeClr>
                </a:solidFill>
              </a:rPr>
              <a:t>Bouchery</a:t>
            </a:r>
            <a:r>
              <a:rPr lang="en-US" sz="2800" i="1">
                <a:solidFill>
                  <a:schemeClr val="bg1">
                    <a:lumMod val="95000"/>
                  </a:schemeClr>
                </a:solidFill>
              </a:rPr>
              <a:t>, </a:t>
            </a:r>
            <a:r>
              <a:rPr lang="en-US" sz="2800" i="1" err="1">
                <a:solidFill>
                  <a:schemeClr val="bg1">
                    <a:lumMod val="95000"/>
                  </a:schemeClr>
                </a:solidFill>
              </a:rPr>
              <a:t>Eirian</a:t>
            </a:r>
            <a:r>
              <a:rPr lang="en-US" sz="2800" i="1">
                <a:solidFill>
                  <a:schemeClr val="bg1">
                    <a:lumMod val="95000"/>
                  </a:schemeClr>
                </a:solidFill>
              </a:rPr>
              <a:t> Crocker, Ria </a:t>
            </a:r>
            <a:r>
              <a:rPr lang="en-US" sz="2800" i="1" err="1">
                <a:solidFill>
                  <a:schemeClr val="bg1">
                    <a:lumMod val="95000"/>
                  </a:schemeClr>
                </a:solidFill>
              </a:rPr>
              <a:t>Hosuru</a:t>
            </a:r>
            <a:r>
              <a:rPr lang="en-US" sz="2800" i="1">
                <a:solidFill>
                  <a:schemeClr val="bg1">
                    <a:lumMod val="95000"/>
                  </a:schemeClr>
                </a:solidFill>
              </a:rPr>
              <a:t>, Richard Kim, </a:t>
            </a:r>
            <a:r>
              <a:rPr lang="en-US" sz="2800" i="1">
                <a:solidFill>
                  <a:schemeClr val="bg1">
                    <a:lumMod val="95000"/>
                  </a:schemeClr>
                </a:solidFill>
                <a:ea typeface="+mn-lt"/>
                <a:cs typeface="+mn-lt"/>
              </a:rPr>
              <a:t>Valerie </a:t>
            </a:r>
            <a:r>
              <a:rPr lang="en-US" sz="2800" i="1" err="1">
                <a:solidFill>
                  <a:schemeClr val="bg1">
                    <a:lumMod val="95000"/>
                  </a:schemeClr>
                </a:solidFill>
                <a:ea typeface="+mn-lt"/>
                <a:cs typeface="+mn-lt"/>
              </a:rPr>
              <a:t>Lau,</a:t>
            </a:r>
            <a:r>
              <a:rPr lang="en-US" sz="2800" i="1" err="1">
                <a:solidFill>
                  <a:schemeClr val="bg1">
                    <a:lumMod val="95000"/>
                  </a:schemeClr>
                </a:solidFill>
              </a:rPr>
              <a:t>Terrance</a:t>
            </a:r>
            <a:r>
              <a:rPr lang="en-US" sz="2800" i="1">
                <a:solidFill>
                  <a:schemeClr val="bg1">
                    <a:lumMod val="95000"/>
                  </a:schemeClr>
                </a:solidFill>
              </a:rPr>
              <a:t> </a:t>
            </a:r>
            <a:r>
              <a:rPr lang="en-US" sz="2800" i="1" err="1">
                <a:solidFill>
                  <a:schemeClr val="bg1">
                    <a:lumMod val="95000"/>
                  </a:schemeClr>
                </a:solidFill>
              </a:rPr>
              <a:t>Luangrath</a:t>
            </a:r>
            <a:r>
              <a:rPr lang="en-US" sz="2800" i="1">
                <a:solidFill>
                  <a:schemeClr val="bg1">
                    <a:lumMod val="95000"/>
                  </a:schemeClr>
                </a:solidFill>
              </a:rPr>
              <a:t>, </a:t>
            </a:r>
            <a:r>
              <a:rPr lang="en-US" sz="2800" i="1" err="1">
                <a:solidFill>
                  <a:schemeClr val="bg1">
                    <a:lumMod val="95000"/>
                  </a:schemeClr>
                </a:solidFill>
              </a:rPr>
              <a:t>Rohebot</a:t>
            </a:r>
            <a:r>
              <a:rPr lang="en-US" sz="2800" i="1">
                <a:solidFill>
                  <a:schemeClr val="bg1">
                    <a:lumMod val="95000"/>
                  </a:schemeClr>
                </a:solidFill>
              </a:rPr>
              <a:t> </a:t>
            </a:r>
            <a:r>
              <a:rPr lang="en-US" sz="2800" i="1" err="1">
                <a:solidFill>
                  <a:schemeClr val="bg1">
                    <a:lumMod val="95000"/>
                  </a:schemeClr>
                </a:solidFill>
              </a:rPr>
              <a:t>Mengesha</a:t>
            </a:r>
            <a:r>
              <a:rPr lang="en-US" sz="2800" i="1">
                <a:solidFill>
                  <a:schemeClr val="bg1">
                    <a:lumMod val="95000"/>
                  </a:schemeClr>
                </a:solidFill>
              </a:rPr>
              <a:t>, Elena Novak,</a:t>
            </a:r>
            <a:r>
              <a:rPr lang="en-US" sz="2800" i="1">
                <a:solidFill>
                  <a:schemeClr val="bg1">
                    <a:lumMod val="95000"/>
                  </a:schemeClr>
                </a:solidFill>
                <a:ea typeface="+mn-lt"/>
                <a:cs typeface="+mn-lt"/>
              </a:rPr>
              <a:t> Skylar </a:t>
            </a:r>
            <a:r>
              <a:rPr lang="en-US" sz="2800" i="1" err="1">
                <a:solidFill>
                  <a:schemeClr val="bg1">
                    <a:lumMod val="95000"/>
                  </a:schemeClr>
                </a:solidFill>
                <a:ea typeface="+mn-lt"/>
                <a:cs typeface="+mn-lt"/>
              </a:rPr>
              <a:t>Ondrejko</a:t>
            </a:r>
            <a:r>
              <a:rPr lang="en-US" sz="2800" i="1">
                <a:solidFill>
                  <a:schemeClr val="bg1">
                    <a:lumMod val="95000"/>
                  </a:schemeClr>
                </a:solidFill>
              </a:rPr>
              <a:t>, Hannah Park, </a:t>
            </a:r>
            <a:r>
              <a:rPr lang="en-US" sz="2800" i="1" err="1">
                <a:solidFill>
                  <a:schemeClr val="bg1">
                    <a:lumMod val="95000"/>
                  </a:schemeClr>
                </a:solidFill>
              </a:rPr>
              <a:t>Wamia</a:t>
            </a:r>
            <a:r>
              <a:rPr lang="en-US" sz="2800" i="1">
                <a:solidFill>
                  <a:schemeClr val="bg1">
                    <a:lumMod val="95000"/>
                  </a:schemeClr>
                </a:solidFill>
              </a:rPr>
              <a:t> Said, </a:t>
            </a:r>
            <a:r>
              <a:rPr lang="en-US" sz="2800" i="1" err="1">
                <a:solidFill>
                  <a:schemeClr val="bg1">
                    <a:lumMod val="95000"/>
                  </a:schemeClr>
                </a:solidFill>
              </a:rPr>
              <a:t>Meron</a:t>
            </a:r>
            <a:r>
              <a:rPr lang="en-US" sz="2800" i="1">
                <a:solidFill>
                  <a:schemeClr val="bg1">
                    <a:lumMod val="95000"/>
                  </a:schemeClr>
                </a:solidFill>
              </a:rPr>
              <a:t> Tadesse,  </a:t>
            </a:r>
            <a:r>
              <a:rPr lang="en-US" sz="2800" i="1">
                <a:solidFill>
                  <a:schemeClr val="bg1">
                    <a:lumMod val="95000"/>
                  </a:schemeClr>
                </a:solidFill>
                <a:ea typeface="+mn-lt"/>
                <a:cs typeface="+mn-lt"/>
              </a:rPr>
              <a:t>Irene </a:t>
            </a:r>
            <a:r>
              <a:rPr lang="en-US" sz="2800" i="1" err="1">
                <a:solidFill>
                  <a:schemeClr val="bg1">
                    <a:lumMod val="95000"/>
                  </a:schemeClr>
                </a:solidFill>
                <a:ea typeface="+mn-lt"/>
                <a:cs typeface="+mn-lt"/>
              </a:rPr>
              <a:t>Torosyan</a:t>
            </a:r>
            <a:r>
              <a:rPr lang="en-US" sz="2800" i="1">
                <a:solidFill>
                  <a:schemeClr val="bg1">
                    <a:lumMod val="95000"/>
                  </a:schemeClr>
                </a:solidFill>
                <a:ea typeface="+mn-lt"/>
                <a:cs typeface="+mn-lt"/>
              </a:rPr>
              <a:t>, Jessica Truong, Riley </a:t>
            </a:r>
            <a:r>
              <a:rPr lang="en-US" sz="2800" i="1" err="1">
                <a:solidFill>
                  <a:schemeClr val="bg1">
                    <a:lumMod val="95000"/>
                  </a:schemeClr>
                </a:solidFill>
                <a:ea typeface="+mn-lt"/>
                <a:cs typeface="+mn-lt"/>
              </a:rPr>
              <a:t>Turbak</a:t>
            </a:r>
            <a:r>
              <a:rPr lang="en-US" sz="2800" i="1">
                <a:solidFill>
                  <a:schemeClr val="bg1">
                    <a:lumMod val="95000"/>
                  </a:schemeClr>
                </a:solidFill>
                <a:ea typeface="+mn-lt"/>
                <a:cs typeface="+mn-lt"/>
              </a:rPr>
              <a:t>,</a:t>
            </a:r>
            <a:r>
              <a:rPr lang="en-US" sz="2800" i="1">
                <a:solidFill>
                  <a:schemeClr val="bg1">
                    <a:lumMod val="95000"/>
                  </a:schemeClr>
                </a:solidFill>
              </a:rPr>
              <a:t> Jack </a:t>
            </a:r>
            <a:r>
              <a:rPr lang="en-US" sz="2800" i="1" err="1">
                <a:solidFill>
                  <a:schemeClr val="bg1">
                    <a:lumMod val="95000"/>
                  </a:schemeClr>
                </a:solidFill>
              </a:rPr>
              <a:t>Cantarella</a:t>
            </a:r>
            <a:r>
              <a:rPr lang="en-US" sz="2800" i="1">
                <a:solidFill>
                  <a:schemeClr val="bg1">
                    <a:lumMod val="95000"/>
                  </a:schemeClr>
                </a:solidFill>
              </a:rPr>
              <a:t>, Elizabeth Romano, P.I.</a:t>
            </a:r>
            <a:endParaRPr lang="en-US" sz="2800" i="1">
              <a:solidFill>
                <a:schemeClr val="bg1">
                  <a:lumMod val="95000"/>
                </a:schemeClr>
              </a:solidFill>
              <a:cs typeface="Calibri"/>
            </a:endParaRPr>
          </a:p>
          <a:p>
            <a:pPr algn="ctr"/>
            <a:r>
              <a:rPr lang="en-US" sz="2800" i="1">
                <a:solidFill>
                  <a:schemeClr val="bg1">
                    <a:lumMod val="95000"/>
                  </a:schemeClr>
                </a:solidFill>
              </a:rPr>
              <a:t>The Governor’s School at Innovation Park  - Prince William County Schools &amp; George Mason University</a:t>
            </a:r>
            <a:endParaRPr lang="en-US" sz="2800" i="1">
              <a:solidFill>
                <a:schemeClr val="bg1">
                  <a:lumMod val="95000"/>
                </a:schemeClr>
              </a:solidFill>
              <a:cs typeface="Calibri"/>
            </a:endParaRPr>
          </a:p>
        </p:txBody>
      </p:sp>
      <p:pic>
        <p:nvPicPr>
          <p:cNvPr id="48" name="Picture 47">
            <a:extLst>
              <a:ext uri="{FF2B5EF4-FFF2-40B4-BE49-F238E27FC236}">
                <a16:creationId xmlns:a16="http://schemas.microsoft.com/office/drawing/2014/main" id="{6E5BB16A-F968-9C40-B9E9-5EF6AA0CA732}"/>
              </a:ext>
            </a:extLst>
          </p:cNvPr>
          <p:cNvPicPr>
            <a:picLocks noChangeAspect="1"/>
          </p:cNvPicPr>
          <p:nvPr/>
        </p:nvPicPr>
        <p:blipFill>
          <a:blip r:embed="rId6"/>
          <a:stretch>
            <a:fillRect/>
          </a:stretch>
        </p:blipFill>
        <p:spPr>
          <a:xfrm>
            <a:off x="8896725" y="2104385"/>
            <a:ext cx="1840189" cy="200748"/>
          </a:xfrm>
          <a:prstGeom prst="rect">
            <a:avLst/>
          </a:prstGeom>
        </p:spPr>
      </p:pic>
      <p:pic>
        <p:nvPicPr>
          <p:cNvPr id="49" name="Picture 48">
            <a:extLst>
              <a:ext uri="{FF2B5EF4-FFF2-40B4-BE49-F238E27FC236}">
                <a16:creationId xmlns:a16="http://schemas.microsoft.com/office/drawing/2014/main" id="{78286C9D-4914-6345-9C91-4E831DFA9A2E}"/>
              </a:ext>
            </a:extLst>
          </p:cNvPr>
          <p:cNvPicPr>
            <a:picLocks noChangeAspect="1"/>
          </p:cNvPicPr>
          <p:nvPr/>
        </p:nvPicPr>
        <p:blipFill>
          <a:blip r:embed="rId7"/>
          <a:stretch>
            <a:fillRect/>
          </a:stretch>
        </p:blipFill>
        <p:spPr>
          <a:xfrm>
            <a:off x="8833329" y="161657"/>
            <a:ext cx="1840189" cy="1715289"/>
          </a:xfrm>
          <a:prstGeom prst="rect">
            <a:avLst/>
          </a:prstGeom>
        </p:spPr>
      </p:pic>
      <p:pic>
        <p:nvPicPr>
          <p:cNvPr id="50" name="Picture 49">
            <a:extLst>
              <a:ext uri="{FF2B5EF4-FFF2-40B4-BE49-F238E27FC236}">
                <a16:creationId xmlns:a16="http://schemas.microsoft.com/office/drawing/2014/main" id="{4A9C2515-3774-9A44-BB74-90B75730EA90}"/>
              </a:ext>
            </a:extLst>
          </p:cNvPr>
          <p:cNvPicPr>
            <a:picLocks noChangeAspect="1"/>
          </p:cNvPicPr>
          <p:nvPr/>
        </p:nvPicPr>
        <p:blipFill>
          <a:blip r:embed="rId8"/>
          <a:stretch>
            <a:fillRect/>
          </a:stretch>
        </p:blipFill>
        <p:spPr>
          <a:xfrm>
            <a:off x="26329839" y="161657"/>
            <a:ext cx="2204081" cy="1432653"/>
          </a:xfrm>
          <a:prstGeom prst="rect">
            <a:avLst/>
          </a:prstGeom>
        </p:spPr>
      </p:pic>
      <p:pic>
        <p:nvPicPr>
          <p:cNvPr id="51" name="Picture 16" descr="A picture containing outdoor, grass, old, car&#10;&#10;Description generated with very high confidence">
            <a:extLst>
              <a:ext uri="{FF2B5EF4-FFF2-40B4-BE49-F238E27FC236}">
                <a16:creationId xmlns:a16="http://schemas.microsoft.com/office/drawing/2014/main" id="{7080E16B-5F08-1D43-BCC5-5DFECA6DE1A4}"/>
              </a:ext>
            </a:extLst>
          </p:cNvPr>
          <p:cNvPicPr>
            <a:picLocks noChangeAspect="1"/>
          </p:cNvPicPr>
          <p:nvPr/>
        </p:nvPicPr>
        <p:blipFill>
          <a:blip r:embed="rId9"/>
          <a:stretch>
            <a:fillRect/>
          </a:stretch>
        </p:blipFill>
        <p:spPr>
          <a:xfrm>
            <a:off x="24896697" y="16064486"/>
            <a:ext cx="2503084" cy="1988202"/>
          </a:xfrm>
          <a:prstGeom prst="rect">
            <a:avLst/>
          </a:prstGeom>
        </p:spPr>
      </p:pic>
      <p:sp>
        <p:nvSpPr>
          <p:cNvPr id="52" name="TextBox 51">
            <a:extLst>
              <a:ext uri="{FF2B5EF4-FFF2-40B4-BE49-F238E27FC236}">
                <a16:creationId xmlns:a16="http://schemas.microsoft.com/office/drawing/2014/main" id="{B87C4B7C-4DD9-A74A-9007-3EF635636CDC}"/>
              </a:ext>
            </a:extLst>
          </p:cNvPr>
          <p:cNvSpPr txBox="1"/>
          <p:nvPr/>
        </p:nvSpPr>
        <p:spPr>
          <a:xfrm>
            <a:off x="26290498" y="20609512"/>
            <a:ext cx="17013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ea typeface="+mn-lt"/>
                <a:cs typeface="+mn-lt"/>
              </a:rPr>
              <a:t>Thorat</a:t>
            </a:r>
            <a:r>
              <a:rPr lang="en-US" sz="1000">
                <a:ea typeface="+mn-lt"/>
                <a:cs typeface="+mn-lt"/>
              </a:rPr>
              <a:t>, M. 2018</a:t>
            </a:r>
            <a:endParaRPr lang="en-US" sz="5500">
              <a:cs typeface="Calibri" panose="020F0502020204030204"/>
            </a:endParaRPr>
          </a:p>
        </p:txBody>
      </p:sp>
      <p:pic>
        <p:nvPicPr>
          <p:cNvPr id="53" name="Picture 18" descr="A close up of a map&#10;&#10;Description generated with very high confidence">
            <a:extLst>
              <a:ext uri="{FF2B5EF4-FFF2-40B4-BE49-F238E27FC236}">
                <a16:creationId xmlns:a16="http://schemas.microsoft.com/office/drawing/2014/main" id="{4CBC12EA-CC26-7244-B16E-93AD7FD6FF05}"/>
              </a:ext>
            </a:extLst>
          </p:cNvPr>
          <p:cNvPicPr>
            <a:picLocks noChangeAspect="1"/>
          </p:cNvPicPr>
          <p:nvPr/>
        </p:nvPicPr>
        <p:blipFill>
          <a:blip r:embed="rId10"/>
          <a:stretch>
            <a:fillRect/>
          </a:stretch>
        </p:blipFill>
        <p:spPr>
          <a:xfrm>
            <a:off x="19095451" y="16064486"/>
            <a:ext cx="4305934" cy="2112803"/>
          </a:xfrm>
          <a:prstGeom prst="rect">
            <a:avLst/>
          </a:prstGeom>
        </p:spPr>
      </p:pic>
      <p:pic>
        <p:nvPicPr>
          <p:cNvPr id="54" name="Picture 48" descr="A picture containing web, object, looking, standing&#10;&#10;Description generated with very high confidence">
            <a:extLst>
              <a:ext uri="{FF2B5EF4-FFF2-40B4-BE49-F238E27FC236}">
                <a16:creationId xmlns:a16="http://schemas.microsoft.com/office/drawing/2014/main" id="{29226DD2-8693-C946-A86B-57758D766C03}"/>
              </a:ext>
            </a:extLst>
          </p:cNvPr>
          <p:cNvPicPr>
            <a:picLocks noChangeAspect="1"/>
          </p:cNvPicPr>
          <p:nvPr/>
        </p:nvPicPr>
        <p:blipFill>
          <a:blip r:embed="rId11"/>
          <a:stretch>
            <a:fillRect/>
          </a:stretch>
        </p:blipFill>
        <p:spPr>
          <a:xfrm>
            <a:off x="9545960" y="18764090"/>
            <a:ext cx="1851304" cy="1411792"/>
          </a:xfrm>
          <a:prstGeom prst="rect">
            <a:avLst/>
          </a:prstGeom>
        </p:spPr>
      </p:pic>
      <p:pic>
        <p:nvPicPr>
          <p:cNvPr id="55" name="Picture 50" descr="A picture containing animal&#10;&#10;Description generated with very high confidence">
            <a:extLst>
              <a:ext uri="{FF2B5EF4-FFF2-40B4-BE49-F238E27FC236}">
                <a16:creationId xmlns:a16="http://schemas.microsoft.com/office/drawing/2014/main" id="{825BB664-A5EE-1942-9467-25A1961FB714}"/>
              </a:ext>
            </a:extLst>
          </p:cNvPr>
          <p:cNvPicPr>
            <a:picLocks noChangeAspect="1"/>
          </p:cNvPicPr>
          <p:nvPr/>
        </p:nvPicPr>
        <p:blipFill rotWithShape="1">
          <a:blip r:embed="rId12"/>
          <a:srcRect l="15714" r="12143" b="-2674"/>
          <a:stretch/>
        </p:blipFill>
        <p:spPr>
          <a:xfrm>
            <a:off x="11821066" y="18747705"/>
            <a:ext cx="1941343" cy="1492668"/>
          </a:xfrm>
          <a:prstGeom prst="rect">
            <a:avLst/>
          </a:prstGeom>
        </p:spPr>
      </p:pic>
      <p:sp>
        <p:nvSpPr>
          <p:cNvPr id="56" name="TextBox 55">
            <a:extLst>
              <a:ext uri="{FF2B5EF4-FFF2-40B4-BE49-F238E27FC236}">
                <a16:creationId xmlns:a16="http://schemas.microsoft.com/office/drawing/2014/main" id="{11D5C41A-DD80-264E-A607-ED724656112E}"/>
              </a:ext>
            </a:extLst>
          </p:cNvPr>
          <p:cNvSpPr txBox="1"/>
          <p:nvPr/>
        </p:nvSpPr>
        <p:spPr>
          <a:xfrm>
            <a:off x="12028618" y="20287233"/>
            <a:ext cx="140977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ea typeface="+mn-lt"/>
                <a:cs typeface="+mn-lt"/>
              </a:rPr>
              <a:t>Science News. (2015)</a:t>
            </a:r>
            <a:endParaRPr lang="en-US" sz="900"/>
          </a:p>
        </p:txBody>
      </p:sp>
      <p:sp>
        <p:nvSpPr>
          <p:cNvPr id="57" name="TextBox 56">
            <a:extLst>
              <a:ext uri="{FF2B5EF4-FFF2-40B4-BE49-F238E27FC236}">
                <a16:creationId xmlns:a16="http://schemas.microsoft.com/office/drawing/2014/main" id="{23C09DD7-BA7A-1949-A72F-B4EE3F5511D8}"/>
              </a:ext>
            </a:extLst>
          </p:cNvPr>
          <p:cNvSpPr txBox="1"/>
          <p:nvPr/>
        </p:nvSpPr>
        <p:spPr>
          <a:xfrm>
            <a:off x="9854627" y="20237910"/>
            <a:ext cx="221361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err="1">
                <a:ea typeface="+mn-lt"/>
                <a:cs typeface="+mn-lt"/>
              </a:rPr>
              <a:t>Matchar</a:t>
            </a:r>
            <a:r>
              <a:rPr lang="en-US" sz="900">
                <a:ea typeface="+mn-lt"/>
                <a:cs typeface="+mn-lt"/>
              </a:rPr>
              <a:t>, E. (2017)</a:t>
            </a:r>
            <a:endParaRPr lang="en-US" sz="900">
              <a:cs typeface="Calibri"/>
            </a:endParaRPr>
          </a:p>
        </p:txBody>
      </p:sp>
      <p:pic>
        <p:nvPicPr>
          <p:cNvPr id="58" name="Picture 55" descr="A picture containing photo, different, clock, food&#10;&#10;Description generated with very high confidence">
            <a:extLst>
              <a:ext uri="{FF2B5EF4-FFF2-40B4-BE49-F238E27FC236}">
                <a16:creationId xmlns:a16="http://schemas.microsoft.com/office/drawing/2014/main" id="{755690C9-7FBC-164F-9851-6B16FF4A2F51}"/>
              </a:ext>
            </a:extLst>
          </p:cNvPr>
          <p:cNvPicPr>
            <a:picLocks noChangeAspect="1"/>
          </p:cNvPicPr>
          <p:nvPr/>
        </p:nvPicPr>
        <p:blipFill>
          <a:blip r:embed="rId13"/>
          <a:stretch>
            <a:fillRect/>
          </a:stretch>
        </p:blipFill>
        <p:spPr>
          <a:xfrm>
            <a:off x="14635570" y="16255338"/>
            <a:ext cx="4019630" cy="3636415"/>
          </a:xfrm>
          <a:prstGeom prst="rect">
            <a:avLst/>
          </a:prstGeom>
        </p:spPr>
      </p:pic>
      <p:sp>
        <p:nvSpPr>
          <p:cNvPr id="59" name="TextBox 58">
            <a:extLst>
              <a:ext uri="{FF2B5EF4-FFF2-40B4-BE49-F238E27FC236}">
                <a16:creationId xmlns:a16="http://schemas.microsoft.com/office/drawing/2014/main" id="{4C78A513-6442-2947-8431-F1CD33A89138}"/>
              </a:ext>
            </a:extLst>
          </p:cNvPr>
          <p:cNvSpPr txBox="1"/>
          <p:nvPr/>
        </p:nvSpPr>
        <p:spPr>
          <a:xfrm>
            <a:off x="16239957" y="20055472"/>
            <a:ext cx="144697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mn-lt"/>
                <a:cs typeface="+mn-lt"/>
              </a:rPr>
              <a:t>Watkins, 2014</a:t>
            </a:r>
            <a:endParaRPr lang="en-US" sz="1000"/>
          </a:p>
        </p:txBody>
      </p:sp>
      <p:sp>
        <p:nvSpPr>
          <p:cNvPr id="72" name="Text Box 1383">
            <a:hlinkClick r:id="rId14" action="ppaction://hlinksldjump"/>
            <a:extLst>
              <a:ext uri="{FF2B5EF4-FFF2-40B4-BE49-F238E27FC236}">
                <a16:creationId xmlns:a16="http://schemas.microsoft.com/office/drawing/2014/main" id="{A2D78D61-DF89-4A47-95AE-CB6800185CA1}"/>
              </a:ext>
            </a:extLst>
          </p:cNvPr>
          <p:cNvSpPr txBox="1">
            <a:spLocks noChangeArrowheads="1"/>
          </p:cNvSpPr>
          <p:nvPr/>
        </p:nvSpPr>
        <p:spPr bwMode="auto">
          <a:xfrm>
            <a:off x="413569" y="6231481"/>
            <a:ext cx="8142514" cy="39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Select natural agent comparison for strength, durability, flexibility, conductivity, visibility and conductivity</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Is there a gene/protein/polymer sequence known?</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What are the agent’s current uses that can be enhanced?</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PLA, HLA, PGA, Ceramic, CNT, PA, PC, Diamond, GO, R-L, PV</a:t>
            </a:r>
          </a:p>
          <a:p>
            <a:pPr marL="171450" lvl="0" indent="-171450">
              <a:buFont typeface="Arial" panose="020B0604020202020204" pitchFamily="34" charset="0"/>
              <a:buChar char="•"/>
            </a:pPr>
            <a:endParaRPr lang="en-US" sz="2800">
              <a:latin typeface="Times New Roman" panose="02020603050405020304" pitchFamily="18" charset="0"/>
              <a:cs typeface="Times New Roman" panose="02020603050405020304" pitchFamily="18" charset="0"/>
            </a:endParaRPr>
          </a:p>
        </p:txBody>
      </p:sp>
      <p:sp>
        <p:nvSpPr>
          <p:cNvPr id="73" name="Text Box 1383">
            <a:hlinkClick r:id="rId15" action="ppaction://hlinksldjump"/>
            <a:extLst>
              <a:ext uri="{FF2B5EF4-FFF2-40B4-BE49-F238E27FC236}">
                <a16:creationId xmlns:a16="http://schemas.microsoft.com/office/drawing/2014/main" id="{F6322FDC-6667-744A-BE2C-9C81B4F200B8}"/>
              </a:ext>
            </a:extLst>
          </p:cNvPr>
          <p:cNvSpPr txBox="1">
            <a:spLocks noChangeArrowheads="1"/>
          </p:cNvSpPr>
          <p:nvPr/>
        </p:nvSpPr>
        <p:spPr bwMode="auto">
          <a:xfrm>
            <a:off x="413569" y="11151325"/>
            <a:ext cx="8142514" cy="3130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514350" lvl="0"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Initial comparison for the vectors for synthetic biology approaches and model species for expression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Spider silk</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Lignin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Chitin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Cellulose</a:t>
            </a:r>
          </a:p>
        </p:txBody>
      </p:sp>
      <p:sp>
        <p:nvSpPr>
          <p:cNvPr id="74" name="Text Box 1383">
            <a:hlinkClick r:id="rId16" action="ppaction://hlinksldjump"/>
            <a:extLst>
              <a:ext uri="{FF2B5EF4-FFF2-40B4-BE49-F238E27FC236}">
                <a16:creationId xmlns:a16="http://schemas.microsoft.com/office/drawing/2014/main" id="{8E9E6122-AC8E-7545-84ED-144850848608}"/>
              </a:ext>
            </a:extLst>
          </p:cNvPr>
          <p:cNvSpPr txBox="1">
            <a:spLocks noChangeArrowheads="1"/>
          </p:cNvSpPr>
          <p:nvPr/>
        </p:nvSpPr>
        <p:spPr bwMode="auto">
          <a:xfrm>
            <a:off x="448368" y="1295401"/>
            <a:ext cx="8142514" cy="35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Select natural agent comparison for strength, durability, flexibility, conductivity, visibility and conductivity</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Is there a gene/protein/polymer sequence known?</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What are the agent’s current uses that can be enhanced?</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Alginate, Collagen, Lignin, Chitin, Limpet teeth, Agarose, Silica, Gelatin, Cellulose, Spider Silk</a:t>
            </a:r>
          </a:p>
        </p:txBody>
      </p:sp>
      <p:sp>
        <p:nvSpPr>
          <p:cNvPr id="75" name="Rounded Rectangle 74">
            <a:hlinkClick r:id="rId15" action="ppaction://hlinksldjump"/>
            <a:extLst>
              <a:ext uri="{FF2B5EF4-FFF2-40B4-BE49-F238E27FC236}">
                <a16:creationId xmlns:a16="http://schemas.microsoft.com/office/drawing/2014/main" id="{7CE36A79-9EDE-4C43-916A-EEF7749A5B85}"/>
              </a:ext>
            </a:extLst>
          </p:cNvPr>
          <p:cNvSpPr/>
          <p:nvPr/>
        </p:nvSpPr>
        <p:spPr>
          <a:xfrm>
            <a:off x="413569" y="10212070"/>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Methods- Vector &amp; Model Species: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76" name="Rounded Rectangle 75">
            <a:hlinkClick r:id="rId14" action="ppaction://hlinksldjump"/>
            <a:extLst>
              <a:ext uri="{FF2B5EF4-FFF2-40B4-BE49-F238E27FC236}">
                <a16:creationId xmlns:a16="http://schemas.microsoft.com/office/drawing/2014/main" id="{15673967-42B3-9447-8E04-1F02048C6DC8}"/>
              </a:ext>
            </a:extLst>
          </p:cNvPr>
          <p:cNvSpPr/>
          <p:nvPr/>
        </p:nvSpPr>
        <p:spPr>
          <a:xfrm>
            <a:off x="413569" y="5276790"/>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A Comparison of Agents: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77" name="Rounded Rectangle 76">
            <a:hlinkClick r:id="rId16" action="ppaction://hlinksldjump"/>
            <a:extLst>
              <a:ext uri="{FF2B5EF4-FFF2-40B4-BE49-F238E27FC236}">
                <a16:creationId xmlns:a16="http://schemas.microsoft.com/office/drawing/2014/main" id="{11E22F7E-825E-AA41-ABA0-2B2F5A6D58BE}"/>
              </a:ext>
            </a:extLst>
          </p:cNvPr>
          <p:cNvSpPr/>
          <p:nvPr/>
        </p:nvSpPr>
        <p:spPr>
          <a:xfrm>
            <a:off x="448368" y="243841"/>
            <a:ext cx="8142514" cy="914399"/>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A Comparison of Agents: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78" name="Text Box 1383">
            <a:hlinkClick r:id="rId17" action="ppaction://hlinksldjump"/>
            <a:extLst>
              <a:ext uri="{FF2B5EF4-FFF2-40B4-BE49-F238E27FC236}">
                <a16:creationId xmlns:a16="http://schemas.microsoft.com/office/drawing/2014/main" id="{D851B0DB-034D-8C49-BB39-BBDB799A190B}"/>
              </a:ext>
            </a:extLst>
          </p:cNvPr>
          <p:cNvSpPr txBox="1">
            <a:spLocks noChangeArrowheads="1"/>
          </p:cNvSpPr>
          <p:nvPr/>
        </p:nvSpPr>
        <p:spPr bwMode="auto">
          <a:xfrm>
            <a:off x="360295" y="15676385"/>
            <a:ext cx="8142514" cy="2699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514350" lvl="0"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Initial comparison for the vectors for synthetic biology approaches and model species for expression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Limpet Teeth</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Polyvinyl alcohol</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Ceramic Fibers</a:t>
            </a:r>
          </a:p>
        </p:txBody>
      </p:sp>
      <p:sp>
        <p:nvSpPr>
          <p:cNvPr id="79" name="Rounded Rectangle 78">
            <a:hlinkClick r:id="rId17" action="ppaction://hlinksldjump"/>
            <a:extLst>
              <a:ext uri="{FF2B5EF4-FFF2-40B4-BE49-F238E27FC236}">
                <a16:creationId xmlns:a16="http://schemas.microsoft.com/office/drawing/2014/main" id="{D29E3197-4A9F-3144-9250-792B6B820C12}"/>
              </a:ext>
            </a:extLst>
          </p:cNvPr>
          <p:cNvSpPr/>
          <p:nvPr/>
        </p:nvSpPr>
        <p:spPr>
          <a:xfrm>
            <a:off x="360295" y="14631858"/>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Methods- Vector &amp; Model Species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80" name="Text Box 1383">
            <a:hlinkClick r:id="rId18" action="ppaction://hlinksldjump"/>
            <a:extLst>
              <a:ext uri="{FF2B5EF4-FFF2-40B4-BE49-F238E27FC236}">
                <a16:creationId xmlns:a16="http://schemas.microsoft.com/office/drawing/2014/main" id="{714B4D12-6B78-A644-A365-A042A085E980}"/>
              </a:ext>
            </a:extLst>
          </p:cNvPr>
          <p:cNvSpPr txBox="1">
            <a:spLocks noChangeArrowheads="1"/>
          </p:cNvSpPr>
          <p:nvPr/>
        </p:nvSpPr>
        <p:spPr bwMode="auto">
          <a:xfrm>
            <a:off x="28858860" y="1239028"/>
            <a:ext cx="8142514" cy="5654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457200" lvl="0" indent="-457200">
              <a:buFont typeface="Arial"/>
              <a:buChar char="•"/>
            </a:pPr>
            <a:r>
              <a:rPr lang="en-US" sz="2800">
                <a:latin typeface="Times New Roman" panose="02020603050405020304" pitchFamily="18" charset="0"/>
                <a:cs typeface="Times New Roman" panose="02020603050405020304" pitchFamily="18" charset="0"/>
              </a:rPr>
              <a:t>An overview of the products that may be secreted through synthetic biology approaches and/or chemically synthesized ex vivo.</a:t>
            </a:r>
          </a:p>
          <a:p>
            <a:pPr marL="457200" lvl="0" indent="-457200">
              <a:buFont typeface="Arial"/>
              <a:buChar char="•"/>
            </a:pPr>
            <a:r>
              <a:rPr lang="en-US" sz="2800">
                <a:latin typeface="Times New Roman" panose="02020603050405020304" pitchFamily="18" charset="0"/>
                <a:cs typeface="Times New Roman" panose="02020603050405020304" pitchFamily="18" charset="0"/>
              </a:rPr>
              <a:t>Spider silk, Lignin, Chitin, Cellulose, Limpet Teeth, Polyvinyl Alcohol, Ceramic Fibers</a:t>
            </a:r>
          </a:p>
          <a:p>
            <a:pPr marL="457200" lvl="0" indent="-457200">
              <a:buFont typeface="Arial"/>
              <a:buChar char="•"/>
            </a:pPr>
            <a:r>
              <a:rPr lang="en-US" sz="2800">
                <a:latin typeface="Times New Roman" panose="02020603050405020304" pitchFamily="18" charset="0"/>
                <a:cs typeface="Times New Roman" panose="02020603050405020304" pitchFamily="18" charset="0"/>
              </a:rPr>
              <a:t>Choice of products that be generated and used in conjunction for novel materials that retain one or more the following themes: </a:t>
            </a:r>
          </a:p>
          <a:p>
            <a:pPr marL="1200150" lvl="1" indent="-457200">
              <a:buFont typeface="Arial"/>
              <a:buChar char="•"/>
            </a:pPr>
            <a:r>
              <a:rPr lang="en-US" sz="2800">
                <a:latin typeface="Times New Roman" panose="02020603050405020304" pitchFamily="18" charset="0"/>
                <a:cs typeface="Times New Roman" panose="02020603050405020304" pitchFamily="18" charset="0"/>
              </a:rPr>
              <a:t>Strength, Durability, Conductivity, Elasticity, and Visibility</a:t>
            </a:r>
          </a:p>
          <a:p>
            <a:pPr marL="457200" lvl="0" indent="-457200">
              <a:buFont typeface="Arial"/>
              <a:buChar char="•"/>
            </a:pPr>
            <a:endParaRPr lang="en-US" sz="2800">
              <a:latin typeface="Times New Roman" panose="02020603050405020304" pitchFamily="18" charset="0"/>
              <a:cs typeface="Times New Roman" panose="02020603050405020304" pitchFamily="18" charset="0"/>
            </a:endParaRPr>
          </a:p>
          <a:p>
            <a:pPr marL="1257300" lvl="1" indent="-514350">
              <a:buFont typeface="Arial" panose="020B0604020202020204" pitchFamily="34" charset="0"/>
              <a:buChar char="•"/>
            </a:pPr>
            <a:endParaRPr lang="en-US" sz="28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p:txBody>
      </p:sp>
      <p:sp>
        <p:nvSpPr>
          <p:cNvPr id="81" name="Text Box 1383">
            <a:hlinkClick r:id="rId19" action="ppaction://hlinksldjump"/>
            <a:extLst>
              <a:ext uri="{FF2B5EF4-FFF2-40B4-BE49-F238E27FC236}">
                <a16:creationId xmlns:a16="http://schemas.microsoft.com/office/drawing/2014/main" id="{BCF10E5B-12B9-4340-83B2-E0A27679CF89}"/>
              </a:ext>
            </a:extLst>
          </p:cNvPr>
          <p:cNvSpPr txBox="1">
            <a:spLocks noChangeArrowheads="1"/>
          </p:cNvSpPr>
          <p:nvPr/>
        </p:nvSpPr>
        <p:spPr bwMode="auto">
          <a:xfrm>
            <a:off x="28858860" y="7039730"/>
            <a:ext cx="8142514" cy="9594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342900" indent="-342900">
              <a:buFont typeface="Arial"/>
              <a:buChar char="•"/>
            </a:pPr>
            <a:r>
              <a:rPr lang="en-US" sz="2800">
                <a:latin typeface="Times New Roman" panose="02020603050405020304" pitchFamily="18" charset="0"/>
                <a:cs typeface="Times New Roman" panose="02020603050405020304" pitchFamily="18" charset="0"/>
              </a:rPr>
              <a:t>Match each theme with a </a:t>
            </a:r>
            <a:r>
              <a:rPr lang="en-US" sz="2800" err="1">
                <a:latin typeface="Times New Roman" panose="02020603050405020304" pitchFamily="18" charset="0"/>
                <a:cs typeface="Times New Roman" panose="02020603050405020304" pitchFamily="18" charset="0"/>
              </a:rPr>
              <a:t>secretable</a:t>
            </a:r>
            <a:r>
              <a:rPr lang="en-US" sz="2800">
                <a:latin typeface="Times New Roman" panose="02020603050405020304" pitchFamily="18" charset="0"/>
                <a:cs typeface="Times New Roman" panose="02020603050405020304" pitchFamily="18" charset="0"/>
              </a:rPr>
              <a:t> product, and choose whether this needs to be embedded into a matrix for support</a:t>
            </a:r>
          </a:p>
          <a:p>
            <a:pPr marL="342900" indent="-342900">
              <a:buFont typeface="Arial"/>
              <a:buChar char="•"/>
            </a:pPr>
            <a:r>
              <a:rPr lang="en-US" sz="2800">
                <a:latin typeface="Times New Roman" panose="02020603050405020304" pitchFamily="18" charset="0"/>
                <a:cs typeface="Times New Roman" panose="02020603050405020304" pitchFamily="18" charset="0"/>
              </a:rPr>
              <a:t>Generate multiple polymers using pre-made plasmids rather than generating a completely new vector backbone</a:t>
            </a:r>
          </a:p>
          <a:p>
            <a:pPr marL="342900" indent="-342900">
              <a:buFont typeface="Arial"/>
              <a:buChar char="•"/>
            </a:pPr>
            <a:r>
              <a:rPr lang="en-US" sz="2800">
                <a:latin typeface="Times New Roman" panose="02020603050405020304" pitchFamily="18" charset="0"/>
                <a:cs typeface="Times New Roman" panose="02020603050405020304" pitchFamily="18" charset="0"/>
              </a:rPr>
              <a:t>Combine polymers to create a new biocompatible materials combine 1+ of the desired output through evaluation using control: </a:t>
            </a:r>
          </a:p>
          <a:p>
            <a:pPr marL="1747647" lvl="1" indent="-342900">
              <a:buFont typeface="Arial"/>
              <a:buChar char="•"/>
            </a:pPr>
            <a:r>
              <a:rPr lang="en-US" sz="2800">
                <a:latin typeface="Times New Roman" panose="02020603050405020304" pitchFamily="18" charset="0"/>
                <a:cs typeface="Times New Roman" panose="02020603050405020304" pitchFamily="18" charset="0"/>
              </a:rPr>
              <a:t>Strength</a:t>
            </a:r>
          </a:p>
          <a:p>
            <a:pPr marL="1747647" lvl="1" indent="-342900">
              <a:buFont typeface="Arial"/>
              <a:buChar char="•"/>
            </a:pPr>
            <a:r>
              <a:rPr lang="en-US" sz="2800">
                <a:latin typeface="Times New Roman" panose="02020603050405020304" pitchFamily="18" charset="0"/>
                <a:cs typeface="Times New Roman" panose="02020603050405020304" pitchFamily="18" charset="0"/>
              </a:rPr>
              <a:t>Durability</a:t>
            </a:r>
          </a:p>
          <a:p>
            <a:pPr marL="1747647" lvl="1" indent="-342900">
              <a:buFont typeface="Arial"/>
              <a:buChar char="•"/>
            </a:pPr>
            <a:r>
              <a:rPr lang="en-US" sz="2800">
                <a:latin typeface="Times New Roman" panose="02020603050405020304" pitchFamily="18" charset="0"/>
                <a:cs typeface="Times New Roman" panose="02020603050405020304" pitchFamily="18" charset="0"/>
              </a:rPr>
              <a:t>Conductivity</a:t>
            </a:r>
          </a:p>
          <a:p>
            <a:pPr marL="1747647" lvl="1" indent="-342900">
              <a:buFont typeface="Arial"/>
              <a:buChar char="•"/>
            </a:pPr>
            <a:r>
              <a:rPr lang="en-US" sz="2800">
                <a:latin typeface="Times New Roman" panose="02020603050405020304" pitchFamily="18" charset="0"/>
                <a:cs typeface="Times New Roman" panose="02020603050405020304" pitchFamily="18" charset="0"/>
              </a:rPr>
              <a:t>Elasticity</a:t>
            </a:r>
          </a:p>
          <a:p>
            <a:pPr marL="1747647" lvl="1" indent="-342900">
              <a:buFont typeface="Arial"/>
              <a:buChar char="•"/>
            </a:pPr>
            <a:r>
              <a:rPr lang="en-US" sz="2800">
                <a:latin typeface="Times New Roman" panose="02020603050405020304" pitchFamily="18" charset="0"/>
                <a:cs typeface="Times New Roman" panose="02020603050405020304" pitchFamily="18" charset="0"/>
              </a:rPr>
              <a:t>Visibility (Color, Iridescence, Light Dispersion)</a:t>
            </a:r>
          </a:p>
          <a:p>
            <a:pPr marL="342900" indent="-342900">
              <a:buFont typeface="Arial"/>
              <a:buChar char="•"/>
            </a:pPr>
            <a:r>
              <a:rPr lang="en-US" sz="2800">
                <a:latin typeface="Times New Roman" panose="02020603050405020304" pitchFamily="18" charset="0"/>
                <a:cs typeface="Times New Roman" panose="02020603050405020304" pitchFamily="18" charset="0"/>
              </a:rPr>
              <a:t>Assess financial feasibility for commercial growth </a:t>
            </a:r>
          </a:p>
          <a:p>
            <a:pPr marL="342900" indent="-342900">
              <a:buFont typeface="Arial"/>
              <a:buChar char="•"/>
            </a:pPr>
            <a:r>
              <a:rPr lang="en" sz="2800">
                <a:latin typeface="Times New Roman" panose="02020603050405020304" pitchFamily="18" charset="0"/>
                <a:ea typeface="+mn-lt"/>
                <a:cs typeface="Times New Roman" panose="02020603050405020304" pitchFamily="18" charset="0"/>
              </a:rPr>
              <a:t>Minimize waste products to streamline secreted product harvesting, </a:t>
            </a:r>
          </a:p>
          <a:p>
            <a:pPr marL="342900" indent="-342900">
              <a:buFont typeface="Arial"/>
              <a:buChar char="•"/>
            </a:pPr>
            <a:r>
              <a:rPr lang="en" sz="2800">
                <a:latin typeface="Times New Roman" panose="02020603050405020304" pitchFamily="18" charset="0"/>
                <a:ea typeface="+mn-lt"/>
                <a:cs typeface="Times New Roman" panose="02020603050405020304" pitchFamily="18" charset="0"/>
              </a:rPr>
              <a:t>Assess </a:t>
            </a:r>
            <a:r>
              <a:rPr lang="en-US" sz="2800">
                <a:latin typeface="Times New Roman" panose="02020603050405020304" pitchFamily="18" charset="0"/>
                <a:ea typeface="+mn-lt"/>
                <a:cs typeface="Times New Roman" panose="02020603050405020304" pitchFamily="18" charset="0"/>
              </a:rPr>
              <a:t>biocompatibility</a:t>
            </a:r>
            <a:r>
              <a:rPr lang="en" sz="2800">
                <a:latin typeface="Times New Roman" panose="02020603050405020304" pitchFamily="18" charset="0"/>
                <a:ea typeface="+mn-lt"/>
                <a:cs typeface="Times New Roman" panose="02020603050405020304" pitchFamily="18" charset="0"/>
              </a:rPr>
              <a:t> and </a:t>
            </a:r>
            <a:r>
              <a:rPr lang="en-US" sz="2800">
                <a:latin typeface="Times New Roman" panose="02020603050405020304" pitchFamily="18" charset="0"/>
                <a:ea typeface="+mn-lt"/>
                <a:cs typeface="Times New Roman" panose="02020603050405020304" pitchFamily="18" charset="0"/>
              </a:rPr>
              <a:t>eco-friendliness of product generate and</a:t>
            </a:r>
            <a:r>
              <a:rPr lang="en" sz="2800">
                <a:latin typeface="Times New Roman" panose="02020603050405020304" pitchFamily="18" charset="0"/>
                <a:ea typeface="+mn-lt"/>
                <a:cs typeface="Times New Roman" panose="02020603050405020304" pitchFamily="18" charset="0"/>
              </a:rPr>
              <a:t> waste generated.</a:t>
            </a:r>
            <a:endParaRPr lang="en-US" sz="2800">
              <a:latin typeface="Times New Roman" panose="02020603050405020304" pitchFamily="18" charset="0"/>
              <a:cs typeface="Times New Roman" panose="02020603050405020304" pitchFamily="18" charset="0"/>
            </a:endParaRPr>
          </a:p>
          <a:p>
            <a:pPr marL="342900" indent="-342900">
              <a:buFont typeface="Arial"/>
              <a:buChar char="•"/>
            </a:pPr>
            <a:r>
              <a:rPr lang="en-US" sz="2800">
                <a:latin typeface="Times New Roman" panose="02020603050405020304" pitchFamily="18" charset="0"/>
                <a:cs typeface="Times New Roman" panose="02020603050405020304" pitchFamily="18" charset="0"/>
              </a:rPr>
              <a:t>Test secreted output for ideal performance</a:t>
            </a:r>
          </a:p>
          <a:p>
            <a:pPr marL="1747647" lvl="1" indent="-342900">
              <a:buFont typeface="Arial"/>
              <a:buChar char="•"/>
            </a:pPr>
            <a:r>
              <a:rPr lang="en-US" sz="2800">
                <a:latin typeface="Times New Roman" panose="02020603050405020304" pitchFamily="18" charset="0"/>
                <a:cs typeface="Times New Roman" panose="02020603050405020304" pitchFamily="18" charset="0"/>
              </a:rPr>
              <a:t>Protein Isolation and Purification</a:t>
            </a:r>
          </a:p>
        </p:txBody>
      </p:sp>
      <p:sp>
        <p:nvSpPr>
          <p:cNvPr id="82" name="Text Box 1383">
            <a:hlinkClick r:id="" action="ppaction://noaction"/>
            <a:extLst>
              <a:ext uri="{FF2B5EF4-FFF2-40B4-BE49-F238E27FC236}">
                <a16:creationId xmlns:a16="http://schemas.microsoft.com/office/drawing/2014/main" id="{7069F393-7516-9243-B353-2E9669258A20}"/>
              </a:ext>
            </a:extLst>
          </p:cNvPr>
          <p:cNvSpPr txBox="1">
            <a:spLocks noChangeArrowheads="1"/>
          </p:cNvSpPr>
          <p:nvPr/>
        </p:nvSpPr>
        <p:spPr bwMode="auto">
          <a:xfrm>
            <a:off x="28858860" y="17844805"/>
            <a:ext cx="8142514" cy="545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457200" lvl="0" indent="-457200">
              <a:buFont typeface="Arial"/>
              <a:buChar char="•"/>
            </a:pPr>
            <a:r>
              <a:rPr lang="en-US" sz="2800">
                <a:latin typeface="Times New Roman" panose="02020603050405020304" pitchFamily="18" charset="0"/>
                <a:cs typeface="Times New Roman" panose="02020603050405020304" pitchFamily="18" charset="0"/>
              </a:rPr>
              <a:t>Media and content resources listed alphabetically</a:t>
            </a:r>
          </a:p>
        </p:txBody>
      </p:sp>
      <p:sp>
        <p:nvSpPr>
          <p:cNvPr id="83" name="Rounded Rectangle 82">
            <a:hlinkClick r:id="" action="ppaction://noaction"/>
            <a:extLst>
              <a:ext uri="{FF2B5EF4-FFF2-40B4-BE49-F238E27FC236}">
                <a16:creationId xmlns:a16="http://schemas.microsoft.com/office/drawing/2014/main" id="{1C3575D6-A8A3-BB47-870C-A4745B06587C}"/>
              </a:ext>
            </a:extLst>
          </p:cNvPr>
          <p:cNvSpPr/>
          <p:nvPr/>
        </p:nvSpPr>
        <p:spPr>
          <a:xfrm>
            <a:off x="28895516" y="16832341"/>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hlinkClick r:id="rId20" action="ppaction://hlinksldjump">
                  <a:extLst>
                    <a:ext uri="{A12FA001-AC4F-418D-AE19-62706E023703}">
                      <ahyp:hlinkClr xmlns:ahyp="http://schemas.microsoft.com/office/drawing/2018/hyperlinkcolor" val="tx"/>
                    </a:ext>
                  </a:extLst>
                </a:hlinkClick>
              </a:rPr>
              <a:t>References</a:t>
            </a:r>
            <a:r>
              <a:rPr lang="en-US" sz="4000" b="1">
                <a:solidFill>
                  <a:schemeClr val="tx1"/>
                </a:solidFill>
                <a:latin typeface="Times New Roman" panose="02020603050405020304" pitchFamily="18" charset="0"/>
                <a:cs typeface="Times New Roman" panose="02020603050405020304" pitchFamily="18" charset="0"/>
              </a:rPr>
              <a:t>:</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84" name="Rounded Rectangle 83">
            <a:hlinkClick r:id="rId19" action="ppaction://hlinksldjump"/>
            <a:extLst>
              <a:ext uri="{FF2B5EF4-FFF2-40B4-BE49-F238E27FC236}">
                <a16:creationId xmlns:a16="http://schemas.microsoft.com/office/drawing/2014/main" id="{BF4A1B26-6453-9B4A-834D-E4C7E1CE31CA}"/>
              </a:ext>
            </a:extLst>
          </p:cNvPr>
          <p:cNvSpPr/>
          <p:nvPr/>
        </p:nvSpPr>
        <p:spPr>
          <a:xfrm>
            <a:off x="28858860" y="5993666"/>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Optimization:</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85" name="Rounded Rectangle 84">
            <a:hlinkClick r:id="rId18" action="ppaction://hlinksldjump"/>
            <a:extLst>
              <a:ext uri="{FF2B5EF4-FFF2-40B4-BE49-F238E27FC236}">
                <a16:creationId xmlns:a16="http://schemas.microsoft.com/office/drawing/2014/main" id="{DDAA1A1D-6559-8144-9BC6-A027C9F41D8E}"/>
              </a:ext>
            </a:extLst>
          </p:cNvPr>
          <p:cNvSpPr/>
          <p:nvPr/>
        </p:nvSpPr>
        <p:spPr>
          <a:xfrm>
            <a:off x="28858860" y="243841"/>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Methods- Expression &amp; Function:</a:t>
            </a:r>
            <a:endParaRPr lang="en-US" sz="40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0774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p159:morph option="byObject"/>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ction Button: Home 9">
            <a:hlinkClick r:id="" action="ppaction://hlinkshowjump?jump=firstslide" highlightClick="1"/>
          </p:cNvPr>
          <p:cNvSpPr/>
          <p:nvPr/>
        </p:nvSpPr>
        <p:spPr>
          <a:xfrm>
            <a:off x="35956204" y="19010317"/>
            <a:ext cx="1143000" cy="1143000"/>
          </a:xfrm>
          <a:prstGeom prst="actionButtonHome">
            <a:avLst/>
          </a:prstGeom>
          <a:solidFill>
            <a:sysClr val="windowText" lastClr="000000"/>
          </a:solidFill>
          <a:ln w="12700" cap="flat" cmpd="sng" algn="ctr">
            <a:solidFill>
              <a:sysClr val="window" lastClr="FFFFFF"/>
            </a:solidFill>
            <a:prstDash val="solid"/>
          </a:ln>
          <a:effectLst/>
        </p:spPr>
        <p:txBody>
          <a:bodyPr rot="0" spcFirstLastPara="0" vertOverflow="overflow" horzOverflow="overflow" vert="horz" wrap="square" lIns="280805" tIns="140401" rIns="280805" bIns="140401" numCol="1" spcCol="0" rtlCol="0" fromWordArt="0" anchor="ctr" anchorCtr="0" forceAA="0" compatLnSpc="1">
            <a:prstTxWarp prst="textNoShape">
              <a:avLst/>
            </a:prstTxWarp>
            <a:noAutofit/>
          </a:bodyPr>
          <a:lstStyle/>
          <a:p>
            <a:pPr algn="ctr" defTabSz="1404253">
              <a:defRPr/>
            </a:pPr>
            <a:endParaRPr lang="en-US" sz="16800" kern="0">
              <a:solidFill>
                <a:prstClr val="white"/>
              </a:solidFill>
              <a:latin typeface="Trebuchet MS" panose="020B0603020202020204"/>
            </a:endParaRPr>
          </a:p>
        </p:txBody>
      </p:sp>
      <p:sp>
        <p:nvSpPr>
          <p:cNvPr id="12" name="Text Box 1383">
            <a:hlinkClick r:id="rId3" action="ppaction://hlinksldjump"/>
          </p:cNvPr>
          <p:cNvSpPr txBox="1">
            <a:spLocks noChangeArrowheads="1"/>
          </p:cNvSpPr>
          <p:nvPr/>
        </p:nvSpPr>
        <p:spPr bwMode="auto">
          <a:xfrm>
            <a:off x="28858860" y="1239028"/>
            <a:ext cx="8142514" cy="5654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457200" lvl="0" indent="-457200">
              <a:buFont typeface="Arial"/>
              <a:buChar char="•"/>
            </a:pPr>
            <a:r>
              <a:rPr lang="en-US" sz="2800">
                <a:latin typeface="Times New Roman" panose="02020603050405020304" pitchFamily="18" charset="0"/>
                <a:cs typeface="Times New Roman" panose="02020603050405020304" pitchFamily="18" charset="0"/>
              </a:rPr>
              <a:t>An overview of the products that may be secreted through synthetic biology approaches and/or chemically synthesized ex vivo.</a:t>
            </a:r>
          </a:p>
          <a:p>
            <a:pPr marL="457200" lvl="0" indent="-457200">
              <a:buFont typeface="Arial"/>
              <a:buChar char="•"/>
            </a:pPr>
            <a:r>
              <a:rPr lang="en-US" sz="2800">
                <a:latin typeface="Times New Roman" panose="02020603050405020304" pitchFamily="18" charset="0"/>
                <a:cs typeface="Times New Roman" panose="02020603050405020304" pitchFamily="18" charset="0"/>
              </a:rPr>
              <a:t>Spider silk, Lignin, Chitin, Cellulose, Limpet Teeth, Polyvinyl Alcohol, Ceramic Fibers</a:t>
            </a:r>
          </a:p>
          <a:p>
            <a:pPr marL="457200" lvl="0" indent="-457200">
              <a:buFont typeface="Arial"/>
              <a:buChar char="•"/>
            </a:pPr>
            <a:r>
              <a:rPr lang="en-US" sz="2800">
                <a:latin typeface="Times New Roman" panose="02020603050405020304" pitchFamily="18" charset="0"/>
                <a:cs typeface="Times New Roman" panose="02020603050405020304" pitchFamily="18" charset="0"/>
              </a:rPr>
              <a:t>Choice of products that be generated and used in conjunction for novel materials that retain one or more the following themes: </a:t>
            </a:r>
          </a:p>
          <a:p>
            <a:pPr marL="1200150" lvl="1" indent="-457200">
              <a:buFont typeface="Arial"/>
              <a:buChar char="•"/>
            </a:pPr>
            <a:r>
              <a:rPr lang="en-US" sz="2800">
                <a:latin typeface="Times New Roman" panose="02020603050405020304" pitchFamily="18" charset="0"/>
                <a:cs typeface="Times New Roman" panose="02020603050405020304" pitchFamily="18" charset="0"/>
              </a:rPr>
              <a:t>Strength, Durability, Conductivity, Elasticity, and Visibility</a:t>
            </a:r>
          </a:p>
          <a:p>
            <a:pPr marL="457200" lvl="0" indent="-457200">
              <a:buFont typeface="Arial"/>
              <a:buChar char="•"/>
            </a:pPr>
            <a:endParaRPr lang="en-US" sz="2800">
              <a:latin typeface="Times New Roman" panose="02020603050405020304" pitchFamily="18" charset="0"/>
              <a:cs typeface="Times New Roman" panose="02020603050405020304" pitchFamily="18" charset="0"/>
            </a:endParaRPr>
          </a:p>
          <a:p>
            <a:pPr marL="1257300" lvl="1" indent="-514350">
              <a:buFont typeface="Arial" panose="020B0604020202020204" pitchFamily="34" charset="0"/>
              <a:buChar char="•"/>
            </a:pPr>
            <a:endParaRPr lang="en-US" sz="28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p:txBody>
      </p:sp>
      <p:sp>
        <p:nvSpPr>
          <p:cNvPr id="13" name="Text Box 1383">
            <a:hlinkClick r:id="rId4" action="ppaction://hlinksldjump"/>
          </p:cNvPr>
          <p:cNvSpPr txBox="1">
            <a:spLocks noChangeArrowheads="1"/>
          </p:cNvSpPr>
          <p:nvPr/>
        </p:nvSpPr>
        <p:spPr bwMode="auto">
          <a:xfrm>
            <a:off x="28858860" y="7039730"/>
            <a:ext cx="8142514" cy="9594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342900" indent="-342900">
              <a:buFont typeface="Arial"/>
              <a:buChar char="•"/>
            </a:pPr>
            <a:r>
              <a:rPr lang="en-US" sz="2800">
                <a:latin typeface="Times New Roman" panose="02020603050405020304" pitchFamily="18" charset="0"/>
                <a:cs typeface="Times New Roman" panose="02020603050405020304" pitchFamily="18" charset="0"/>
              </a:rPr>
              <a:t>Match each theme with a </a:t>
            </a:r>
            <a:r>
              <a:rPr lang="en-US" sz="2800" err="1">
                <a:latin typeface="Times New Roman" panose="02020603050405020304" pitchFamily="18" charset="0"/>
                <a:cs typeface="Times New Roman" panose="02020603050405020304" pitchFamily="18" charset="0"/>
              </a:rPr>
              <a:t>secretable</a:t>
            </a:r>
            <a:r>
              <a:rPr lang="en-US" sz="2800">
                <a:latin typeface="Times New Roman" panose="02020603050405020304" pitchFamily="18" charset="0"/>
                <a:cs typeface="Times New Roman" panose="02020603050405020304" pitchFamily="18" charset="0"/>
              </a:rPr>
              <a:t> product, and choose whether this needs to be embedded into a matrix for support</a:t>
            </a:r>
          </a:p>
          <a:p>
            <a:pPr marL="342900" indent="-342900">
              <a:buFont typeface="Arial"/>
              <a:buChar char="•"/>
            </a:pPr>
            <a:r>
              <a:rPr lang="en-US" sz="2800">
                <a:latin typeface="Times New Roman" panose="02020603050405020304" pitchFamily="18" charset="0"/>
                <a:cs typeface="Times New Roman" panose="02020603050405020304" pitchFamily="18" charset="0"/>
              </a:rPr>
              <a:t>Generate multiple polymers using pre-made plasmids rather than generating a completely new vector backbone</a:t>
            </a:r>
          </a:p>
          <a:p>
            <a:pPr marL="342900" indent="-342900">
              <a:buFont typeface="Arial"/>
              <a:buChar char="•"/>
            </a:pPr>
            <a:r>
              <a:rPr lang="en-US" sz="2800">
                <a:latin typeface="Times New Roman" panose="02020603050405020304" pitchFamily="18" charset="0"/>
                <a:cs typeface="Times New Roman" panose="02020603050405020304" pitchFamily="18" charset="0"/>
              </a:rPr>
              <a:t>Combine polymers to create a new biocompatible materials combine 1+ of the desired output through evaluation using control: </a:t>
            </a:r>
          </a:p>
          <a:p>
            <a:pPr marL="1747647" lvl="1" indent="-342900">
              <a:buFont typeface="Arial"/>
              <a:buChar char="•"/>
            </a:pPr>
            <a:r>
              <a:rPr lang="en-US" sz="2800">
                <a:latin typeface="Times New Roman" panose="02020603050405020304" pitchFamily="18" charset="0"/>
                <a:cs typeface="Times New Roman" panose="02020603050405020304" pitchFamily="18" charset="0"/>
              </a:rPr>
              <a:t>Strength</a:t>
            </a:r>
          </a:p>
          <a:p>
            <a:pPr marL="1747647" lvl="1" indent="-342900">
              <a:buFont typeface="Arial"/>
              <a:buChar char="•"/>
            </a:pPr>
            <a:r>
              <a:rPr lang="en-US" sz="2800">
                <a:latin typeface="Times New Roman" panose="02020603050405020304" pitchFamily="18" charset="0"/>
                <a:cs typeface="Times New Roman" panose="02020603050405020304" pitchFamily="18" charset="0"/>
              </a:rPr>
              <a:t>Durability</a:t>
            </a:r>
          </a:p>
          <a:p>
            <a:pPr marL="1747647" lvl="1" indent="-342900">
              <a:buFont typeface="Arial"/>
              <a:buChar char="•"/>
            </a:pPr>
            <a:r>
              <a:rPr lang="en-US" sz="2800">
                <a:latin typeface="Times New Roman" panose="02020603050405020304" pitchFamily="18" charset="0"/>
                <a:cs typeface="Times New Roman" panose="02020603050405020304" pitchFamily="18" charset="0"/>
              </a:rPr>
              <a:t>Conductivity</a:t>
            </a:r>
          </a:p>
          <a:p>
            <a:pPr marL="1747647" lvl="1" indent="-342900">
              <a:buFont typeface="Arial"/>
              <a:buChar char="•"/>
            </a:pPr>
            <a:r>
              <a:rPr lang="en-US" sz="2800">
                <a:latin typeface="Times New Roman" panose="02020603050405020304" pitchFamily="18" charset="0"/>
                <a:cs typeface="Times New Roman" panose="02020603050405020304" pitchFamily="18" charset="0"/>
              </a:rPr>
              <a:t>Elasticity</a:t>
            </a:r>
          </a:p>
          <a:p>
            <a:pPr marL="1747647" lvl="1" indent="-342900">
              <a:buFont typeface="Arial"/>
              <a:buChar char="•"/>
            </a:pPr>
            <a:r>
              <a:rPr lang="en-US" sz="2800">
                <a:latin typeface="Times New Roman" panose="02020603050405020304" pitchFamily="18" charset="0"/>
                <a:cs typeface="Times New Roman" panose="02020603050405020304" pitchFamily="18" charset="0"/>
              </a:rPr>
              <a:t>Visibility (Color, Iridescence, Light Dispersion)</a:t>
            </a:r>
          </a:p>
          <a:p>
            <a:pPr marL="342900" indent="-342900">
              <a:buFont typeface="Arial"/>
              <a:buChar char="•"/>
            </a:pPr>
            <a:r>
              <a:rPr lang="en-US" sz="2800">
                <a:latin typeface="Times New Roman" panose="02020603050405020304" pitchFamily="18" charset="0"/>
                <a:cs typeface="Times New Roman" panose="02020603050405020304" pitchFamily="18" charset="0"/>
              </a:rPr>
              <a:t>Assess financial feasibility for commercial growth </a:t>
            </a:r>
          </a:p>
          <a:p>
            <a:pPr marL="342900" indent="-342900">
              <a:buFont typeface="Arial"/>
              <a:buChar char="•"/>
            </a:pPr>
            <a:r>
              <a:rPr lang="en" sz="2800">
                <a:latin typeface="Times New Roman" panose="02020603050405020304" pitchFamily="18" charset="0"/>
                <a:ea typeface="+mn-lt"/>
                <a:cs typeface="Times New Roman" panose="02020603050405020304" pitchFamily="18" charset="0"/>
              </a:rPr>
              <a:t>Minimize waste products to streamline secreted product harvesting, </a:t>
            </a:r>
          </a:p>
          <a:p>
            <a:pPr marL="342900" indent="-342900">
              <a:buFont typeface="Arial"/>
              <a:buChar char="•"/>
            </a:pPr>
            <a:r>
              <a:rPr lang="en" sz="2800">
                <a:latin typeface="Times New Roman" panose="02020603050405020304" pitchFamily="18" charset="0"/>
                <a:ea typeface="+mn-lt"/>
                <a:cs typeface="Times New Roman" panose="02020603050405020304" pitchFamily="18" charset="0"/>
              </a:rPr>
              <a:t>Assess </a:t>
            </a:r>
            <a:r>
              <a:rPr lang="en-US" sz="2800">
                <a:latin typeface="Times New Roman" panose="02020603050405020304" pitchFamily="18" charset="0"/>
                <a:ea typeface="+mn-lt"/>
                <a:cs typeface="Times New Roman" panose="02020603050405020304" pitchFamily="18" charset="0"/>
              </a:rPr>
              <a:t>biocompatibility</a:t>
            </a:r>
            <a:r>
              <a:rPr lang="en" sz="2800">
                <a:latin typeface="Times New Roman" panose="02020603050405020304" pitchFamily="18" charset="0"/>
                <a:ea typeface="+mn-lt"/>
                <a:cs typeface="Times New Roman" panose="02020603050405020304" pitchFamily="18" charset="0"/>
              </a:rPr>
              <a:t> and </a:t>
            </a:r>
            <a:r>
              <a:rPr lang="en-US" sz="2800">
                <a:latin typeface="Times New Roman" panose="02020603050405020304" pitchFamily="18" charset="0"/>
                <a:ea typeface="+mn-lt"/>
                <a:cs typeface="Times New Roman" panose="02020603050405020304" pitchFamily="18" charset="0"/>
              </a:rPr>
              <a:t>eco-friendliness of product generate and</a:t>
            </a:r>
            <a:r>
              <a:rPr lang="en" sz="2800">
                <a:latin typeface="Times New Roman" panose="02020603050405020304" pitchFamily="18" charset="0"/>
                <a:ea typeface="+mn-lt"/>
                <a:cs typeface="Times New Roman" panose="02020603050405020304" pitchFamily="18" charset="0"/>
              </a:rPr>
              <a:t> waste generated.</a:t>
            </a:r>
            <a:endParaRPr lang="en-US" sz="2800">
              <a:latin typeface="Times New Roman" panose="02020603050405020304" pitchFamily="18" charset="0"/>
              <a:cs typeface="Times New Roman" panose="02020603050405020304" pitchFamily="18" charset="0"/>
            </a:endParaRPr>
          </a:p>
          <a:p>
            <a:pPr marL="342900" indent="-342900">
              <a:buFont typeface="Arial"/>
              <a:buChar char="•"/>
            </a:pPr>
            <a:r>
              <a:rPr lang="en-US" sz="2800">
                <a:latin typeface="Times New Roman" panose="02020603050405020304" pitchFamily="18" charset="0"/>
                <a:cs typeface="Times New Roman" panose="02020603050405020304" pitchFamily="18" charset="0"/>
              </a:rPr>
              <a:t>Test secreted output for ideal performance</a:t>
            </a:r>
          </a:p>
          <a:p>
            <a:pPr marL="1747647" lvl="1" indent="-342900">
              <a:buFont typeface="Arial"/>
              <a:buChar char="•"/>
            </a:pPr>
            <a:r>
              <a:rPr lang="en-US" sz="2800">
                <a:latin typeface="Times New Roman" panose="02020603050405020304" pitchFamily="18" charset="0"/>
                <a:cs typeface="Times New Roman" panose="02020603050405020304" pitchFamily="18" charset="0"/>
              </a:rPr>
              <a:t>Protein Isolation and Purification</a:t>
            </a:r>
          </a:p>
        </p:txBody>
      </p:sp>
      <p:sp>
        <p:nvSpPr>
          <p:cNvPr id="14" name="Text Box 1383">
            <a:hlinkClick r:id="" action="ppaction://noaction"/>
          </p:cNvPr>
          <p:cNvSpPr txBox="1">
            <a:spLocks noChangeArrowheads="1"/>
          </p:cNvSpPr>
          <p:nvPr/>
        </p:nvSpPr>
        <p:spPr bwMode="auto">
          <a:xfrm>
            <a:off x="28858860" y="17844805"/>
            <a:ext cx="8142514" cy="545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457200" lvl="0" indent="-457200">
              <a:buFont typeface="Arial"/>
              <a:buChar char="•"/>
            </a:pPr>
            <a:r>
              <a:rPr lang="en-US" sz="2800">
                <a:latin typeface="Times New Roman" panose="02020603050405020304" pitchFamily="18" charset="0"/>
                <a:cs typeface="Times New Roman" panose="02020603050405020304" pitchFamily="18" charset="0"/>
              </a:rPr>
              <a:t>Media and content resources listed alphabetically</a:t>
            </a:r>
          </a:p>
        </p:txBody>
      </p:sp>
      <p:sp>
        <p:nvSpPr>
          <p:cNvPr id="25" name="Rounded Rectangle 24">
            <a:hlinkClick r:id="" action="ppaction://noaction"/>
            <a:extLst>
              <a:ext uri="{FF2B5EF4-FFF2-40B4-BE49-F238E27FC236}">
                <a16:creationId xmlns:a16="http://schemas.microsoft.com/office/drawing/2014/main" id="{8B11E885-D73D-544E-B125-013A571A7575}"/>
              </a:ext>
            </a:extLst>
          </p:cNvPr>
          <p:cNvSpPr/>
          <p:nvPr/>
        </p:nvSpPr>
        <p:spPr>
          <a:xfrm>
            <a:off x="28895516" y="16832341"/>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References</a:t>
            </a:r>
            <a:r>
              <a:rPr lang="en-US" sz="4000" b="1">
                <a:solidFill>
                  <a:schemeClr val="tx1"/>
                </a:solidFill>
                <a:latin typeface="Times New Roman" panose="02020603050405020304" pitchFamily="18" charset="0"/>
                <a:cs typeface="Times New Roman" panose="02020603050405020304" pitchFamily="18" charset="0"/>
              </a:rPr>
              <a:t>:</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26" name="Rounded Rectangle 25">
            <a:hlinkClick r:id="rId4" action="ppaction://hlinksldjump"/>
            <a:extLst>
              <a:ext uri="{FF2B5EF4-FFF2-40B4-BE49-F238E27FC236}">
                <a16:creationId xmlns:a16="http://schemas.microsoft.com/office/drawing/2014/main" id="{1B85F919-A508-5D40-AFFA-E6BF48C81EE5}"/>
              </a:ext>
            </a:extLst>
          </p:cNvPr>
          <p:cNvSpPr/>
          <p:nvPr/>
        </p:nvSpPr>
        <p:spPr>
          <a:xfrm>
            <a:off x="28858860" y="5993666"/>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Optimization:</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27" name="Rounded Rectangle 26">
            <a:hlinkClick r:id="rId3" action="ppaction://hlinksldjump"/>
            <a:extLst>
              <a:ext uri="{FF2B5EF4-FFF2-40B4-BE49-F238E27FC236}">
                <a16:creationId xmlns:a16="http://schemas.microsoft.com/office/drawing/2014/main" id="{EC7CA780-5D10-4541-B7A8-CB864851B65A}"/>
              </a:ext>
            </a:extLst>
          </p:cNvPr>
          <p:cNvSpPr/>
          <p:nvPr/>
        </p:nvSpPr>
        <p:spPr>
          <a:xfrm>
            <a:off x="28858860" y="243841"/>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Methods- Expression &amp; Function:</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13318204" y="20298272"/>
            <a:ext cx="10827005" cy="707886"/>
          </a:xfrm>
          <a:prstGeom prst="rect">
            <a:avLst/>
          </a:prstGeom>
          <a:noFill/>
        </p:spPr>
        <p:txBody>
          <a:bodyPr wrap="square" rtlCol="0">
            <a:spAutoFit/>
          </a:bodyPr>
          <a:lstStyle/>
          <a:p>
            <a:r>
              <a:rPr lang="en-US" sz="4000" b="1"/>
              <a:t>Click Section Headings to View Additional Content</a:t>
            </a:r>
          </a:p>
        </p:txBody>
      </p:sp>
      <p:sp>
        <p:nvSpPr>
          <p:cNvPr id="38" name="TextBox 37">
            <a:extLst>
              <a:ext uri="{FF2B5EF4-FFF2-40B4-BE49-F238E27FC236}">
                <a16:creationId xmlns:a16="http://schemas.microsoft.com/office/drawing/2014/main" id="{929C3769-9D35-1842-BAC1-E8F8DEB35699}"/>
              </a:ext>
            </a:extLst>
          </p:cNvPr>
          <p:cNvSpPr txBox="1"/>
          <p:nvPr/>
        </p:nvSpPr>
        <p:spPr>
          <a:xfrm>
            <a:off x="16091881" y="4165309"/>
            <a:ext cx="5736639" cy="943463"/>
          </a:xfrm>
          <a:prstGeom prst="rect">
            <a:avLst/>
          </a:prstGeom>
          <a:noFill/>
        </p:spPr>
        <p:txBody>
          <a:bodyPr wrap="square" rtlCol="0">
            <a:spAutoFit/>
          </a:bodyPr>
          <a:lstStyle/>
          <a:p>
            <a:pPr algn="ctr"/>
            <a:r>
              <a:rPr lang="en-US" u="sng">
                <a:solidFill>
                  <a:schemeClr val="bg1"/>
                </a:solidFill>
              </a:rPr>
              <a:t>Polyvinyl Alcohol</a:t>
            </a:r>
          </a:p>
        </p:txBody>
      </p:sp>
      <p:sp>
        <p:nvSpPr>
          <p:cNvPr id="39" name="TextBox 38">
            <a:extLst>
              <a:ext uri="{FF2B5EF4-FFF2-40B4-BE49-F238E27FC236}">
                <a16:creationId xmlns:a16="http://schemas.microsoft.com/office/drawing/2014/main" id="{E60C8DB8-131B-D54C-876C-9980D694FED8}"/>
              </a:ext>
            </a:extLst>
          </p:cNvPr>
          <p:cNvSpPr txBox="1"/>
          <p:nvPr/>
        </p:nvSpPr>
        <p:spPr>
          <a:xfrm>
            <a:off x="9250143" y="4090298"/>
            <a:ext cx="4742215" cy="943463"/>
          </a:xfrm>
          <a:prstGeom prst="rect">
            <a:avLst/>
          </a:prstGeom>
          <a:noFill/>
        </p:spPr>
        <p:txBody>
          <a:bodyPr wrap="square" rtlCol="0">
            <a:spAutoFit/>
          </a:bodyPr>
          <a:lstStyle/>
          <a:p>
            <a:pPr algn="ctr"/>
            <a:r>
              <a:rPr lang="en-US" u="sng">
                <a:solidFill>
                  <a:schemeClr val="bg1"/>
                </a:solidFill>
              </a:rPr>
              <a:t>Limpet Teeth</a:t>
            </a:r>
          </a:p>
        </p:txBody>
      </p:sp>
      <p:sp>
        <p:nvSpPr>
          <p:cNvPr id="42" name="TextBox 41">
            <a:extLst>
              <a:ext uri="{FF2B5EF4-FFF2-40B4-BE49-F238E27FC236}">
                <a16:creationId xmlns:a16="http://schemas.microsoft.com/office/drawing/2014/main" id="{C4A17D06-3790-9543-A287-3F43A8D42A0C}"/>
              </a:ext>
            </a:extLst>
          </p:cNvPr>
          <p:cNvSpPr txBox="1"/>
          <p:nvPr/>
        </p:nvSpPr>
        <p:spPr>
          <a:xfrm>
            <a:off x="23118113" y="4141258"/>
            <a:ext cx="4742215" cy="943463"/>
          </a:xfrm>
          <a:prstGeom prst="rect">
            <a:avLst/>
          </a:prstGeom>
          <a:noFill/>
        </p:spPr>
        <p:txBody>
          <a:bodyPr wrap="square" rtlCol="0">
            <a:spAutoFit/>
          </a:bodyPr>
          <a:lstStyle/>
          <a:p>
            <a:pPr algn="ctr"/>
            <a:r>
              <a:rPr lang="en-US" u="sng">
                <a:solidFill>
                  <a:schemeClr val="bg1"/>
                </a:solidFill>
              </a:rPr>
              <a:t>Ceramic Fibers</a:t>
            </a:r>
          </a:p>
        </p:txBody>
      </p:sp>
      <p:pic>
        <p:nvPicPr>
          <p:cNvPr id="2" name="Picture 2" descr="A picture containing photo, cake, food, doughnut&#10;&#10;Description generated with very high confidence">
            <a:extLst>
              <a:ext uri="{FF2B5EF4-FFF2-40B4-BE49-F238E27FC236}">
                <a16:creationId xmlns:a16="http://schemas.microsoft.com/office/drawing/2014/main" id="{B2D7A3D2-C4B4-44E3-BC5C-2CF4F6FB6894}"/>
              </a:ext>
            </a:extLst>
          </p:cNvPr>
          <p:cNvPicPr>
            <a:picLocks noChangeAspect="1"/>
          </p:cNvPicPr>
          <p:nvPr/>
        </p:nvPicPr>
        <p:blipFill rotWithShape="1">
          <a:blip r:embed="rId6"/>
          <a:srcRect l="3825" t="-1583" r="144" b="4478"/>
          <a:stretch/>
        </p:blipFill>
        <p:spPr>
          <a:xfrm>
            <a:off x="9267827" y="17621912"/>
            <a:ext cx="3286584" cy="2420368"/>
          </a:xfrm>
          <a:prstGeom prst="rect">
            <a:avLst/>
          </a:prstGeom>
        </p:spPr>
      </p:pic>
      <p:pic>
        <p:nvPicPr>
          <p:cNvPr id="4" name="Picture 5" descr="A picture containing indoor, small, sitting, bird&#10;&#10;Description generated with very high confidence">
            <a:extLst>
              <a:ext uri="{FF2B5EF4-FFF2-40B4-BE49-F238E27FC236}">
                <a16:creationId xmlns:a16="http://schemas.microsoft.com/office/drawing/2014/main" id="{6EE6200D-347B-49BD-981F-76AA422C9344}"/>
              </a:ext>
            </a:extLst>
          </p:cNvPr>
          <p:cNvPicPr>
            <a:picLocks noChangeAspect="1"/>
          </p:cNvPicPr>
          <p:nvPr/>
        </p:nvPicPr>
        <p:blipFill>
          <a:blip r:embed="rId7"/>
          <a:stretch>
            <a:fillRect/>
          </a:stretch>
        </p:blipFill>
        <p:spPr>
          <a:xfrm>
            <a:off x="10603243" y="15273763"/>
            <a:ext cx="3141756" cy="2379847"/>
          </a:xfrm>
          <a:prstGeom prst="rect">
            <a:avLst/>
          </a:prstGeom>
        </p:spPr>
      </p:pic>
      <p:sp>
        <p:nvSpPr>
          <p:cNvPr id="15" name="TextBox 14">
            <a:extLst>
              <a:ext uri="{FF2B5EF4-FFF2-40B4-BE49-F238E27FC236}">
                <a16:creationId xmlns:a16="http://schemas.microsoft.com/office/drawing/2014/main" id="{C73385F5-D466-4012-8728-99710F52B6E2}"/>
              </a:ext>
            </a:extLst>
          </p:cNvPr>
          <p:cNvSpPr txBox="1"/>
          <p:nvPr/>
        </p:nvSpPr>
        <p:spPr>
          <a:xfrm>
            <a:off x="8775070" y="4963705"/>
            <a:ext cx="7493994" cy="10802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latin typeface="Times New Roman" panose="02020603050405020304" pitchFamily="18" charset="0"/>
                <a:ea typeface="+mn-lt"/>
                <a:cs typeface="Times New Roman" panose="02020603050405020304" pitchFamily="18" charset="0"/>
              </a:rPr>
              <a:t>Exon gene sizes – 9,473 nucleotides within the gene , codes for Chitinase critical to the formation of soft chitin microstructures (https://</a:t>
            </a:r>
            <a:r>
              <a:rPr lang="en-US" sz="2400" err="1">
                <a:latin typeface="Times New Roman" panose="02020603050405020304" pitchFamily="18" charset="0"/>
                <a:ea typeface="+mn-lt"/>
                <a:cs typeface="Times New Roman" panose="02020603050405020304" pitchFamily="18" charset="0"/>
              </a:rPr>
              <a:t>www.uniprot.org</a:t>
            </a:r>
            <a:r>
              <a:rPr lang="en-US" sz="2400">
                <a:latin typeface="Times New Roman" panose="02020603050405020304" pitchFamily="18" charset="0"/>
                <a:ea typeface="+mn-lt"/>
                <a:cs typeface="Times New Roman" panose="02020603050405020304" pitchFamily="18" charset="0"/>
              </a:rPr>
              <a:t>/citations/23254933) </a:t>
            </a:r>
          </a:p>
          <a:p>
            <a:pPr marL="285750" indent="-285750">
              <a:buFont typeface="Arial"/>
              <a:buChar char="•"/>
            </a:pPr>
            <a:r>
              <a:rPr lang="en-US" sz="2400">
                <a:latin typeface="Times New Roman" panose="02020603050405020304" pitchFamily="18" charset="0"/>
                <a:ea typeface="+mn-lt"/>
                <a:cs typeface="Times New Roman" panose="02020603050405020304" pitchFamily="18" charset="0"/>
              </a:rPr>
              <a:t>Bacillus subtilis already has genes that code for four different chitinases, a potential vector. </a:t>
            </a:r>
            <a:endParaRPr lang="en-US" sz="2400">
              <a:latin typeface="Times New Roman" panose="02020603050405020304" pitchFamily="18" charset="0"/>
              <a:cs typeface="Times New Roman" panose="02020603050405020304" pitchFamily="18" charset="0"/>
            </a:endParaRPr>
          </a:p>
          <a:p>
            <a:pPr marL="285623" indent="-285750">
              <a:buFont typeface="Arial"/>
              <a:buChar char="•"/>
            </a:pPr>
            <a:r>
              <a:rPr lang="en-US" sz="2400">
                <a:latin typeface="Times New Roman" panose="02020603050405020304" pitchFamily="18" charset="0"/>
                <a:ea typeface="+mn-lt"/>
                <a:cs typeface="Times New Roman" panose="02020603050405020304" pitchFamily="18" charset="0"/>
              </a:rPr>
              <a:t>Vectors for expression - </a:t>
            </a:r>
            <a:r>
              <a:rPr lang="en-US" sz="2400" i="1" err="1">
                <a:latin typeface="Times New Roman" panose="02020603050405020304" pitchFamily="18" charset="0"/>
                <a:ea typeface="+mn-lt"/>
                <a:cs typeface="Times New Roman" panose="02020603050405020304" pitchFamily="18" charset="0"/>
              </a:rPr>
              <a:t>Myoviridae</a:t>
            </a:r>
            <a:r>
              <a:rPr lang="en-US" sz="2400">
                <a:latin typeface="Times New Roman" panose="02020603050405020304" pitchFamily="18" charset="0"/>
                <a:ea typeface="+mn-lt"/>
                <a:cs typeface="Times New Roman" panose="02020603050405020304" pitchFamily="18" charset="0"/>
              </a:rPr>
              <a:t> family and one phage of the </a:t>
            </a:r>
            <a:r>
              <a:rPr lang="en-US" sz="2400" i="1" err="1">
                <a:latin typeface="Times New Roman" panose="02020603050405020304" pitchFamily="18" charset="0"/>
                <a:ea typeface="+mn-lt"/>
                <a:cs typeface="Times New Roman" panose="02020603050405020304" pitchFamily="18" charset="0"/>
              </a:rPr>
              <a:t>Siphoviridae</a:t>
            </a:r>
            <a:r>
              <a:rPr lang="en-US" sz="2400">
                <a:latin typeface="Times New Roman" panose="02020603050405020304" pitchFamily="18" charset="0"/>
                <a:ea typeface="+mn-lt"/>
                <a:cs typeface="Times New Roman" panose="02020603050405020304" pitchFamily="18" charset="0"/>
              </a:rPr>
              <a:t> family (</a:t>
            </a:r>
            <a:r>
              <a:rPr lang="en-US" sz="2400" err="1">
                <a:latin typeface="Times New Roman" panose="02020603050405020304" pitchFamily="18" charset="0"/>
                <a:ea typeface="+mn-lt"/>
                <a:cs typeface="Times New Roman" panose="02020603050405020304" pitchFamily="18" charset="0"/>
              </a:rPr>
              <a:t>Krasowska</a:t>
            </a:r>
            <a:r>
              <a:rPr lang="en-US" sz="2400">
                <a:latin typeface="Times New Roman" panose="02020603050405020304" pitchFamily="18" charset="0"/>
                <a:ea typeface="+mn-lt"/>
                <a:cs typeface="Times New Roman" panose="02020603050405020304" pitchFamily="18" charset="0"/>
              </a:rPr>
              <a:t>, et al. 2015)</a:t>
            </a:r>
          </a:p>
          <a:p>
            <a:pPr marL="285750" indent="-285750">
              <a:buFont typeface="Arial"/>
              <a:buChar char="•"/>
            </a:pPr>
            <a:r>
              <a:rPr lang="en-US" sz="2400">
                <a:latin typeface="Times New Roman" panose="02020603050405020304" pitchFamily="18" charset="0"/>
                <a:ea typeface="+mn-lt"/>
                <a:cs typeface="Times New Roman" panose="02020603050405020304" pitchFamily="18" charset="0"/>
              </a:rPr>
              <a:t>Transferring the gene to a species of chitin involved Bacillus bacteria via a phage vector could potentially allow the bacterium to produce the chitin matrix found in limpet teeth. </a:t>
            </a:r>
            <a:endParaRPr lang="en-US" sz="2400">
              <a:highlight>
                <a:srgbClr val="FFFF00"/>
              </a:highlight>
              <a:latin typeface="Times New Roman" panose="02020603050405020304" pitchFamily="18" charset="0"/>
              <a:ea typeface="+mn-lt"/>
              <a:cs typeface="Times New Roman" panose="02020603050405020304" pitchFamily="18" charset="0"/>
            </a:endParaRPr>
          </a:p>
          <a:p>
            <a:pPr marL="285750" indent="-285750">
              <a:buFont typeface="Arial"/>
              <a:buChar char="•"/>
            </a:pPr>
            <a:r>
              <a:rPr lang="en-US" sz="2400">
                <a:latin typeface="Times New Roman" panose="02020603050405020304" pitchFamily="18" charset="0"/>
                <a:ea typeface="+mn-lt"/>
                <a:cs typeface="Times New Roman" panose="02020603050405020304" pitchFamily="18" charset="0"/>
              </a:rPr>
              <a:t>Highly understudied genome sequence,  the only genetic source is still under review  (</a:t>
            </a:r>
            <a:r>
              <a:rPr lang="en-US" sz="2400" err="1">
                <a:latin typeface="Times New Roman" panose="02020603050405020304" pitchFamily="18" charset="0"/>
                <a:ea typeface="+mn-lt"/>
                <a:cs typeface="Times New Roman" panose="02020603050405020304" pitchFamily="18" charset="0"/>
              </a:rPr>
              <a:t>Lottia</a:t>
            </a:r>
            <a:r>
              <a:rPr lang="en-US" sz="2400">
                <a:latin typeface="Times New Roman" panose="02020603050405020304" pitchFamily="18" charset="0"/>
                <a:ea typeface="+mn-lt"/>
                <a:cs typeface="Times New Roman" panose="02020603050405020304" pitchFamily="18" charset="0"/>
              </a:rPr>
              <a:t> gigantea, giant owl limpet)  </a:t>
            </a:r>
            <a:endParaRPr lang="en-US" sz="2400">
              <a:highlight>
                <a:srgbClr val="FFFF00"/>
              </a:highlight>
              <a:latin typeface="Times New Roman" panose="02020603050405020304" pitchFamily="18" charset="0"/>
              <a:ea typeface="+mn-lt"/>
              <a:cs typeface="Times New Roman" panose="02020603050405020304" pitchFamily="18" charset="0"/>
            </a:endParaRPr>
          </a:p>
          <a:p>
            <a:pPr marL="342900" indent="-342900">
              <a:buFont typeface="Wingdings"/>
              <a:buChar char="Ø"/>
            </a:pPr>
            <a:r>
              <a:rPr lang="en-US" sz="2400" i="1" err="1">
                <a:latin typeface="Times New Roman" panose="02020603050405020304" pitchFamily="18" charset="0"/>
                <a:cs typeface="Times New Roman" panose="02020603050405020304" pitchFamily="18" charset="0"/>
              </a:rPr>
              <a:t>Acidovorax</a:t>
            </a:r>
            <a:r>
              <a:rPr lang="en-US" sz="2400" i="1">
                <a:latin typeface="Times New Roman" panose="02020603050405020304" pitchFamily="18" charset="0"/>
                <a:cs typeface="Times New Roman" panose="02020603050405020304" pitchFamily="18" charset="0"/>
              </a:rPr>
              <a:t> sp. </a:t>
            </a:r>
            <a:r>
              <a:rPr lang="en-US" sz="2400">
                <a:latin typeface="Times New Roman" panose="02020603050405020304" pitchFamily="18" charset="0"/>
                <a:cs typeface="Times New Roman" panose="02020603050405020304" pitchFamily="18" charset="0"/>
              </a:rPr>
              <a:t>Strain BoFeN1 for goethite production:</a:t>
            </a:r>
          </a:p>
          <a:p>
            <a:pPr marL="457200" indent="-457200">
              <a:buAutoNum type="romanLcPeriod"/>
            </a:pPr>
            <a:r>
              <a:rPr lang="en-US" sz="2400">
                <a:latin typeface="Times New Roman" panose="02020603050405020304" pitchFamily="18" charset="0"/>
                <a:cs typeface="Times New Roman" panose="02020603050405020304" pitchFamily="18" charset="0"/>
              </a:rPr>
              <a:t>Gram-negative, nitrate-reducing bacterium</a:t>
            </a:r>
          </a:p>
          <a:p>
            <a:pPr marL="457200" indent="-457200">
              <a:buAutoNum type="romanLcPeriod"/>
            </a:pPr>
            <a:r>
              <a:rPr lang="en-US" sz="2400">
                <a:latin typeface="Times New Roman" panose="02020603050405020304" pitchFamily="18" charset="0"/>
                <a:cs typeface="Times New Roman" panose="02020603050405020304" pitchFamily="18" charset="0"/>
              </a:rPr>
              <a:t>Works at pH 7 without "complexing ligands"</a:t>
            </a:r>
          </a:p>
          <a:p>
            <a:pPr marL="457200" indent="-457200">
              <a:buAutoNum type="romanLcPeriod"/>
            </a:pPr>
            <a:r>
              <a:rPr lang="en-US" sz="2400">
                <a:latin typeface="Times New Roman" panose="02020603050405020304" pitchFamily="18" charset="0"/>
                <a:cs typeface="Times New Roman" panose="02020603050405020304" pitchFamily="18" charset="0"/>
              </a:rPr>
              <a:t>Used to produce goethite in previous experiments</a:t>
            </a:r>
          </a:p>
          <a:p>
            <a:pPr marL="457200" indent="-457200">
              <a:buFontTx/>
              <a:buAutoNum type="romanLcPeriod"/>
            </a:pPr>
            <a:r>
              <a:rPr lang="en-US" sz="2400">
                <a:latin typeface="Times New Roman" panose="02020603050405020304" pitchFamily="18" charset="0"/>
                <a:cs typeface="Times New Roman" panose="02020603050405020304" pitchFamily="18" charset="0"/>
              </a:rPr>
              <a:t>Not traditionally disease-causing in humans</a:t>
            </a:r>
          </a:p>
          <a:p>
            <a:r>
              <a:rPr lang="en-US" sz="2400">
                <a:latin typeface="Times New Roman" panose="02020603050405020304" pitchFamily="18" charset="0"/>
                <a:cs typeface="Times New Roman" panose="02020603050405020304" pitchFamily="18" charset="0"/>
              </a:rPr>
              <a:t>(</a:t>
            </a:r>
            <a:r>
              <a:rPr lang="en-US" sz="2400" err="1">
                <a:latin typeface="Times New Roman" panose="02020603050405020304" pitchFamily="18" charset="0"/>
                <a:cs typeface="Times New Roman" panose="02020603050405020304" pitchFamily="18" charset="0"/>
              </a:rPr>
              <a:t>Larese</a:t>
            </a:r>
            <a:r>
              <a:rPr lang="en-US" sz="2400">
                <a:latin typeface="Times New Roman" panose="02020603050405020304" pitchFamily="18" charset="0"/>
                <a:cs typeface="Times New Roman" panose="02020603050405020304" pitchFamily="18" charset="0"/>
              </a:rPr>
              <a:t>-Casanova, </a:t>
            </a:r>
            <a:r>
              <a:rPr lang="en-US" sz="2400" err="1">
                <a:latin typeface="Times New Roman" panose="02020603050405020304" pitchFamily="18" charset="0"/>
                <a:cs typeface="Times New Roman" panose="02020603050405020304" pitchFamily="18" charset="0"/>
              </a:rPr>
              <a:t>Haderlein</a:t>
            </a:r>
            <a:r>
              <a:rPr lang="en-US" sz="2400">
                <a:latin typeface="Times New Roman" panose="02020603050405020304" pitchFamily="18" charset="0"/>
                <a:cs typeface="Times New Roman" panose="02020603050405020304" pitchFamily="18" charset="0"/>
              </a:rPr>
              <a:t>, and </a:t>
            </a:r>
            <a:r>
              <a:rPr lang="en-US" sz="2400" err="1">
                <a:latin typeface="Times New Roman" panose="02020603050405020304" pitchFamily="18" charset="0"/>
                <a:cs typeface="Times New Roman" panose="02020603050405020304" pitchFamily="18" charset="0"/>
              </a:rPr>
              <a:t>Kappler</a:t>
            </a:r>
            <a:r>
              <a:rPr lang="en-US" sz="2400">
                <a:latin typeface="Times New Roman" panose="02020603050405020304" pitchFamily="18" charset="0"/>
                <a:cs typeface="Times New Roman" panose="02020603050405020304" pitchFamily="18" charset="0"/>
              </a:rPr>
              <a:t>, 2010)</a:t>
            </a:r>
          </a:p>
          <a:p>
            <a:pPr marL="342900" indent="-342900">
              <a:buFont typeface="Wingdings"/>
              <a:buChar char="Ø"/>
            </a:pPr>
            <a:r>
              <a:rPr lang="en-US" sz="2400" i="1">
                <a:latin typeface="Times New Roman" panose="02020603050405020304" pitchFamily="18" charset="0"/>
                <a:cs typeface="Times New Roman" panose="02020603050405020304" pitchFamily="18" charset="0"/>
              </a:rPr>
              <a:t>Rhizopus </a:t>
            </a:r>
            <a:r>
              <a:rPr lang="en-US" sz="2400" i="1" err="1">
                <a:latin typeface="Times New Roman" panose="02020603050405020304" pitchFamily="18" charset="0"/>
                <a:cs typeface="Times New Roman" panose="02020603050405020304" pitchFamily="18" charset="0"/>
              </a:rPr>
              <a:t>oryzae</a:t>
            </a:r>
            <a:r>
              <a:rPr lang="en-US" sz="2400" i="1">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for chitin production:</a:t>
            </a:r>
          </a:p>
          <a:p>
            <a:pPr marL="457200" indent="-457200">
              <a:buAutoNum type="romanLcPeriod"/>
            </a:pPr>
            <a:r>
              <a:rPr lang="en-US" sz="2400">
                <a:latin typeface="Times New Roman" panose="02020603050405020304" pitchFamily="18" charset="0"/>
                <a:cs typeface="Times New Roman" panose="02020603050405020304" pitchFamily="18" charset="0"/>
              </a:rPr>
              <a:t>Filamentous, generally non-toxic fungi</a:t>
            </a:r>
          </a:p>
          <a:p>
            <a:pPr marL="457200" indent="-457200">
              <a:buFontTx/>
              <a:buAutoNum type="romanLcPeriod"/>
            </a:pPr>
            <a:r>
              <a:rPr lang="en-US" sz="2400">
                <a:latin typeface="Times New Roman" panose="02020603050405020304" pitchFamily="18" charset="0"/>
                <a:cs typeface="Times New Roman" panose="02020603050405020304" pitchFamily="18" charset="0"/>
              </a:rPr>
              <a:t>Cell wall contains more chitin than yeasts</a:t>
            </a:r>
          </a:p>
          <a:p>
            <a:pPr marL="457200" indent="-457200">
              <a:buFontTx/>
              <a:buAutoNum type="romanLcPeriod"/>
            </a:pPr>
            <a:r>
              <a:rPr lang="en-US" sz="2400">
                <a:latin typeface="Times New Roman" panose="02020603050405020304" pitchFamily="18" charset="0"/>
                <a:cs typeface="Times New Roman" panose="02020603050405020304" pitchFamily="18" charset="0"/>
              </a:rPr>
              <a:t>Used in numerous studies for chitin extraction, providing a standard process</a:t>
            </a:r>
          </a:p>
          <a:p>
            <a:r>
              <a:rPr lang="en-US" sz="2400">
                <a:latin typeface="Times New Roman" panose="02020603050405020304" pitchFamily="18" charset="0"/>
                <a:cs typeface="Times New Roman" panose="02020603050405020304" pitchFamily="18" charset="0"/>
              </a:rPr>
              <a:t>(</a:t>
            </a:r>
            <a:r>
              <a:rPr lang="en-US" sz="2400" err="1">
                <a:latin typeface="Times New Roman" panose="02020603050405020304" pitchFamily="18" charset="0"/>
                <a:cs typeface="Times New Roman" panose="02020603050405020304" pitchFamily="18" charset="0"/>
              </a:rPr>
              <a:t>Gachhi</a:t>
            </a:r>
            <a:r>
              <a:rPr lang="en-US" sz="2400">
                <a:latin typeface="Times New Roman" panose="02020603050405020304" pitchFamily="18" charset="0"/>
                <a:cs typeface="Times New Roman" panose="02020603050405020304" pitchFamily="18" charset="0"/>
              </a:rPr>
              <a:t> and </a:t>
            </a:r>
            <a:r>
              <a:rPr lang="en-US" sz="2400" err="1">
                <a:latin typeface="Times New Roman" panose="02020603050405020304" pitchFamily="18" charset="0"/>
                <a:cs typeface="Times New Roman" panose="02020603050405020304" pitchFamily="18" charset="0"/>
              </a:rPr>
              <a:t>Hungund</a:t>
            </a:r>
            <a:r>
              <a:rPr lang="en-US" sz="2400">
                <a:latin typeface="Times New Roman" panose="02020603050405020304" pitchFamily="18" charset="0"/>
                <a:cs typeface="Times New Roman" panose="02020603050405020304" pitchFamily="18" charset="0"/>
              </a:rPr>
              <a:t>, 2018)</a:t>
            </a:r>
          </a:p>
        </p:txBody>
      </p:sp>
      <p:sp>
        <p:nvSpPr>
          <p:cNvPr id="35" name="TextBox 34">
            <a:extLst>
              <a:ext uri="{FF2B5EF4-FFF2-40B4-BE49-F238E27FC236}">
                <a16:creationId xmlns:a16="http://schemas.microsoft.com/office/drawing/2014/main" id="{EB49B3A9-E588-4896-B847-BBDAD01A8F1D}"/>
              </a:ext>
            </a:extLst>
          </p:cNvPr>
          <p:cNvSpPr txBox="1"/>
          <p:nvPr/>
        </p:nvSpPr>
        <p:spPr>
          <a:xfrm>
            <a:off x="9758606" y="20125437"/>
            <a:ext cx="34291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 sz="1000">
                <a:ea typeface="+mn-lt"/>
                <a:cs typeface="+mn-lt"/>
              </a:rPr>
              <a:t>Gauger, T. </a:t>
            </a:r>
            <a:r>
              <a:rPr lang="en-US" sz="1000">
                <a:ea typeface="+mn-lt"/>
                <a:cs typeface="+mn-lt"/>
              </a:rPr>
              <a:t>2016</a:t>
            </a:r>
            <a:endParaRPr lang="en-US" sz="1000"/>
          </a:p>
        </p:txBody>
      </p:sp>
      <p:sp>
        <p:nvSpPr>
          <p:cNvPr id="43" name="TextBox 42">
            <a:extLst>
              <a:ext uri="{FF2B5EF4-FFF2-40B4-BE49-F238E27FC236}">
                <a16:creationId xmlns:a16="http://schemas.microsoft.com/office/drawing/2014/main" id="{6CBF6392-6BF3-4FF8-BBA1-A42EF77962B6}"/>
              </a:ext>
            </a:extLst>
          </p:cNvPr>
          <p:cNvSpPr txBox="1"/>
          <p:nvPr/>
        </p:nvSpPr>
        <p:spPr>
          <a:xfrm>
            <a:off x="12540964" y="20052308"/>
            <a:ext cx="269529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 sz="1000" err="1">
                <a:ea typeface="+mn-lt"/>
                <a:cs typeface="+mn-lt"/>
              </a:rPr>
              <a:t>Khesali</a:t>
            </a:r>
            <a:r>
              <a:rPr lang="de" sz="1000">
                <a:ea typeface="+mn-lt"/>
                <a:cs typeface="+mn-lt"/>
              </a:rPr>
              <a:t>, H. 2015</a:t>
            </a:r>
            <a:endParaRPr lang="en-US"/>
          </a:p>
        </p:txBody>
      </p:sp>
      <p:sp>
        <p:nvSpPr>
          <p:cNvPr id="19" name="TextBox 18">
            <a:extLst>
              <a:ext uri="{FF2B5EF4-FFF2-40B4-BE49-F238E27FC236}">
                <a16:creationId xmlns:a16="http://schemas.microsoft.com/office/drawing/2014/main" id="{03BAA3FF-51B4-470F-8630-79187DE73B1A}"/>
              </a:ext>
            </a:extLst>
          </p:cNvPr>
          <p:cNvSpPr txBox="1"/>
          <p:nvPr/>
        </p:nvSpPr>
        <p:spPr>
          <a:xfrm>
            <a:off x="16334360" y="5015362"/>
            <a:ext cx="5125168" cy="96949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a:latin typeface="Times New Roman" panose="02020603050405020304" pitchFamily="18" charset="0"/>
                <a:ea typeface="+mn-lt"/>
                <a:cs typeface="Times New Roman" panose="02020603050405020304" pitchFamily="18" charset="0"/>
              </a:rPr>
              <a:t>Non-toxic, odorless, water soluble polymer. </a:t>
            </a:r>
          </a:p>
          <a:p>
            <a:pPr marL="342900" indent="-342900">
              <a:buFont typeface="Arial" panose="020B0604020202020204" pitchFamily="34" charset="0"/>
              <a:buChar char="•"/>
            </a:pPr>
            <a:r>
              <a:rPr lang="en-US" sz="2400">
                <a:latin typeface="Times New Roman" panose="02020603050405020304" pitchFamily="18" charset="0"/>
                <a:ea typeface="+mn-lt"/>
                <a:cs typeface="Times New Roman" panose="02020603050405020304" pitchFamily="18" charset="0"/>
              </a:rPr>
              <a:t>Found in resin forms that can be molded </a:t>
            </a:r>
          </a:p>
          <a:p>
            <a:pPr marL="342900" indent="-34290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Both hydrophobic and hydrophilic components, with the hydrophobic component facing externally</a:t>
            </a:r>
          </a:p>
          <a:p>
            <a:pPr marL="342900" indent="-342900">
              <a:buFont typeface="Arial" panose="020B0604020202020204" pitchFamily="34" charset="0"/>
              <a:buChar char="•"/>
            </a:pPr>
            <a:r>
              <a:rPr lang="en-US" sz="2400">
                <a:latin typeface="Times New Roman" panose="02020603050405020304" pitchFamily="18" charset="0"/>
                <a:ea typeface="+mn-lt"/>
                <a:cs typeface="Times New Roman" panose="02020603050405020304" pitchFamily="18" charset="0"/>
              </a:rPr>
              <a:t>  Combination with fiber secretion needs to be assessed</a:t>
            </a:r>
          </a:p>
          <a:p>
            <a:pPr marL="342900" indent="-342900">
              <a:buFont typeface="Arial" panose="020B0604020202020204" pitchFamily="34" charset="0"/>
              <a:buChar char="•"/>
            </a:pPr>
            <a:r>
              <a:rPr lang="en" sz="2400">
                <a:latin typeface="Times New Roman" panose="02020603050405020304" pitchFamily="18" charset="0"/>
                <a:ea typeface="+mn-lt"/>
                <a:cs typeface="Times New Roman" panose="02020603050405020304" pitchFamily="18" charset="0"/>
              </a:rPr>
              <a:t>PVA particles cannot be prepared by direct polymerization of vinyl alcohol.</a:t>
            </a:r>
            <a:endParaRPr lang="en-US" sz="2400">
              <a:latin typeface="Times New Roman" panose="02020603050405020304" pitchFamily="18" charset="0"/>
              <a:ea typeface="+mn-lt"/>
              <a:cs typeface="Times New Roman" panose="02020603050405020304" pitchFamily="18" charset="0"/>
            </a:endParaRPr>
          </a:p>
          <a:p>
            <a:pPr marL="342900" indent="-342900">
              <a:buFont typeface="Arial" panose="020B0604020202020204" pitchFamily="34" charset="0"/>
              <a:buChar char="•"/>
            </a:pPr>
            <a:r>
              <a:rPr lang="en" sz="2400">
                <a:latin typeface="Times New Roman" panose="02020603050405020304" pitchFamily="18" charset="0"/>
                <a:ea typeface="+mn-lt"/>
                <a:cs typeface="Times New Roman" panose="02020603050405020304" pitchFamily="18" charset="0"/>
              </a:rPr>
              <a:t> Usually suspend and polymerize vinyl acetate monomers to produce polyvinyl acetate followed by the saponification of the </a:t>
            </a:r>
            <a:r>
              <a:rPr lang="en" sz="2400" err="1">
                <a:latin typeface="Times New Roman" panose="02020603050405020304" pitchFamily="18" charset="0"/>
                <a:ea typeface="+mn-lt"/>
                <a:cs typeface="Times New Roman" panose="02020603050405020304" pitchFamily="18" charset="0"/>
              </a:rPr>
              <a:t>PVAc</a:t>
            </a:r>
            <a:r>
              <a:rPr lang="en" sz="2400">
                <a:latin typeface="Times New Roman" panose="02020603050405020304" pitchFamily="18" charset="0"/>
                <a:ea typeface="+mn-lt"/>
                <a:cs typeface="Times New Roman" panose="02020603050405020304" pitchFamily="18" charset="0"/>
              </a:rPr>
              <a:t> particles and obtain spherical particles with a core-shell structure of </a:t>
            </a:r>
            <a:r>
              <a:rPr lang="en" sz="2400" err="1">
                <a:latin typeface="Times New Roman" panose="02020603050405020304" pitchFamily="18" charset="0"/>
                <a:ea typeface="+mn-lt"/>
                <a:cs typeface="Times New Roman" panose="02020603050405020304" pitchFamily="18" charset="0"/>
              </a:rPr>
              <a:t>PVAc</a:t>
            </a:r>
            <a:r>
              <a:rPr lang="en" sz="2400">
                <a:latin typeface="Times New Roman" panose="02020603050405020304" pitchFamily="18" charset="0"/>
                <a:ea typeface="+mn-lt"/>
                <a:cs typeface="Times New Roman" panose="02020603050405020304" pitchFamily="18" charset="0"/>
              </a:rPr>
              <a:t> with regular morphology. </a:t>
            </a:r>
            <a:endParaRPr lang="en-US" sz="2400">
              <a:latin typeface="Times New Roman" panose="02020603050405020304" pitchFamily="18" charset="0"/>
              <a:ea typeface="+mn-lt"/>
              <a:cs typeface="Times New Roman" panose="02020603050405020304" pitchFamily="18" charset="0"/>
            </a:endParaRPr>
          </a:p>
          <a:p>
            <a:pPr marL="342900" indent="-342900">
              <a:buFont typeface="Arial" panose="020B0604020202020204" pitchFamily="34" charset="0"/>
              <a:buChar char="•"/>
            </a:pPr>
            <a:r>
              <a:rPr lang="en-US" sz="2400">
                <a:latin typeface="Times New Roman" panose="02020603050405020304" pitchFamily="18" charset="0"/>
                <a:ea typeface="+mn-lt"/>
                <a:cs typeface="Times New Roman" panose="02020603050405020304" pitchFamily="18" charset="0"/>
              </a:rPr>
              <a:t>Bacteria have been found to degrade polyvinyl alcohol. </a:t>
            </a:r>
          </a:p>
          <a:p>
            <a:pPr marL="342900" indent="-342900">
              <a:buFont typeface="Arial" panose="020B0604020202020204" pitchFamily="34" charset="0"/>
              <a:buChar char="•"/>
            </a:pPr>
            <a:r>
              <a:rPr lang="en-US" sz="2400">
                <a:latin typeface="Times New Roman" panose="02020603050405020304" pitchFamily="18" charset="0"/>
                <a:ea typeface="+mn-lt"/>
                <a:cs typeface="Times New Roman" panose="02020603050405020304" pitchFamily="18" charset="0"/>
              </a:rPr>
              <a:t>Most PVA-degraders are Gram-negative bacteria belonging to the Pseudomonads and </a:t>
            </a:r>
            <a:r>
              <a:rPr lang="en-US" sz="2400" err="1">
                <a:latin typeface="Times New Roman" panose="02020603050405020304" pitchFamily="18" charset="0"/>
                <a:ea typeface="+mn-lt"/>
                <a:cs typeface="Times New Roman" panose="02020603050405020304" pitchFamily="18" charset="0"/>
              </a:rPr>
              <a:t>Sphingomonads</a:t>
            </a:r>
            <a:r>
              <a:rPr lang="en-US" sz="2400">
                <a:latin typeface="Times New Roman" panose="02020603050405020304" pitchFamily="18" charset="0"/>
                <a:ea typeface="+mn-lt"/>
                <a:cs typeface="Times New Roman" panose="02020603050405020304" pitchFamily="18" charset="0"/>
              </a:rPr>
              <a:t>, but Gram-positive bacteria also have PVA-degrading abilities.</a:t>
            </a:r>
          </a:p>
        </p:txBody>
      </p:sp>
      <p:pic>
        <p:nvPicPr>
          <p:cNvPr id="22" name="Picture 22" descr="A picture containing object, clock&#10;&#10;Description generated with very high confidence">
            <a:extLst>
              <a:ext uri="{FF2B5EF4-FFF2-40B4-BE49-F238E27FC236}">
                <a16:creationId xmlns:a16="http://schemas.microsoft.com/office/drawing/2014/main" id="{64ED6BED-DA7C-44C8-ADA5-07623C9F0BC1}"/>
              </a:ext>
            </a:extLst>
          </p:cNvPr>
          <p:cNvPicPr>
            <a:picLocks noChangeAspect="1"/>
          </p:cNvPicPr>
          <p:nvPr/>
        </p:nvPicPr>
        <p:blipFill>
          <a:blip r:embed="rId8"/>
          <a:stretch>
            <a:fillRect/>
          </a:stretch>
        </p:blipFill>
        <p:spPr>
          <a:xfrm>
            <a:off x="19605302" y="17208883"/>
            <a:ext cx="2604211" cy="2298520"/>
          </a:xfrm>
          <a:prstGeom prst="rect">
            <a:avLst/>
          </a:prstGeom>
        </p:spPr>
      </p:pic>
      <p:sp>
        <p:nvSpPr>
          <p:cNvPr id="32" name="TextBox 31">
            <a:extLst>
              <a:ext uri="{FF2B5EF4-FFF2-40B4-BE49-F238E27FC236}">
                <a16:creationId xmlns:a16="http://schemas.microsoft.com/office/drawing/2014/main" id="{ECCB7C96-D737-4C5E-A033-0F64DE45076A}"/>
              </a:ext>
            </a:extLst>
          </p:cNvPr>
          <p:cNvSpPr txBox="1"/>
          <p:nvPr/>
        </p:nvSpPr>
        <p:spPr>
          <a:xfrm>
            <a:off x="19161920" y="19568054"/>
            <a:ext cx="290512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ea typeface="+mn-lt"/>
                <a:cs typeface="+mn-lt"/>
              </a:rPr>
              <a:t>Polyvinyl Alcohol Chemical Structure (Monomer)</a:t>
            </a:r>
            <a:r>
              <a:rPr lang="en-US" sz="1800">
                <a:ea typeface="+mn-lt"/>
                <a:cs typeface="+mn-lt"/>
              </a:rPr>
              <a:t> </a:t>
            </a:r>
            <a:endParaRPr lang="en-US" sz="1800">
              <a:cs typeface="Calibri"/>
            </a:endParaRPr>
          </a:p>
          <a:p>
            <a:r>
              <a:rPr lang="en-US" sz="1200">
                <a:ea typeface="+mn-lt"/>
                <a:cs typeface="+mn-lt"/>
              </a:rPr>
              <a:t>J. </a:t>
            </a:r>
            <a:r>
              <a:rPr lang="en-US" sz="1200" err="1">
                <a:ea typeface="+mn-lt"/>
                <a:cs typeface="+mn-lt"/>
              </a:rPr>
              <a:t>Strurturausschnitt</a:t>
            </a:r>
            <a:r>
              <a:rPr lang="en-US" sz="1200">
                <a:ea typeface="+mn-lt"/>
                <a:cs typeface="+mn-lt"/>
              </a:rPr>
              <a:t> 2015</a:t>
            </a:r>
            <a:endParaRPr lang="en-US" sz="1800">
              <a:cs typeface="Calibri"/>
            </a:endParaRPr>
          </a:p>
        </p:txBody>
      </p:sp>
      <p:sp>
        <p:nvSpPr>
          <p:cNvPr id="34" name="TextBox 33">
            <a:extLst>
              <a:ext uri="{FF2B5EF4-FFF2-40B4-BE49-F238E27FC236}">
                <a16:creationId xmlns:a16="http://schemas.microsoft.com/office/drawing/2014/main" id="{EA64F5F2-8A21-4490-8CC5-77EACE7BB660}"/>
              </a:ext>
            </a:extLst>
          </p:cNvPr>
          <p:cNvSpPr txBox="1"/>
          <p:nvPr/>
        </p:nvSpPr>
        <p:spPr>
          <a:xfrm>
            <a:off x="16217000" y="19630800"/>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ea typeface="+mn-lt"/>
                <a:cs typeface="+mn-lt"/>
              </a:rPr>
              <a:t>Polyvinyl Alcohol Monomer and Polymer </a:t>
            </a:r>
            <a:endParaRPr lang="en-US" sz="1600">
              <a:cs typeface="Calibri"/>
            </a:endParaRPr>
          </a:p>
          <a:p>
            <a:r>
              <a:rPr lang="en-US" sz="800">
                <a:ea typeface="+mn-lt"/>
                <a:cs typeface="+mn-lt"/>
              </a:rPr>
              <a:t>Lebedev, A. 2016</a:t>
            </a:r>
            <a:endParaRPr lang="en-US" sz="1600">
              <a:cs typeface="Calibri"/>
            </a:endParaRPr>
          </a:p>
        </p:txBody>
      </p:sp>
      <p:pic>
        <p:nvPicPr>
          <p:cNvPr id="46" name="Picture 48" descr="A picture containing boy, man&#10;&#10;Description generated with very high confidence">
            <a:extLst>
              <a:ext uri="{FF2B5EF4-FFF2-40B4-BE49-F238E27FC236}">
                <a16:creationId xmlns:a16="http://schemas.microsoft.com/office/drawing/2014/main" id="{4BCBF920-D06E-4E1F-8BF3-D7A82E366533}"/>
              </a:ext>
            </a:extLst>
          </p:cNvPr>
          <p:cNvPicPr>
            <a:picLocks noChangeAspect="1"/>
          </p:cNvPicPr>
          <p:nvPr/>
        </p:nvPicPr>
        <p:blipFill>
          <a:blip r:embed="rId9"/>
          <a:stretch>
            <a:fillRect/>
          </a:stretch>
        </p:blipFill>
        <p:spPr>
          <a:xfrm>
            <a:off x="16681480" y="17174413"/>
            <a:ext cx="2379299" cy="2379848"/>
          </a:xfrm>
          <a:prstGeom prst="rect">
            <a:avLst/>
          </a:prstGeom>
        </p:spPr>
      </p:pic>
      <p:sp>
        <p:nvSpPr>
          <p:cNvPr id="45" name="TextBox 44">
            <a:extLst>
              <a:ext uri="{FF2B5EF4-FFF2-40B4-BE49-F238E27FC236}">
                <a16:creationId xmlns:a16="http://schemas.microsoft.com/office/drawing/2014/main" id="{C1E10EC0-5ACB-4867-A09E-3CC9CA4F598B}"/>
              </a:ext>
            </a:extLst>
          </p:cNvPr>
          <p:cNvSpPr txBox="1"/>
          <p:nvPr/>
        </p:nvSpPr>
        <p:spPr>
          <a:xfrm>
            <a:off x="23516979" y="18655498"/>
            <a:ext cx="42615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Sulfur Bacteria. Retrieved from </a:t>
            </a:r>
            <a:r>
              <a:rPr lang="en-US" sz="1200">
                <a:ea typeface="+mn-lt"/>
                <a:cs typeface="+mn-lt"/>
                <a:hlinkClick r:id="rId10"/>
              </a:rPr>
              <a:t>https://sites.google.com/site/botany317/session-2/bacteria/green-purple-bacteria</a:t>
            </a:r>
            <a:endParaRPr lang="en-US" sz="1200">
              <a:ea typeface="+mn-lt"/>
              <a:cs typeface="+mn-lt"/>
            </a:endParaRPr>
          </a:p>
        </p:txBody>
      </p:sp>
      <p:pic>
        <p:nvPicPr>
          <p:cNvPr id="49" name="Picture 50" descr="A picture containing fabric&#10;&#10;Description generated with very high confidence">
            <a:extLst>
              <a:ext uri="{FF2B5EF4-FFF2-40B4-BE49-F238E27FC236}">
                <a16:creationId xmlns:a16="http://schemas.microsoft.com/office/drawing/2014/main" id="{9F1759D7-14D5-4783-96CF-7EAEC998DA7C}"/>
              </a:ext>
            </a:extLst>
          </p:cNvPr>
          <p:cNvPicPr>
            <a:picLocks noChangeAspect="1"/>
          </p:cNvPicPr>
          <p:nvPr/>
        </p:nvPicPr>
        <p:blipFill>
          <a:blip r:embed="rId11"/>
          <a:stretch>
            <a:fillRect/>
          </a:stretch>
        </p:blipFill>
        <p:spPr>
          <a:xfrm>
            <a:off x="23890040" y="15933651"/>
            <a:ext cx="3482381" cy="2610289"/>
          </a:xfrm>
          <a:prstGeom prst="rect">
            <a:avLst/>
          </a:prstGeom>
        </p:spPr>
      </p:pic>
      <p:sp>
        <p:nvSpPr>
          <p:cNvPr id="51" name="TextBox 50">
            <a:extLst>
              <a:ext uri="{FF2B5EF4-FFF2-40B4-BE49-F238E27FC236}">
                <a16:creationId xmlns:a16="http://schemas.microsoft.com/office/drawing/2014/main" id="{5DAC9D4F-C534-4BAF-8D59-2BDA5995562B}"/>
              </a:ext>
            </a:extLst>
          </p:cNvPr>
          <p:cNvSpPr txBox="1"/>
          <p:nvPr/>
        </p:nvSpPr>
        <p:spPr>
          <a:xfrm>
            <a:off x="21893816" y="5033761"/>
            <a:ext cx="6899748" cy="119109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a:latin typeface="Times New Roman"/>
                <a:ea typeface="+mn-lt"/>
                <a:cs typeface="Times New Roman"/>
              </a:rPr>
              <a:t>Ceramic fibers can be made by melting varying ratios of pure aluminum (Al2O3) and silicon (SiO2) in an industrial furnace (</a:t>
            </a:r>
            <a:r>
              <a:rPr lang="en-US" sz="2400" err="1">
                <a:latin typeface="Times New Roman"/>
                <a:ea typeface="+mn-lt"/>
                <a:cs typeface="Times New Roman"/>
              </a:rPr>
              <a:t>Thermcraft</a:t>
            </a:r>
            <a:r>
              <a:rPr lang="en-US" sz="2400">
                <a:latin typeface="Times New Roman"/>
                <a:ea typeface="+mn-lt"/>
                <a:cs typeface="Times New Roman"/>
              </a:rPr>
              <a:t> </a:t>
            </a:r>
            <a:r>
              <a:rPr lang="en-US" sz="2400" err="1">
                <a:latin typeface="Times New Roman"/>
                <a:ea typeface="+mn-lt"/>
                <a:cs typeface="Times New Roman"/>
              </a:rPr>
              <a:t>inc.</a:t>
            </a:r>
            <a:r>
              <a:rPr lang="en-US" sz="2400">
                <a:latin typeface="Times New Roman"/>
                <a:ea typeface="+mn-lt"/>
                <a:cs typeface="Times New Roman"/>
              </a:rPr>
              <a:t>, 2018).</a:t>
            </a:r>
            <a:endParaRPr lang="en-US" sz="2400">
              <a:latin typeface="Times New Roman"/>
              <a:cs typeface="Times New Roman"/>
            </a:endParaRPr>
          </a:p>
          <a:p>
            <a:pPr marL="342900" indent="-342900">
              <a:buFont typeface="Arial" panose="020B0604020202020204" pitchFamily="34" charset="0"/>
              <a:buChar char="•"/>
            </a:pPr>
            <a:r>
              <a:rPr lang="en-US" sz="2400">
                <a:latin typeface="Times New Roman"/>
                <a:ea typeface="+mn-lt"/>
                <a:cs typeface="Times New Roman"/>
              </a:rPr>
              <a:t>Bacteria can be genetically modified to synthesize chemicals such as pure aluminum and silicon.</a:t>
            </a:r>
            <a:endParaRPr lang="en-US" sz="2400">
              <a:latin typeface="Times New Roman"/>
              <a:cs typeface="Times New Roman"/>
            </a:endParaRPr>
          </a:p>
          <a:p>
            <a:pPr marL="342900" indent="-342900">
              <a:buFont typeface="Arial" panose="020B0604020202020204" pitchFamily="34" charset="0"/>
              <a:buChar char="•"/>
            </a:pPr>
            <a:r>
              <a:rPr lang="en-US" sz="2400">
                <a:latin typeface="Times New Roman"/>
                <a:ea typeface="+mn-lt"/>
                <a:cs typeface="Times New Roman"/>
              </a:rPr>
              <a:t>Purple sulfur bacteria are a group of bacteria that oxidizes hydrogen sulfide to produce granules of elemental sulfur.</a:t>
            </a:r>
            <a:endParaRPr lang="en-US" sz="2400">
              <a:latin typeface="Times New Roman"/>
              <a:cs typeface="Times New Roman"/>
            </a:endParaRPr>
          </a:p>
          <a:p>
            <a:pPr marL="342900" indent="-342900">
              <a:buFont typeface="Arial" panose="020B0604020202020204" pitchFamily="34" charset="0"/>
              <a:buChar char="•"/>
            </a:pPr>
            <a:r>
              <a:rPr lang="en-US" sz="2400">
                <a:latin typeface="Times New Roman"/>
                <a:ea typeface="+mn-lt"/>
                <a:cs typeface="Times New Roman"/>
              </a:rPr>
              <a:t>Potential to modify their metabolic processes to produce either pure aluminum or silicon instead of sulfur (Gerardi &amp; Lytle). </a:t>
            </a:r>
          </a:p>
          <a:p>
            <a:pPr marL="342900" indent="-342900">
              <a:buFont typeface="Arial" panose="020B0604020202020204" pitchFamily="34" charset="0"/>
              <a:buChar char="•"/>
            </a:pPr>
            <a:r>
              <a:rPr lang="en-US" sz="2400">
                <a:latin typeface="Times New Roman"/>
                <a:ea typeface="+mn-lt"/>
                <a:cs typeface="Times New Roman"/>
              </a:rPr>
              <a:t>Organic material can be converted into ceramic fibers. Cellulose-based fibers can be converted through an indirect process where the fibers are soaked in pre-ceramic precursor material and pyrolyzed. This process is called the Relic Process and it saturates “absorbent organic fiber materials” with salt solutions that are later burned off through pyrolysis- converting the salt (also known as sol) to a ceramic material (</a:t>
            </a:r>
            <a:r>
              <a:rPr lang="en-US" sz="2400" err="1">
                <a:latin typeface="Times New Roman"/>
                <a:ea typeface="+mn-lt"/>
                <a:cs typeface="Times New Roman"/>
              </a:rPr>
              <a:t>Clau</a:t>
            </a:r>
            <a:r>
              <a:rPr lang="en-US" sz="2400">
                <a:latin typeface="Times New Roman"/>
                <a:ea typeface="+mn-lt"/>
                <a:cs typeface="Times New Roman"/>
              </a:rPr>
              <a:t> ß, 2015). </a:t>
            </a:r>
            <a:endParaRPr lang="en-US" sz="2400">
              <a:latin typeface="Times New Roman" panose="02020603050405020304" pitchFamily="18" charset="0"/>
              <a:ea typeface="+mn-lt"/>
              <a:cs typeface="Times New Roman" panose="02020603050405020304" pitchFamily="18" charset="0"/>
            </a:endParaRPr>
          </a:p>
          <a:p>
            <a:pPr marL="342900" indent="-342900">
              <a:buFont typeface="Arial" panose="020B0604020202020204" pitchFamily="34" charset="0"/>
              <a:buChar char="•"/>
            </a:pPr>
            <a:r>
              <a:rPr lang="en-US" sz="2400">
                <a:latin typeface="Times New Roman"/>
                <a:ea typeface="+mn-lt"/>
                <a:cs typeface="Times New Roman"/>
              </a:rPr>
              <a:t>This could be synthesis by melting down kale and clay over 3400 degree Fahrenheit. Afterward, the melted ceramic fibers steam down with high pressure air. It creates a more solidity fiber. Another way to create ceramic clay is continuously spinning the clay, with added materials, till it solidifies. But in both methods after it solidifies, it’ll have continuous pressure placed on the clay to make it more durable. (Varsha </a:t>
            </a:r>
            <a:r>
              <a:rPr lang="en-US" sz="2400" err="1">
                <a:latin typeface="Times New Roman"/>
                <a:ea typeface="+mn-lt"/>
                <a:cs typeface="Times New Roman"/>
              </a:rPr>
              <a:t>RefactoriesPvt</a:t>
            </a:r>
            <a:r>
              <a:rPr lang="en-US" sz="2400">
                <a:latin typeface="Times New Roman"/>
                <a:ea typeface="+mn-lt"/>
                <a:cs typeface="Times New Roman"/>
              </a:rPr>
              <a:t> Ltd, 2014) </a:t>
            </a:r>
            <a:endParaRPr lang="en-US"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a:highlight>
                <a:srgbClr val="FFFF00"/>
              </a:highlight>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endParaRPr lang="en-US" sz="2400">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C26723EC-8CF8-C14C-B43D-831C16EEBED9}"/>
              </a:ext>
            </a:extLst>
          </p:cNvPr>
          <p:cNvSpPr txBox="1"/>
          <p:nvPr/>
        </p:nvSpPr>
        <p:spPr>
          <a:xfrm>
            <a:off x="10673518" y="189981"/>
            <a:ext cx="15656321" cy="3170099"/>
          </a:xfrm>
          <a:prstGeom prst="rect">
            <a:avLst/>
          </a:prstGeom>
          <a:noFill/>
        </p:spPr>
        <p:txBody>
          <a:bodyPr wrap="square" rtlCol="0" anchor="t">
            <a:spAutoFit/>
          </a:bodyPr>
          <a:lstStyle/>
          <a:p>
            <a:pPr algn="ctr"/>
            <a:r>
              <a:rPr lang="en-US" sz="4400" b="1" i="1">
                <a:solidFill>
                  <a:schemeClr val="bg1">
                    <a:lumMod val="95000"/>
                  </a:schemeClr>
                </a:solidFill>
              </a:rPr>
              <a:t>The Development of Novel Biocompatible Materials for Strength, Durability, Conductivity, Elasticity, and Visibility</a:t>
            </a:r>
          </a:p>
          <a:p>
            <a:pPr algn="ctr"/>
            <a:r>
              <a:rPr lang="en-US" sz="2800" i="1" err="1">
                <a:solidFill>
                  <a:schemeClr val="bg1">
                    <a:lumMod val="95000"/>
                  </a:schemeClr>
                </a:solidFill>
              </a:rPr>
              <a:t>Srinitya</a:t>
            </a:r>
            <a:r>
              <a:rPr lang="en-US" sz="2800" i="1">
                <a:solidFill>
                  <a:schemeClr val="bg1">
                    <a:lumMod val="95000"/>
                  </a:schemeClr>
                </a:solidFill>
              </a:rPr>
              <a:t> Allam, Rosa </a:t>
            </a:r>
            <a:r>
              <a:rPr lang="en-US" sz="2800" i="1" err="1">
                <a:solidFill>
                  <a:schemeClr val="bg1">
                    <a:lumMod val="95000"/>
                  </a:schemeClr>
                </a:solidFill>
              </a:rPr>
              <a:t>Bouchery</a:t>
            </a:r>
            <a:r>
              <a:rPr lang="en-US" sz="2800" i="1">
                <a:solidFill>
                  <a:schemeClr val="bg1">
                    <a:lumMod val="95000"/>
                  </a:schemeClr>
                </a:solidFill>
              </a:rPr>
              <a:t>, </a:t>
            </a:r>
            <a:r>
              <a:rPr lang="en-US" sz="2800" i="1" err="1">
                <a:solidFill>
                  <a:schemeClr val="bg1">
                    <a:lumMod val="95000"/>
                  </a:schemeClr>
                </a:solidFill>
              </a:rPr>
              <a:t>Eirian</a:t>
            </a:r>
            <a:r>
              <a:rPr lang="en-US" sz="2800" i="1">
                <a:solidFill>
                  <a:schemeClr val="bg1">
                    <a:lumMod val="95000"/>
                  </a:schemeClr>
                </a:solidFill>
              </a:rPr>
              <a:t> Crocker, Ria </a:t>
            </a:r>
            <a:r>
              <a:rPr lang="en-US" sz="2800" i="1" err="1">
                <a:solidFill>
                  <a:schemeClr val="bg1">
                    <a:lumMod val="95000"/>
                  </a:schemeClr>
                </a:solidFill>
              </a:rPr>
              <a:t>Hosuru</a:t>
            </a:r>
            <a:r>
              <a:rPr lang="en-US" sz="2800" i="1">
                <a:solidFill>
                  <a:schemeClr val="bg1">
                    <a:lumMod val="95000"/>
                  </a:schemeClr>
                </a:solidFill>
              </a:rPr>
              <a:t>, Richard Kim, </a:t>
            </a:r>
            <a:r>
              <a:rPr lang="en-US" sz="2800" i="1">
                <a:solidFill>
                  <a:schemeClr val="bg1">
                    <a:lumMod val="95000"/>
                  </a:schemeClr>
                </a:solidFill>
                <a:ea typeface="+mn-lt"/>
                <a:cs typeface="+mn-lt"/>
              </a:rPr>
              <a:t>Valerie </a:t>
            </a:r>
            <a:r>
              <a:rPr lang="en-US" sz="2800" i="1" err="1">
                <a:solidFill>
                  <a:schemeClr val="bg1">
                    <a:lumMod val="95000"/>
                  </a:schemeClr>
                </a:solidFill>
                <a:ea typeface="+mn-lt"/>
                <a:cs typeface="+mn-lt"/>
              </a:rPr>
              <a:t>Lau,</a:t>
            </a:r>
            <a:r>
              <a:rPr lang="en-US" sz="2800" i="1" err="1">
                <a:solidFill>
                  <a:schemeClr val="bg1">
                    <a:lumMod val="95000"/>
                  </a:schemeClr>
                </a:solidFill>
              </a:rPr>
              <a:t>Terrance</a:t>
            </a:r>
            <a:r>
              <a:rPr lang="en-US" sz="2800" i="1">
                <a:solidFill>
                  <a:schemeClr val="bg1">
                    <a:lumMod val="95000"/>
                  </a:schemeClr>
                </a:solidFill>
              </a:rPr>
              <a:t> </a:t>
            </a:r>
            <a:r>
              <a:rPr lang="en-US" sz="2800" i="1" err="1">
                <a:solidFill>
                  <a:schemeClr val="bg1">
                    <a:lumMod val="95000"/>
                  </a:schemeClr>
                </a:solidFill>
              </a:rPr>
              <a:t>Luangrath</a:t>
            </a:r>
            <a:r>
              <a:rPr lang="en-US" sz="2800" i="1">
                <a:solidFill>
                  <a:schemeClr val="bg1">
                    <a:lumMod val="95000"/>
                  </a:schemeClr>
                </a:solidFill>
              </a:rPr>
              <a:t>, </a:t>
            </a:r>
            <a:r>
              <a:rPr lang="en-US" sz="2800" i="1" err="1">
                <a:solidFill>
                  <a:schemeClr val="bg1">
                    <a:lumMod val="95000"/>
                  </a:schemeClr>
                </a:solidFill>
              </a:rPr>
              <a:t>Rohebot</a:t>
            </a:r>
            <a:r>
              <a:rPr lang="en-US" sz="2800" i="1">
                <a:solidFill>
                  <a:schemeClr val="bg1">
                    <a:lumMod val="95000"/>
                  </a:schemeClr>
                </a:solidFill>
              </a:rPr>
              <a:t> </a:t>
            </a:r>
            <a:r>
              <a:rPr lang="en-US" sz="2800" i="1" err="1">
                <a:solidFill>
                  <a:schemeClr val="bg1">
                    <a:lumMod val="95000"/>
                  </a:schemeClr>
                </a:solidFill>
              </a:rPr>
              <a:t>Mengesha</a:t>
            </a:r>
            <a:r>
              <a:rPr lang="en-US" sz="2800" i="1">
                <a:solidFill>
                  <a:schemeClr val="bg1">
                    <a:lumMod val="95000"/>
                  </a:schemeClr>
                </a:solidFill>
              </a:rPr>
              <a:t>, Elena Novak,</a:t>
            </a:r>
            <a:r>
              <a:rPr lang="en-US" sz="2800" i="1">
                <a:solidFill>
                  <a:schemeClr val="bg1">
                    <a:lumMod val="95000"/>
                  </a:schemeClr>
                </a:solidFill>
                <a:ea typeface="+mn-lt"/>
                <a:cs typeface="+mn-lt"/>
              </a:rPr>
              <a:t> Skylar </a:t>
            </a:r>
            <a:r>
              <a:rPr lang="en-US" sz="2800" i="1" err="1">
                <a:solidFill>
                  <a:schemeClr val="bg1">
                    <a:lumMod val="95000"/>
                  </a:schemeClr>
                </a:solidFill>
                <a:ea typeface="+mn-lt"/>
                <a:cs typeface="+mn-lt"/>
              </a:rPr>
              <a:t>Ondrejko</a:t>
            </a:r>
            <a:r>
              <a:rPr lang="en-US" sz="2800" i="1">
                <a:solidFill>
                  <a:schemeClr val="bg1">
                    <a:lumMod val="95000"/>
                  </a:schemeClr>
                </a:solidFill>
              </a:rPr>
              <a:t>, Hannah Park, </a:t>
            </a:r>
            <a:r>
              <a:rPr lang="en-US" sz="2800" i="1" err="1">
                <a:solidFill>
                  <a:schemeClr val="bg1">
                    <a:lumMod val="95000"/>
                  </a:schemeClr>
                </a:solidFill>
              </a:rPr>
              <a:t>Wamia</a:t>
            </a:r>
            <a:r>
              <a:rPr lang="en-US" sz="2800" i="1">
                <a:solidFill>
                  <a:schemeClr val="bg1">
                    <a:lumMod val="95000"/>
                  </a:schemeClr>
                </a:solidFill>
              </a:rPr>
              <a:t> Said, </a:t>
            </a:r>
            <a:r>
              <a:rPr lang="en-US" sz="2800" i="1" err="1">
                <a:solidFill>
                  <a:schemeClr val="bg1">
                    <a:lumMod val="95000"/>
                  </a:schemeClr>
                </a:solidFill>
              </a:rPr>
              <a:t>Meron</a:t>
            </a:r>
            <a:r>
              <a:rPr lang="en-US" sz="2800" i="1">
                <a:solidFill>
                  <a:schemeClr val="bg1">
                    <a:lumMod val="95000"/>
                  </a:schemeClr>
                </a:solidFill>
              </a:rPr>
              <a:t> Tadesse,  </a:t>
            </a:r>
            <a:r>
              <a:rPr lang="en-US" sz="2800" i="1">
                <a:solidFill>
                  <a:schemeClr val="bg1">
                    <a:lumMod val="95000"/>
                  </a:schemeClr>
                </a:solidFill>
                <a:ea typeface="+mn-lt"/>
                <a:cs typeface="+mn-lt"/>
              </a:rPr>
              <a:t>Irene </a:t>
            </a:r>
            <a:r>
              <a:rPr lang="en-US" sz="2800" i="1" err="1">
                <a:solidFill>
                  <a:schemeClr val="bg1">
                    <a:lumMod val="95000"/>
                  </a:schemeClr>
                </a:solidFill>
                <a:ea typeface="+mn-lt"/>
                <a:cs typeface="+mn-lt"/>
              </a:rPr>
              <a:t>Torosyan</a:t>
            </a:r>
            <a:r>
              <a:rPr lang="en-US" sz="2800" i="1">
                <a:solidFill>
                  <a:schemeClr val="bg1">
                    <a:lumMod val="95000"/>
                  </a:schemeClr>
                </a:solidFill>
                <a:ea typeface="+mn-lt"/>
                <a:cs typeface="+mn-lt"/>
              </a:rPr>
              <a:t>, Jessica Truong, Riley </a:t>
            </a:r>
            <a:r>
              <a:rPr lang="en-US" sz="2800" i="1" err="1">
                <a:solidFill>
                  <a:schemeClr val="bg1">
                    <a:lumMod val="95000"/>
                  </a:schemeClr>
                </a:solidFill>
                <a:ea typeface="+mn-lt"/>
                <a:cs typeface="+mn-lt"/>
              </a:rPr>
              <a:t>Turbak</a:t>
            </a:r>
            <a:r>
              <a:rPr lang="en-US" sz="2800" i="1">
                <a:solidFill>
                  <a:schemeClr val="bg1">
                    <a:lumMod val="95000"/>
                  </a:schemeClr>
                </a:solidFill>
                <a:ea typeface="+mn-lt"/>
                <a:cs typeface="+mn-lt"/>
              </a:rPr>
              <a:t>,</a:t>
            </a:r>
            <a:r>
              <a:rPr lang="en-US" sz="2800" i="1">
                <a:solidFill>
                  <a:schemeClr val="bg1">
                    <a:lumMod val="95000"/>
                  </a:schemeClr>
                </a:solidFill>
              </a:rPr>
              <a:t> Jack </a:t>
            </a:r>
            <a:r>
              <a:rPr lang="en-US" sz="2800" i="1" err="1">
                <a:solidFill>
                  <a:schemeClr val="bg1">
                    <a:lumMod val="95000"/>
                  </a:schemeClr>
                </a:solidFill>
              </a:rPr>
              <a:t>Cantarella</a:t>
            </a:r>
            <a:r>
              <a:rPr lang="en-US" sz="2800" i="1">
                <a:solidFill>
                  <a:schemeClr val="bg1">
                    <a:lumMod val="95000"/>
                  </a:schemeClr>
                </a:solidFill>
              </a:rPr>
              <a:t>, Elizabeth Romano, P.I.</a:t>
            </a:r>
            <a:endParaRPr lang="en-US" sz="2800" i="1">
              <a:solidFill>
                <a:schemeClr val="bg1">
                  <a:lumMod val="95000"/>
                </a:schemeClr>
              </a:solidFill>
              <a:cs typeface="Calibri"/>
            </a:endParaRPr>
          </a:p>
          <a:p>
            <a:pPr algn="ctr"/>
            <a:r>
              <a:rPr lang="en-US" sz="2800" i="1">
                <a:solidFill>
                  <a:schemeClr val="bg1">
                    <a:lumMod val="95000"/>
                  </a:schemeClr>
                </a:solidFill>
              </a:rPr>
              <a:t>The Governor’s School at Innovation Park  - Prince William County Schools &amp; George Mason University</a:t>
            </a:r>
            <a:endParaRPr lang="en-US" sz="2800" i="1">
              <a:solidFill>
                <a:schemeClr val="bg1">
                  <a:lumMod val="95000"/>
                </a:schemeClr>
              </a:solidFill>
              <a:cs typeface="Calibri"/>
            </a:endParaRPr>
          </a:p>
        </p:txBody>
      </p:sp>
      <p:pic>
        <p:nvPicPr>
          <p:cNvPr id="59" name="Picture 58">
            <a:extLst>
              <a:ext uri="{FF2B5EF4-FFF2-40B4-BE49-F238E27FC236}">
                <a16:creationId xmlns:a16="http://schemas.microsoft.com/office/drawing/2014/main" id="{C8839F97-64B6-4449-90FF-5C665514827D}"/>
              </a:ext>
            </a:extLst>
          </p:cNvPr>
          <p:cNvPicPr>
            <a:picLocks noChangeAspect="1"/>
          </p:cNvPicPr>
          <p:nvPr/>
        </p:nvPicPr>
        <p:blipFill>
          <a:blip r:embed="rId12"/>
          <a:stretch>
            <a:fillRect/>
          </a:stretch>
        </p:blipFill>
        <p:spPr>
          <a:xfrm>
            <a:off x="8896725" y="2104385"/>
            <a:ext cx="1840189" cy="200748"/>
          </a:xfrm>
          <a:prstGeom prst="rect">
            <a:avLst/>
          </a:prstGeom>
        </p:spPr>
      </p:pic>
      <p:pic>
        <p:nvPicPr>
          <p:cNvPr id="60" name="Picture 59">
            <a:extLst>
              <a:ext uri="{FF2B5EF4-FFF2-40B4-BE49-F238E27FC236}">
                <a16:creationId xmlns:a16="http://schemas.microsoft.com/office/drawing/2014/main" id="{35EF7B45-1790-D14F-BD7B-0E526DC9E4A6}"/>
              </a:ext>
            </a:extLst>
          </p:cNvPr>
          <p:cNvPicPr>
            <a:picLocks noChangeAspect="1"/>
          </p:cNvPicPr>
          <p:nvPr/>
        </p:nvPicPr>
        <p:blipFill>
          <a:blip r:embed="rId13"/>
          <a:stretch>
            <a:fillRect/>
          </a:stretch>
        </p:blipFill>
        <p:spPr>
          <a:xfrm>
            <a:off x="8833329" y="161657"/>
            <a:ext cx="1840189" cy="1715289"/>
          </a:xfrm>
          <a:prstGeom prst="rect">
            <a:avLst/>
          </a:prstGeom>
        </p:spPr>
      </p:pic>
      <p:pic>
        <p:nvPicPr>
          <p:cNvPr id="61" name="Picture 60">
            <a:extLst>
              <a:ext uri="{FF2B5EF4-FFF2-40B4-BE49-F238E27FC236}">
                <a16:creationId xmlns:a16="http://schemas.microsoft.com/office/drawing/2014/main" id="{AB37075F-41E4-D64F-A983-EEB3499DC9CB}"/>
              </a:ext>
            </a:extLst>
          </p:cNvPr>
          <p:cNvPicPr>
            <a:picLocks noChangeAspect="1"/>
          </p:cNvPicPr>
          <p:nvPr/>
        </p:nvPicPr>
        <p:blipFill>
          <a:blip r:embed="rId14"/>
          <a:stretch>
            <a:fillRect/>
          </a:stretch>
        </p:blipFill>
        <p:spPr>
          <a:xfrm>
            <a:off x="26329839" y="161657"/>
            <a:ext cx="2204081" cy="1432653"/>
          </a:xfrm>
          <a:prstGeom prst="rect">
            <a:avLst/>
          </a:prstGeom>
        </p:spPr>
      </p:pic>
      <p:pic>
        <p:nvPicPr>
          <p:cNvPr id="62" name="Picture 37" descr="A screenshot of a cell phone&#10;&#10;Description generated with very high confidence">
            <a:extLst>
              <a:ext uri="{FF2B5EF4-FFF2-40B4-BE49-F238E27FC236}">
                <a16:creationId xmlns:a16="http://schemas.microsoft.com/office/drawing/2014/main" id="{BF068EA0-F595-AE46-AEC2-5C7ED1CF136F}"/>
              </a:ext>
            </a:extLst>
          </p:cNvPr>
          <p:cNvPicPr>
            <a:picLocks noChangeAspect="1"/>
          </p:cNvPicPr>
          <p:nvPr/>
        </p:nvPicPr>
        <p:blipFill>
          <a:blip r:embed="rId15"/>
          <a:stretch>
            <a:fillRect/>
          </a:stretch>
        </p:blipFill>
        <p:spPr>
          <a:xfrm>
            <a:off x="16540438" y="14679649"/>
            <a:ext cx="5271815" cy="2009775"/>
          </a:xfrm>
          <a:prstGeom prst="rect">
            <a:avLst/>
          </a:prstGeom>
        </p:spPr>
      </p:pic>
      <p:pic>
        <p:nvPicPr>
          <p:cNvPr id="63" name="Picture 38" descr="A picture containing black, sitting, photo, table&#10;&#10;Description generated with very high confidence">
            <a:extLst>
              <a:ext uri="{FF2B5EF4-FFF2-40B4-BE49-F238E27FC236}">
                <a16:creationId xmlns:a16="http://schemas.microsoft.com/office/drawing/2014/main" id="{14051E90-AB6B-9242-9FED-2B80BD1C2076}"/>
              </a:ext>
            </a:extLst>
          </p:cNvPr>
          <p:cNvPicPr>
            <a:picLocks noChangeAspect="1"/>
          </p:cNvPicPr>
          <p:nvPr/>
        </p:nvPicPr>
        <p:blipFill>
          <a:blip r:embed="rId16"/>
          <a:stretch>
            <a:fillRect/>
          </a:stretch>
        </p:blipFill>
        <p:spPr>
          <a:xfrm rot="16200000">
            <a:off x="12842885" y="17318130"/>
            <a:ext cx="2430770" cy="3072406"/>
          </a:xfrm>
          <a:prstGeom prst="rect">
            <a:avLst/>
          </a:prstGeom>
        </p:spPr>
      </p:pic>
      <p:sp>
        <p:nvSpPr>
          <p:cNvPr id="64" name="TextBox 63">
            <a:extLst>
              <a:ext uri="{FF2B5EF4-FFF2-40B4-BE49-F238E27FC236}">
                <a16:creationId xmlns:a16="http://schemas.microsoft.com/office/drawing/2014/main" id="{DCD64006-1A41-434C-B8C3-62ECAF59E894}"/>
              </a:ext>
            </a:extLst>
          </p:cNvPr>
          <p:cNvSpPr txBox="1"/>
          <p:nvPr/>
        </p:nvSpPr>
        <p:spPr>
          <a:xfrm>
            <a:off x="11735421" y="3081754"/>
            <a:ext cx="15211379" cy="1246495"/>
          </a:xfrm>
          <a:prstGeom prst="rect">
            <a:avLst/>
          </a:prstGeom>
          <a:noFill/>
        </p:spPr>
        <p:txBody>
          <a:bodyPr wrap="square" rtlCol="0">
            <a:spAutoFit/>
          </a:bodyPr>
          <a:lstStyle/>
          <a:p>
            <a:pPr algn="ctr"/>
            <a:r>
              <a:rPr lang="en-US" sz="7500" b="1">
                <a:solidFill>
                  <a:schemeClr val="bg1">
                    <a:lumMod val="95000"/>
                  </a:schemeClr>
                </a:solidFill>
              </a:rPr>
              <a:t>Methods – Vector &amp; Model Species</a:t>
            </a:r>
          </a:p>
        </p:txBody>
      </p:sp>
      <p:sp>
        <p:nvSpPr>
          <p:cNvPr id="71" name="Text Box 1383">
            <a:hlinkClick r:id="rId17" action="ppaction://hlinksldjump"/>
            <a:extLst>
              <a:ext uri="{FF2B5EF4-FFF2-40B4-BE49-F238E27FC236}">
                <a16:creationId xmlns:a16="http://schemas.microsoft.com/office/drawing/2014/main" id="{ADDFB455-ACF4-6148-A264-039F77568C6B}"/>
              </a:ext>
            </a:extLst>
          </p:cNvPr>
          <p:cNvSpPr txBox="1">
            <a:spLocks noChangeArrowheads="1"/>
          </p:cNvSpPr>
          <p:nvPr/>
        </p:nvSpPr>
        <p:spPr bwMode="auto">
          <a:xfrm>
            <a:off x="413569" y="6231481"/>
            <a:ext cx="8142514" cy="39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Select natural agent comparison for strength, durability, flexibility, conductivity, visibility and conductivity</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Is there a gene/protein/polymer sequence known?</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What are the agent’s current uses that can be enhanced?</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PLA, HLA, PGA, Ceramic, CNT, PA, PC, Diamond, GO, R-L, PV</a:t>
            </a:r>
          </a:p>
          <a:p>
            <a:pPr marL="171450" lvl="0" indent="-171450">
              <a:buFont typeface="Arial" panose="020B0604020202020204" pitchFamily="34" charset="0"/>
              <a:buChar char="•"/>
            </a:pPr>
            <a:endParaRPr lang="en-US" sz="2800">
              <a:latin typeface="Times New Roman" panose="02020603050405020304" pitchFamily="18" charset="0"/>
              <a:cs typeface="Times New Roman" panose="02020603050405020304" pitchFamily="18" charset="0"/>
            </a:endParaRPr>
          </a:p>
        </p:txBody>
      </p:sp>
      <p:sp>
        <p:nvSpPr>
          <p:cNvPr id="72" name="Text Box 1383">
            <a:hlinkClick r:id="rId18" action="ppaction://hlinksldjump"/>
            <a:extLst>
              <a:ext uri="{FF2B5EF4-FFF2-40B4-BE49-F238E27FC236}">
                <a16:creationId xmlns:a16="http://schemas.microsoft.com/office/drawing/2014/main" id="{C3B321FD-7E6E-1147-B559-0865C31B0947}"/>
              </a:ext>
            </a:extLst>
          </p:cNvPr>
          <p:cNvSpPr txBox="1">
            <a:spLocks noChangeArrowheads="1"/>
          </p:cNvSpPr>
          <p:nvPr/>
        </p:nvSpPr>
        <p:spPr bwMode="auto">
          <a:xfrm>
            <a:off x="413569" y="11151325"/>
            <a:ext cx="8142514" cy="3130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514350" lvl="0"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Initial comparison for the vectors for synthetic biology approaches and model species for expression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Spider silk</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Lignin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Chitin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Cellulose</a:t>
            </a:r>
          </a:p>
        </p:txBody>
      </p:sp>
      <p:sp>
        <p:nvSpPr>
          <p:cNvPr id="73" name="Text Box 1383">
            <a:hlinkClick r:id="rId19" action="ppaction://hlinksldjump"/>
            <a:extLst>
              <a:ext uri="{FF2B5EF4-FFF2-40B4-BE49-F238E27FC236}">
                <a16:creationId xmlns:a16="http://schemas.microsoft.com/office/drawing/2014/main" id="{BC74F009-DB96-B44A-933A-3A41B549D333}"/>
              </a:ext>
            </a:extLst>
          </p:cNvPr>
          <p:cNvSpPr txBox="1">
            <a:spLocks noChangeArrowheads="1"/>
          </p:cNvSpPr>
          <p:nvPr/>
        </p:nvSpPr>
        <p:spPr bwMode="auto">
          <a:xfrm>
            <a:off x="448368" y="1295401"/>
            <a:ext cx="8142514" cy="35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Select natural agent comparison for strength, durability, flexibility, conductivity, visibility and conductivity</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Is there a gene/protein/polymer sequence known?</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What are the agent’s current uses that can be enhanced?</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Alginate, Collagen, Lignin, Chitin, Limpet teeth, Agarose, Silica, Gelatin, Cellulose, Spider Silk</a:t>
            </a:r>
          </a:p>
        </p:txBody>
      </p:sp>
      <p:sp>
        <p:nvSpPr>
          <p:cNvPr id="74" name="Rounded Rectangle 73">
            <a:hlinkClick r:id="rId18" action="ppaction://hlinksldjump"/>
            <a:extLst>
              <a:ext uri="{FF2B5EF4-FFF2-40B4-BE49-F238E27FC236}">
                <a16:creationId xmlns:a16="http://schemas.microsoft.com/office/drawing/2014/main" id="{124479C3-CC65-B24B-94BE-4802D0849BD3}"/>
              </a:ext>
            </a:extLst>
          </p:cNvPr>
          <p:cNvSpPr/>
          <p:nvPr/>
        </p:nvSpPr>
        <p:spPr>
          <a:xfrm>
            <a:off x="413569" y="10212070"/>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Methods- Vector &amp; Model Species: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75" name="Rounded Rectangle 74">
            <a:hlinkClick r:id="rId17" action="ppaction://hlinksldjump"/>
            <a:extLst>
              <a:ext uri="{FF2B5EF4-FFF2-40B4-BE49-F238E27FC236}">
                <a16:creationId xmlns:a16="http://schemas.microsoft.com/office/drawing/2014/main" id="{E9493AB0-46D9-044C-B692-A0CE5A8F6E0E}"/>
              </a:ext>
            </a:extLst>
          </p:cNvPr>
          <p:cNvSpPr/>
          <p:nvPr/>
        </p:nvSpPr>
        <p:spPr>
          <a:xfrm>
            <a:off x="413569" y="5276790"/>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A Comparison of Agents: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76" name="Rounded Rectangle 75">
            <a:hlinkClick r:id="rId19" action="ppaction://hlinksldjump"/>
            <a:extLst>
              <a:ext uri="{FF2B5EF4-FFF2-40B4-BE49-F238E27FC236}">
                <a16:creationId xmlns:a16="http://schemas.microsoft.com/office/drawing/2014/main" id="{E9518FE3-C389-E943-A3F2-0BA0EB9F666B}"/>
              </a:ext>
            </a:extLst>
          </p:cNvPr>
          <p:cNvSpPr/>
          <p:nvPr/>
        </p:nvSpPr>
        <p:spPr>
          <a:xfrm>
            <a:off x="448368" y="243841"/>
            <a:ext cx="8142514" cy="914399"/>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A Comparison of Agents: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98079A3D-B28F-A240-8870-4355962F4C91}"/>
              </a:ext>
            </a:extLst>
          </p:cNvPr>
          <p:cNvSpPr txBox="1"/>
          <p:nvPr/>
        </p:nvSpPr>
        <p:spPr>
          <a:xfrm>
            <a:off x="17713636" y="16769314"/>
            <a:ext cx="3020537" cy="461665"/>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Polymer Science  Learning Center, 2020)</a:t>
            </a:r>
            <a:endParaRPr lang="en-US" sz="1200">
              <a:highlight>
                <a:srgbClr val="FFFF00"/>
              </a:highlight>
              <a:latin typeface="Times New Roman" panose="02020603050405020304" pitchFamily="18" charset="0"/>
              <a:cs typeface="Times New Roman" panose="02020603050405020304" pitchFamily="18" charset="0"/>
            </a:endParaRPr>
          </a:p>
          <a:p>
            <a:endParaRPr lang="en-US" sz="1200"/>
          </a:p>
        </p:txBody>
      </p:sp>
      <p:sp>
        <p:nvSpPr>
          <p:cNvPr id="77" name="Text Box 1383">
            <a:hlinkClick r:id="rId20" action="ppaction://hlinksldjump"/>
            <a:extLst>
              <a:ext uri="{FF2B5EF4-FFF2-40B4-BE49-F238E27FC236}">
                <a16:creationId xmlns:a16="http://schemas.microsoft.com/office/drawing/2014/main" id="{320DD7E6-6821-8846-95ED-AA5CCCB5358C}"/>
              </a:ext>
            </a:extLst>
          </p:cNvPr>
          <p:cNvSpPr txBox="1">
            <a:spLocks noChangeArrowheads="1"/>
          </p:cNvSpPr>
          <p:nvPr/>
        </p:nvSpPr>
        <p:spPr bwMode="auto">
          <a:xfrm>
            <a:off x="360295" y="15676385"/>
            <a:ext cx="8142514" cy="2699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514350" lvl="0"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Initial comparison for the vectors for synthetic biology approaches and model species for expression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Limpet Teeth</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Polyvinyl alcohol</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Ceramic Fibers</a:t>
            </a:r>
          </a:p>
        </p:txBody>
      </p:sp>
      <p:sp>
        <p:nvSpPr>
          <p:cNvPr id="78" name="Rounded Rectangle 77">
            <a:hlinkClick r:id="rId20" action="ppaction://hlinksldjump"/>
            <a:extLst>
              <a:ext uri="{FF2B5EF4-FFF2-40B4-BE49-F238E27FC236}">
                <a16:creationId xmlns:a16="http://schemas.microsoft.com/office/drawing/2014/main" id="{77C7BCE4-07DD-7A43-B998-8B0BF79D1715}"/>
              </a:ext>
            </a:extLst>
          </p:cNvPr>
          <p:cNvSpPr/>
          <p:nvPr/>
        </p:nvSpPr>
        <p:spPr>
          <a:xfrm>
            <a:off x="360295" y="14631858"/>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Methods- Vector &amp; Model Species</a:t>
            </a:r>
            <a:endParaRPr lang="en-US" sz="40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6200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p159:morph option="byObject"/>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ction Button: Home 9">
            <a:hlinkClick r:id="" action="ppaction://hlinkshowjump?jump=firstslide" highlightClick="1"/>
          </p:cNvPr>
          <p:cNvSpPr/>
          <p:nvPr/>
        </p:nvSpPr>
        <p:spPr>
          <a:xfrm>
            <a:off x="35956204" y="19630800"/>
            <a:ext cx="1143000" cy="1143000"/>
          </a:xfrm>
          <a:prstGeom prst="actionButtonHome">
            <a:avLst/>
          </a:prstGeom>
          <a:solidFill>
            <a:sysClr val="windowText" lastClr="000000"/>
          </a:solidFill>
          <a:ln w="12700" cap="flat" cmpd="sng" algn="ctr">
            <a:solidFill>
              <a:sysClr val="window" lastClr="FFFFFF"/>
            </a:solidFill>
            <a:prstDash val="solid"/>
          </a:ln>
          <a:effectLst/>
        </p:spPr>
        <p:txBody>
          <a:bodyPr rot="0" spcFirstLastPara="0" vertOverflow="overflow" horzOverflow="overflow" vert="horz" wrap="square" lIns="280805" tIns="140401" rIns="280805" bIns="140401" numCol="1" spcCol="0" rtlCol="0" fromWordArt="0" anchor="ctr" anchorCtr="0" forceAA="0" compatLnSpc="1">
            <a:prstTxWarp prst="textNoShape">
              <a:avLst/>
            </a:prstTxWarp>
            <a:noAutofit/>
          </a:bodyPr>
          <a:lstStyle/>
          <a:p>
            <a:pPr algn="ctr" defTabSz="1404253">
              <a:defRPr/>
            </a:pPr>
            <a:endParaRPr lang="en-US" sz="16800" kern="0">
              <a:solidFill>
                <a:prstClr val="white"/>
              </a:solidFill>
              <a:latin typeface="Trebuchet MS" panose="020B0603020202020204"/>
            </a:endParaRPr>
          </a:p>
        </p:txBody>
      </p:sp>
      <p:sp>
        <p:nvSpPr>
          <p:cNvPr id="16" name="TextBox 15"/>
          <p:cNvSpPr txBox="1"/>
          <p:nvPr/>
        </p:nvSpPr>
        <p:spPr>
          <a:xfrm>
            <a:off x="11810999" y="3170573"/>
            <a:ext cx="13916892" cy="1246495"/>
          </a:xfrm>
          <a:prstGeom prst="rect">
            <a:avLst/>
          </a:prstGeom>
          <a:noFill/>
        </p:spPr>
        <p:txBody>
          <a:bodyPr wrap="square" rtlCol="0">
            <a:spAutoFit/>
          </a:bodyPr>
          <a:lstStyle/>
          <a:p>
            <a:pPr algn="ctr"/>
            <a:r>
              <a:rPr lang="en-US" sz="7500" b="1">
                <a:solidFill>
                  <a:schemeClr val="bg1">
                    <a:lumMod val="95000"/>
                  </a:schemeClr>
                </a:solidFill>
              </a:rPr>
              <a:t>Methods – Expression &amp; Function</a:t>
            </a:r>
          </a:p>
        </p:txBody>
      </p:sp>
      <p:sp>
        <p:nvSpPr>
          <p:cNvPr id="20" name="TextBox 19"/>
          <p:cNvSpPr txBox="1"/>
          <p:nvPr/>
        </p:nvSpPr>
        <p:spPr>
          <a:xfrm>
            <a:off x="13318204" y="20298272"/>
            <a:ext cx="10827005" cy="707886"/>
          </a:xfrm>
          <a:prstGeom prst="rect">
            <a:avLst/>
          </a:prstGeom>
          <a:noFill/>
        </p:spPr>
        <p:txBody>
          <a:bodyPr wrap="square" rtlCol="0">
            <a:spAutoFit/>
          </a:bodyPr>
          <a:lstStyle/>
          <a:p>
            <a:r>
              <a:rPr lang="en-US" sz="4000" b="1"/>
              <a:t>Click Section Headings to View Additional Content</a:t>
            </a:r>
          </a:p>
        </p:txBody>
      </p:sp>
      <p:sp>
        <p:nvSpPr>
          <p:cNvPr id="22" name="TextBox 21">
            <a:extLst>
              <a:ext uri="{FF2B5EF4-FFF2-40B4-BE49-F238E27FC236}">
                <a16:creationId xmlns:a16="http://schemas.microsoft.com/office/drawing/2014/main" id="{47660FA6-1958-9D4A-B1F0-853A016BE8A5}"/>
              </a:ext>
            </a:extLst>
          </p:cNvPr>
          <p:cNvSpPr txBox="1"/>
          <p:nvPr/>
        </p:nvSpPr>
        <p:spPr>
          <a:xfrm>
            <a:off x="24450647" y="4266472"/>
            <a:ext cx="4172314" cy="943463"/>
          </a:xfrm>
          <a:prstGeom prst="rect">
            <a:avLst/>
          </a:prstGeom>
          <a:noFill/>
        </p:spPr>
        <p:txBody>
          <a:bodyPr wrap="square" rtlCol="0">
            <a:spAutoFit/>
          </a:bodyPr>
          <a:lstStyle/>
          <a:p>
            <a:pPr algn="ctr"/>
            <a:r>
              <a:rPr lang="en-US" u="sng">
                <a:solidFill>
                  <a:schemeClr val="bg1"/>
                </a:solidFill>
              </a:rPr>
              <a:t>Cellulose</a:t>
            </a:r>
          </a:p>
        </p:txBody>
      </p:sp>
      <p:sp>
        <p:nvSpPr>
          <p:cNvPr id="23" name="TextBox 22">
            <a:extLst>
              <a:ext uri="{FF2B5EF4-FFF2-40B4-BE49-F238E27FC236}">
                <a16:creationId xmlns:a16="http://schemas.microsoft.com/office/drawing/2014/main" id="{DCDC51F0-4166-4845-9EAC-15C72A492934}"/>
              </a:ext>
            </a:extLst>
          </p:cNvPr>
          <p:cNvSpPr txBox="1"/>
          <p:nvPr/>
        </p:nvSpPr>
        <p:spPr>
          <a:xfrm>
            <a:off x="9062945" y="4252464"/>
            <a:ext cx="4742215" cy="943463"/>
          </a:xfrm>
          <a:prstGeom prst="rect">
            <a:avLst/>
          </a:prstGeom>
          <a:noFill/>
        </p:spPr>
        <p:txBody>
          <a:bodyPr wrap="square" rtlCol="0">
            <a:spAutoFit/>
          </a:bodyPr>
          <a:lstStyle/>
          <a:p>
            <a:pPr algn="ctr"/>
            <a:r>
              <a:rPr lang="en-US" u="sng">
                <a:solidFill>
                  <a:schemeClr val="bg1"/>
                </a:solidFill>
              </a:rPr>
              <a:t>Spider Silk</a:t>
            </a:r>
          </a:p>
        </p:txBody>
      </p:sp>
      <p:sp>
        <p:nvSpPr>
          <p:cNvPr id="32" name="TextBox 31">
            <a:extLst>
              <a:ext uri="{FF2B5EF4-FFF2-40B4-BE49-F238E27FC236}">
                <a16:creationId xmlns:a16="http://schemas.microsoft.com/office/drawing/2014/main" id="{CA82EBE8-F66D-844A-BB6C-3BBDFD33AF84}"/>
              </a:ext>
            </a:extLst>
          </p:cNvPr>
          <p:cNvSpPr txBox="1"/>
          <p:nvPr/>
        </p:nvSpPr>
        <p:spPr>
          <a:xfrm>
            <a:off x="15993640" y="14002883"/>
            <a:ext cx="5736639" cy="943463"/>
          </a:xfrm>
          <a:prstGeom prst="rect">
            <a:avLst/>
          </a:prstGeom>
          <a:noFill/>
        </p:spPr>
        <p:txBody>
          <a:bodyPr wrap="square" rtlCol="0">
            <a:spAutoFit/>
          </a:bodyPr>
          <a:lstStyle/>
          <a:p>
            <a:pPr algn="ctr"/>
            <a:r>
              <a:rPr lang="en-US" u="sng">
                <a:solidFill>
                  <a:schemeClr val="bg1"/>
                </a:solidFill>
              </a:rPr>
              <a:t>Polyvinyl Alcohol</a:t>
            </a:r>
          </a:p>
        </p:txBody>
      </p:sp>
      <p:sp>
        <p:nvSpPr>
          <p:cNvPr id="33" name="TextBox 32">
            <a:extLst>
              <a:ext uri="{FF2B5EF4-FFF2-40B4-BE49-F238E27FC236}">
                <a16:creationId xmlns:a16="http://schemas.microsoft.com/office/drawing/2014/main" id="{868A1961-16BE-EC45-9C0D-1A6B72EE3E8D}"/>
              </a:ext>
            </a:extLst>
          </p:cNvPr>
          <p:cNvSpPr txBox="1"/>
          <p:nvPr/>
        </p:nvSpPr>
        <p:spPr>
          <a:xfrm>
            <a:off x="9151902" y="13927872"/>
            <a:ext cx="4742215" cy="943463"/>
          </a:xfrm>
          <a:prstGeom prst="rect">
            <a:avLst/>
          </a:prstGeom>
          <a:noFill/>
        </p:spPr>
        <p:txBody>
          <a:bodyPr wrap="square" rtlCol="0">
            <a:spAutoFit/>
          </a:bodyPr>
          <a:lstStyle/>
          <a:p>
            <a:pPr algn="ctr"/>
            <a:r>
              <a:rPr lang="en-US" u="sng">
                <a:solidFill>
                  <a:schemeClr val="bg1"/>
                </a:solidFill>
              </a:rPr>
              <a:t>Limpet Teeth</a:t>
            </a:r>
          </a:p>
        </p:txBody>
      </p:sp>
      <p:sp>
        <p:nvSpPr>
          <p:cNvPr id="34" name="TextBox 33">
            <a:extLst>
              <a:ext uri="{FF2B5EF4-FFF2-40B4-BE49-F238E27FC236}">
                <a16:creationId xmlns:a16="http://schemas.microsoft.com/office/drawing/2014/main" id="{6392820A-9B63-C244-9344-873FE02D0BF4}"/>
              </a:ext>
            </a:extLst>
          </p:cNvPr>
          <p:cNvSpPr txBox="1"/>
          <p:nvPr/>
        </p:nvSpPr>
        <p:spPr>
          <a:xfrm>
            <a:off x="14074855" y="4254327"/>
            <a:ext cx="4742215" cy="943463"/>
          </a:xfrm>
          <a:prstGeom prst="rect">
            <a:avLst/>
          </a:prstGeom>
          <a:noFill/>
        </p:spPr>
        <p:txBody>
          <a:bodyPr wrap="square" rtlCol="0">
            <a:spAutoFit/>
          </a:bodyPr>
          <a:lstStyle/>
          <a:p>
            <a:pPr algn="ctr"/>
            <a:r>
              <a:rPr lang="en-US" u="sng">
                <a:solidFill>
                  <a:schemeClr val="bg1"/>
                </a:solidFill>
              </a:rPr>
              <a:t>Lignin</a:t>
            </a:r>
          </a:p>
        </p:txBody>
      </p:sp>
      <p:sp>
        <p:nvSpPr>
          <p:cNvPr id="35" name="TextBox 34">
            <a:extLst>
              <a:ext uri="{FF2B5EF4-FFF2-40B4-BE49-F238E27FC236}">
                <a16:creationId xmlns:a16="http://schemas.microsoft.com/office/drawing/2014/main" id="{A617AD4C-D8C4-604D-92F0-61F39A01D696}"/>
              </a:ext>
            </a:extLst>
          </p:cNvPr>
          <p:cNvSpPr txBox="1"/>
          <p:nvPr/>
        </p:nvSpPr>
        <p:spPr>
          <a:xfrm>
            <a:off x="19359673" y="4255549"/>
            <a:ext cx="4172314" cy="943463"/>
          </a:xfrm>
          <a:prstGeom prst="rect">
            <a:avLst/>
          </a:prstGeom>
          <a:noFill/>
        </p:spPr>
        <p:txBody>
          <a:bodyPr wrap="square" rtlCol="0">
            <a:spAutoFit/>
          </a:bodyPr>
          <a:lstStyle/>
          <a:p>
            <a:pPr algn="ctr"/>
            <a:r>
              <a:rPr lang="en-US" u="sng">
                <a:solidFill>
                  <a:schemeClr val="bg1"/>
                </a:solidFill>
              </a:rPr>
              <a:t>Chitin</a:t>
            </a:r>
          </a:p>
        </p:txBody>
      </p:sp>
      <p:sp>
        <p:nvSpPr>
          <p:cNvPr id="36" name="TextBox 35">
            <a:extLst>
              <a:ext uri="{FF2B5EF4-FFF2-40B4-BE49-F238E27FC236}">
                <a16:creationId xmlns:a16="http://schemas.microsoft.com/office/drawing/2014/main" id="{B39938D1-FF50-8E49-9FF7-3A233CF66390}"/>
              </a:ext>
            </a:extLst>
          </p:cNvPr>
          <p:cNvSpPr txBox="1"/>
          <p:nvPr/>
        </p:nvSpPr>
        <p:spPr>
          <a:xfrm>
            <a:off x="23019872" y="13978832"/>
            <a:ext cx="4742215" cy="943463"/>
          </a:xfrm>
          <a:prstGeom prst="rect">
            <a:avLst/>
          </a:prstGeom>
          <a:noFill/>
        </p:spPr>
        <p:txBody>
          <a:bodyPr wrap="square" rtlCol="0">
            <a:spAutoFit/>
          </a:bodyPr>
          <a:lstStyle/>
          <a:p>
            <a:pPr algn="ctr"/>
            <a:r>
              <a:rPr lang="en-US" u="sng">
                <a:solidFill>
                  <a:schemeClr val="bg1"/>
                </a:solidFill>
              </a:rPr>
              <a:t>Ceramic Fibers</a:t>
            </a:r>
          </a:p>
        </p:txBody>
      </p:sp>
      <p:sp>
        <p:nvSpPr>
          <p:cNvPr id="2" name="TextBox 1">
            <a:extLst>
              <a:ext uri="{FF2B5EF4-FFF2-40B4-BE49-F238E27FC236}">
                <a16:creationId xmlns:a16="http://schemas.microsoft.com/office/drawing/2014/main" id="{42F5FC6D-D817-4CF2-A5F3-A0CEE7A46ED8}"/>
              </a:ext>
            </a:extLst>
          </p:cNvPr>
          <p:cNvSpPr txBox="1"/>
          <p:nvPr/>
        </p:nvSpPr>
        <p:spPr>
          <a:xfrm>
            <a:off x="14579439" y="5077713"/>
            <a:ext cx="4125997" cy="46628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700">
                <a:latin typeface="Times New Roman" panose="02020603050405020304" pitchFamily="18" charset="0"/>
                <a:ea typeface="+mn-lt"/>
                <a:cs typeface="Times New Roman" panose="02020603050405020304" pitchFamily="18" charset="0"/>
              </a:rPr>
              <a:t>Contained within cell walls of woody plants (ex. Trees) (Horwath, 2014)</a:t>
            </a:r>
          </a:p>
          <a:p>
            <a:pPr marL="342900" indent="-342900">
              <a:buFont typeface="Arial"/>
              <a:buChar char="•"/>
            </a:pPr>
            <a:r>
              <a:rPr lang="en-US" sz="2700">
                <a:latin typeface="Times New Roman" panose="02020603050405020304" pitchFamily="18" charset="0"/>
                <a:ea typeface="+mn-lt"/>
                <a:cs typeface="Times New Roman" panose="02020603050405020304" pitchFamily="18" charset="0"/>
              </a:rPr>
              <a:t>Not secreted, but can be harvested by dissolving outside cell.</a:t>
            </a:r>
          </a:p>
          <a:p>
            <a:pPr marL="342900" indent="-342900">
              <a:buFont typeface="Arial"/>
              <a:buChar char="•"/>
            </a:pPr>
            <a:r>
              <a:rPr lang="en-US" sz="2700">
                <a:latin typeface="Times New Roman" panose="02020603050405020304" pitchFamily="18" charset="0"/>
                <a:cs typeface="Times New Roman" panose="02020603050405020304" pitchFamily="18" charset="0"/>
              </a:rPr>
              <a:t>Difficult to express in microorganisms due to size of polymer</a:t>
            </a:r>
          </a:p>
          <a:p>
            <a:pPr marL="342900" indent="-342900">
              <a:buFont typeface="Arial"/>
              <a:buChar char="•"/>
            </a:pPr>
            <a:endParaRPr lang="en-US" sz="2700">
              <a:latin typeface="Times New Roman" panose="02020603050405020304" pitchFamily="18" charset="0"/>
              <a:ea typeface="+mn-lt"/>
              <a:cs typeface="Times New Roman" panose="02020603050405020304" pitchFamily="18" charset="0"/>
            </a:endParaRPr>
          </a:p>
        </p:txBody>
      </p:sp>
      <p:pic>
        <p:nvPicPr>
          <p:cNvPr id="3" name="Picture 3" descr="A screenshot of a social media post&#10;&#10;Description generated with very high confidence">
            <a:extLst>
              <a:ext uri="{FF2B5EF4-FFF2-40B4-BE49-F238E27FC236}">
                <a16:creationId xmlns:a16="http://schemas.microsoft.com/office/drawing/2014/main" id="{692E1E44-9172-492C-BE0C-7984A0383737}"/>
              </a:ext>
            </a:extLst>
          </p:cNvPr>
          <p:cNvPicPr>
            <a:picLocks noChangeAspect="1"/>
          </p:cNvPicPr>
          <p:nvPr/>
        </p:nvPicPr>
        <p:blipFill rotWithShape="1">
          <a:blip r:embed="rId3"/>
          <a:srcRect t="-2045" r="28146" b="-3968"/>
          <a:stretch/>
        </p:blipFill>
        <p:spPr>
          <a:xfrm>
            <a:off x="14721956" y="10936885"/>
            <a:ext cx="4125997" cy="2521959"/>
          </a:xfrm>
          <a:prstGeom prst="rect">
            <a:avLst/>
          </a:prstGeom>
        </p:spPr>
      </p:pic>
      <p:sp>
        <p:nvSpPr>
          <p:cNvPr id="6" name="TextBox 5">
            <a:extLst>
              <a:ext uri="{FF2B5EF4-FFF2-40B4-BE49-F238E27FC236}">
                <a16:creationId xmlns:a16="http://schemas.microsoft.com/office/drawing/2014/main" id="{11CFD695-B526-4761-978D-43FD3B8E6D0F}"/>
              </a:ext>
            </a:extLst>
          </p:cNvPr>
          <p:cNvSpPr txBox="1"/>
          <p:nvPr/>
        </p:nvSpPr>
        <p:spPr>
          <a:xfrm>
            <a:off x="16441818" y="13395364"/>
            <a:ext cx="120212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n-lt"/>
                <a:cs typeface="+mn-lt"/>
              </a:rPr>
              <a:t>Tian, D, 2017</a:t>
            </a:r>
            <a:endParaRPr lang="en-US" sz="5500">
              <a:cs typeface="Calibri"/>
            </a:endParaRPr>
          </a:p>
        </p:txBody>
      </p:sp>
      <p:sp>
        <p:nvSpPr>
          <p:cNvPr id="4" name="TextBox 3">
            <a:extLst>
              <a:ext uri="{FF2B5EF4-FFF2-40B4-BE49-F238E27FC236}">
                <a16:creationId xmlns:a16="http://schemas.microsoft.com/office/drawing/2014/main" id="{50AA4BB1-337C-4D4D-9B03-4DE0A1489312}"/>
              </a:ext>
            </a:extLst>
          </p:cNvPr>
          <p:cNvSpPr txBox="1"/>
          <p:nvPr/>
        </p:nvSpPr>
        <p:spPr>
          <a:xfrm rot="10800000" flipV="1">
            <a:off x="18695814" y="5051579"/>
            <a:ext cx="5939206"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2700">
                <a:latin typeface="Times New Roman" panose="02020603050405020304" pitchFamily="18" charset="0"/>
                <a:cs typeface="Times New Roman" panose="02020603050405020304" pitchFamily="18" charset="0"/>
              </a:rPr>
              <a:t>Antimicrobial, anti-cholesterol, antitumor activity, </a:t>
            </a:r>
            <a:r>
              <a:rPr lang="en-US" sz="2700">
                <a:latin typeface="Times New Roman" panose="02020603050405020304" pitchFamily="18" charset="0"/>
                <a:ea typeface="+mn-lt"/>
                <a:cs typeface="Times New Roman" panose="02020603050405020304" pitchFamily="18" charset="0"/>
              </a:rPr>
              <a:t>wastewater treatment, drug delivery, and wound healing and as dietary fiber. (</a:t>
            </a:r>
            <a:r>
              <a:rPr lang="en-US" sz="2700" err="1">
                <a:latin typeface="Times New Roman" panose="02020603050405020304" pitchFamily="18" charset="0"/>
                <a:ea typeface="+mn-lt"/>
                <a:cs typeface="Times New Roman" panose="02020603050405020304" pitchFamily="18" charset="0"/>
              </a:rPr>
              <a:t>Swiontek</a:t>
            </a:r>
            <a:r>
              <a:rPr lang="en-US" sz="2700">
                <a:latin typeface="Times New Roman" panose="02020603050405020304" pitchFamily="18" charset="0"/>
                <a:ea typeface="+mn-lt"/>
                <a:cs typeface="Times New Roman" panose="02020603050405020304" pitchFamily="18" charset="0"/>
              </a:rPr>
              <a:t>, 2014) </a:t>
            </a:r>
          </a:p>
          <a:p>
            <a:pPr marL="285750" indent="-285750">
              <a:buFont typeface="Arial"/>
              <a:buChar char="•"/>
            </a:pPr>
            <a:r>
              <a:rPr lang="en-US" sz="2700">
                <a:latin typeface="Times New Roman" panose="02020603050405020304" pitchFamily="18" charset="0"/>
                <a:ea typeface="+mn-lt"/>
                <a:cs typeface="Times New Roman" panose="02020603050405020304" pitchFamily="18" charset="0"/>
              </a:rPr>
              <a:t>Easy to process into textiles because it has a soft texture and dyes easily. </a:t>
            </a:r>
            <a:endParaRPr lang="en-US" sz="2700">
              <a:latin typeface="Times New Roman" panose="02020603050405020304" pitchFamily="18" charset="0"/>
              <a:cs typeface="Times New Roman" panose="02020603050405020304" pitchFamily="18" charset="0"/>
            </a:endParaRPr>
          </a:p>
          <a:p>
            <a:pPr marL="285750" indent="-285750">
              <a:buFont typeface="Arial"/>
              <a:buChar char="•"/>
            </a:pPr>
            <a:r>
              <a:rPr lang="en-US" sz="2700">
                <a:latin typeface="Times New Roman" panose="02020603050405020304" pitchFamily="18" charset="0"/>
                <a:ea typeface="+mn-lt"/>
                <a:cs typeface="Times New Roman" panose="02020603050405020304" pitchFamily="18" charset="0"/>
              </a:rPr>
              <a:t>Resulting fabric is safe and hypoallergenic for people with sensitive skin.</a:t>
            </a:r>
          </a:p>
          <a:p>
            <a:pPr marL="285750" indent="-285750">
              <a:buFont typeface="Arial"/>
              <a:buChar char="•"/>
            </a:pPr>
            <a:r>
              <a:rPr lang="en-US" sz="2700">
                <a:latin typeface="Times New Roman" panose="02020603050405020304" pitchFamily="18" charset="0"/>
                <a:ea typeface="+mn-lt"/>
                <a:cs typeface="Times New Roman" panose="02020603050405020304" pitchFamily="18" charset="0"/>
              </a:rPr>
              <a:t>To integrate chitin into clothing products, two major and general processing techniques can be used: plasma coating and surface restructuring/modification</a:t>
            </a:r>
            <a:endParaRPr lang="en-US" sz="2700">
              <a:latin typeface="Times New Roman" panose="02020603050405020304" pitchFamily="18" charset="0"/>
              <a:cs typeface="Times New Roman" panose="02020603050405020304" pitchFamily="18" charset="0"/>
            </a:endParaRPr>
          </a:p>
          <a:p>
            <a:pPr marL="171450" indent="-171450">
              <a:buFont typeface="Arial"/>
              <a:buChar char="•"/>
            </a:pPr>
            <a:endParaRPr lang="en-US" sz="2700">
              <a:highlight>
                <a:srgbClr val="FFFF00"/>
              </a:highlight>
              <a:latin typeface="Times New Roman" panose="02020603050405020304" pitchFamily="18" charset="0"/>
              <a:ea typeface="+mn-lt"/>
              <a:cs typeface="Times New Roman" panose="02020603050405020304" pitchFamily="18" charset="0"/>
            </a:endParaRPr>
          </a:p>
        </p:txBody>
      </p:sp>
      <p:pic>
        <p:nvPicPr>
          <p:cNvPr id="15" name="Picture 16" descr="A picture containing animal&#10;&#10;Description generated with very high confidence">
            <a:extLst>
              <a:ext uri="{FF2B5EF4-FFF2-40B4-BE49-F238E27FC236}">
                <a16:creationId xmlns:a16="http://schemas.microsoft.com/office/drawing/2014/main" id="{3A082F2B-5BA4-45C6-B0A9-962A1FB45CA6}"/>
              </a:ext>
            </a:extLst>
          </p:cNvPr>
          <p:cNvPicPr>
            <a:picLocks noChangeAspect="1"/>
          </p:cNvPicPr>
          <p:nvPr/>
        </p:nvPicPr>
        <p:blipFill>
          <a:blip r:embed="rId4"/>
          <a:stretch>
            <a:fillRect/>
          </a:stretch>
        </p:blipFill>
        <p:spPr>
          <a:xfrm>
            <a:off x="9798626" y="17894442"/>
            <a:ext cx="3613580" cy="1977945"/>
          </a:xfrm>
          <a:prstGeom prst="rect">
            <a:avLst/>
          </a:prstGeom>
        </p:spPr>
      </p:pic>
      <p:sp>
        <p:nvSpPr>
          <p:cNvPr id="18" name="TextBox 17">
            <a:extLst>
              <a:ext uri="{FF2B5EF4-FFF2-40B4-BE49-F238E27FC236}">
                <a16:creationId xmlns:a16="http://schemas.microsoft.com/office/drawing/2014/main" id="{A37EE8BC-48ED-475E-90B7-07F3903515FE}"/>
              </a:ext>
            </a:extLst>
          </p:cNvPr>
          <p:cNvSpPr txBox="1"/>
          <p:nvPr/>
        </p:nvSpPr>
        <p:spPr>
          <a:xfrm>
            <a:off x="10768508" y="19967273"/>
            <a:ext cx="16506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ea typeface="+mn-lt"/>
                <a:cs typeface="+mn-lt"/>
              </a:rPr>
              <a:t>Webb, J., 2015</a:t>
            </a:r>
            <a:br>
              <a:rPr lang="en-US"/>
            </a:br>
            <a:endParaRPr lang="en-US" sz="1800">
              <a:cs typeface="Calibri"/>
            </a:endParaRPr>
          </a:p>
        </p:txBody>
      </p:sp>
      <p:sp>
        <p:nvSpPr>
          <p:cNvPr id="19" name="TextBox 18">
            <a:extLst>
              <a:ext uri="{FF2B5EF4-FFF2-40B4-BE49-F238E27FC236}">
                <a16:creationId xmlns:a16="http://schemas.microsoft.com/office/drawing/2014/main" id="{71433DBA-20F7-43BA-90EB-243D486DD649}"/>
              </a:ext>
            </a:extLst>
          </p:cNvPr>
          <p:cNvSpPr txBox="1"/>
          <p:nvPr/>
        </p:nvSpPr>
        <p:spPr>
          <a:xfrm>
            <a:off x="8805981" y="14913435"/>
            <a:ext cx="6665274"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85800" indent="-685800">
              <a:buFont typeface="Arial"/>
              <a:buChar char="•"/>
            </a:pPr>
            <a:r>
              <a:rPr lang="en-US" sz="2700">
                <a:latin typeface="Times New Roman" panose="02020603050405020304" pitchFamily="18" charset="0"/>
                <a:cs typeface="Times New Roman" panose="02020603050405020304" pitchFamily="18" charset="0"/>
              </a:rPr>
              <a:t>Composed of the compound mineral goethite (iron bearing hydroxide mineral)</a:t>
            </a:r>
          </a:p>
          <a:p>
            <a:pPr marL="685800" indent="-685800">
              <a:buFont typeface="Arial"/>
              <a:buChar char="•"/>
            </a:pPr>
            <a:r>
              <a:rPr lang="en-US" sz="2700">
                <a:latin typeface="Times New Roman" panose="02020603050405020304" pitchFamily="18" charset="0"/>
                <a:cs typeface="Times New Roman" panose="02020603050405020304" pitchFamily="18" charset="0"/>
              </a:rPr>
              <a:t>Not secreted by a cell, but can be  incorporated into other composites</a:t>
            </a:r>
          </a:p>
          <a:p>
            <a:pPr marL="685800" indent="-685800">
              <a:buFont typeface="Arial"/>
              <a:buChar char="•"/>
            </a:pPr>
            <a:r>
              <a:rPr lang="en-US" sz="2700">
                <a:latin typeface="Times New Roman" panose="02020603050405020304" pitchFamily="18" charset="0"/>
                <a:cs typeface="Times New Roman" panose="02020603050405020304" pitchFamily="18" charset="0"/>
              </a:rPr>
              <a:t>Stretchy chitin and goethite matrix can be mimicked to receive a high structural integrity</a:t>
            </a:r>
          </a:p>
        </p:txBody>
      </p:sp>
      <p:sp>
        <p:nvSpPr>
          <p:cNvPr id="7" name="TextBox 6">
            <a:extLst>
              <a:ext uri="{FF2B5EF4-FFF2-40B4-BE49-F238E27FC236}">
                <a16:creationId xmlns:a16="http://schemas.microsoft.com/office/drawing/2014/main" id="{CAD56629-D1A9-4A73-9F7F-8C659737EA8D}"/>
              </a:ext>
            </a:extLst>
          </p:cNvPr>
          <p:cNvSpPr txBox="1"/>
          <p:nvPr/>
        </p:nvSpPr>
        <p:spPr>
          <a:xfrm>
            <a:off x="15620883" y="14932766"/>
            <a:ext cx="7398989"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700">
                <a:latin typeface="Times New Roman" panose="02020603050405020304" pitchFamily="18" charset="0"/>
                <a:ea typeface="+mn-lt"/>
                <a:cs typeface="Times New Roman" panose="02020603050405020304" pitchFamily="18" charset="0"/>
              </a:rPr>
              <a:t>No biosynthesis </a:t>
            </a:r>
          </a:p>
          <a:p>
            <a:pPr marL="285750" indent="-285750">
              <a:buFont typeface="Arial"/>
              <a:buChar char="•"/>
            </a:pPr>
            <a:r>
              <a:rPr lang="en-US" sz="2700">
                <a:latin typeface="Times New Roman" panose="02020603050405020304" pitchFamily="18" charset="0"/>
                <a:ea typeface="+mn-lt"/>
                <a:cs typeface="Times New Roman" panose="02020603050405020304" pitchFamily="18" charset="0"/>
              </a:rPr>
              <a:t>When E. coli is immobilized in PVA, the activation energies of certain degradation reactions were lowered significantly (Hong)</a:t>
            </a:r>
          </a:p>
          <a:p>
            <a:pPr marL="285750" indent="-285750">
              <a:buFont typeface="Arial"/>
              <a:buChar char="•"/>
            </a:pPr>
            <a:r>
              <a:rPr lang="en-US" sz="2700">
                <a:latin typeface="Times New Roman" panose="02020603050405020304" pitchFamily="18" charset="0"/>
                <a:ea typeface="+mn-lt"/>
                <a:cs typeface="Times New Roman" panose="02020603050405020304" pitchFamily="18" charset="0"/>
              </a:rPr>
              <a:t>Use of PVA as a cryo-immobilizer could potentially result in a kinetically more efficient enzyme</a:t>
            </a:r>
          </a:p>
          <a:p>
            <a:pPr marL="285750" indent="-285750">
              <a:buFont typeface="Arial"/>
              <a:buChar char="•"/>
            </a:pPr>
            <a:r>
              <a:rPr lang="en-US" sz="2700">
                <a:latin typeface="Times New Roman" panose="02020603050405020304" pitchFamily="18" charset="0"/>
                <a:ea typeface="+mn-lt"/>
                <a:cs typeface="Times New Roman" panose="02020603050405020304" pitchFamily="18" charset="0"/>
              </a:rPr>
              <a:t>We may be able to use PVA to enhance the pathway for producing whatever product we are targeting</a:t>
            </a:r>
          </a:p>
          <a:p>
            <a:endParaRPr lang="en-US" sz="2700">
              <a:latin typeface="Times New Roman" panose="02020603050405020304" pitchFamily="18" charset="0"/>
              <a:ea typeface="+mn-lt"/>
              <a:cs typeface="Times New Roman" panose="02020603050405020304" pitchFamily="18" charset="0"/>
            </a:endParaRPr>
          </a:p>
          <a:p>
            <a:endParaRPr lang="en-US" sz="2700">
              <a:latin typeface="Times New Roman" panose="02020603050405020304" pitchFamily="18" charset="0"/>
              <a:cs typeface="Times New Roman" panose="02020603050405020304" pitchFamily="18" charset="0"/>
            </a:endParaRPr>
          </a:p>
        </p:txBody>
      </p:sp>
      <p:sp>
        <p:nvSpPr>
          <p:cNvPr id="37" name="TextBox 1">
            <a:extLst>
              <a:ext uri="{FF2B5EF4-FFF2-40B4-BE49-F238E27FC236}">
                <a16:creationId xmlns:a16="http://schemas.microsoft.com/office/drawing/2014/main" id="{9B6DDFFD-87DD-448B-9342-C1C9E50D7EAA}"/>
              </a:ext>
            </a:extLst>
          </p:cNvPr>
          <p:cNvSpPr txBox="1"/>
          <p:nvPr/>
        </p:nvSpPr>
        <p:spPr>
          <a:xfrm>
            <a:off x="24450646" y="5077714"/>
            <a:ext cx="4333896" cy="5078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809494" rtl="0" eaLnBrk="1" latinLnBrk="0" hangingPunct="1">
              <a:defRPr sz="5531" kern="1200">
                <a:solidFill>
                  <a:schemeClr val="tx1"/>
                </a:solidFill>
                <a:latin typeface="+mn-lt"/>
                <a:ea typeface="+mn-ea"/>
                <a:cs typeface="+mn-cs"/>
              </a:defRPr>
            </a:lvl1pPr>
            <a:lvl2pPr marL="1404747" algn="l" defTabSz="2809494" rtl="0" eaLnBrk="1" latinLnBrk="0" hangingPunct="1">
              <a:defRPr sz="5531" kern="1200">
                <a:solidFill>
                  <a:schemeClr val="tx1"/>
                </a:solidFill>
                <a:latin typeface="+mn-lt"/>
                <a:ea typeface="+mn-ea"/>
                <a:cs typeface="+mn-cs"/>
              </a:defRPr>
            </a:lvl2pPr>
            <a:lvl3pPr marL="2809494" algn="l" defTabSz="2809494" rtl="0" eaLnBrk="1" latinLnBrk="0" hangingPunct="1">
              <a:defRPr sz="5531" kern="1200">
                <a:solidFill>
                  <a:schemeClr val="tx1"/>
                </a:solidFill>
                <a:latin typeface="+mn-lt"/>
                <a:ea typeface="+mn-ea"/>
                <a:cs typeface="+mn-cs"/>
              </a:defRPr>
            </a:lvl3pPr>
            <a:lvl4pPr marL="4214241" algn="l" defTabSz="2809494" rtl="0" eaLnBrk="1" latinLnBrk="0" hangingPunct="1">
              <a:defRPr sz="5531" kern="1200">
                <a:solidFill>
                  <a:schemeClr val="tx1"/>
                </a:solidFill>
                <a:latin typeface="+mn-lt"/>
                <a:ea typeface="+mn-ea"/>
                <a:cs typeface="+mn-cs"/>
              </a:defRPr>
            </a:lvl4pPr>
            <a:lvl5pPr marL="5618988" algn="l" defTabSz="2809494" rtl="0" eaLnBrk="1" latinLnBrk="0" hangingPunct="1">
              <a:defRPr sz="5531" kern="1200">
                <a:solidFill>
                  <a:schemeClr val="tx1"/>
                </a:solidFill>
                <a:latin typeface="+mn-lt"/>
                <a:ea typeface="+mn-ea"/>
                <a:cs typeface="+mn-cs"/>
              </a:defRPr>
            </a:lvl5pPr>
            <a:lvl6pPr marL="7023735" algn="l" defTabSz="2809494" rtl="0" eaLnBrk="1" latinLnBrk="0" hangingPunct="1">
              <a:defRPr sz="5531" kern="1200">
                <a:solidFill>
                  <a:schemeClr val="tx1"/>
                </a:solidFill>
                <a:latin typeface="+mn-lt"/>
                <a:ea typeface="+mn-ea"/>
                <a:cs typeface="+mn-cs"/>
              </a:defRPr>
            </a:lvl6pPr>
            <a:lvl7pPr marL="8428482" algn="l" defTabSz="2809494" rtl="0" eaLnBrk="1" latinLnBrk="0" hangingPunct="1">
              <a:defRPr sz="5531" kern="1200">
                <a:solidFill>
                  <a:schemeClr val="tx1"/>
                </a:solidFill>
                <a:latin typeface="+mn-lt"/>
                <a:ea typeface="+mn-ea"/>
                <a:cs typeface="+mn-cs"/>
              </a:defRPr>
            </a:lvl7pPr>
            <a:lvl8pPr marL="9833229" algn="l" defTabSz="2809494" rtl="0" eaLnBrk="1" latinLnBrk="0" hangingPunct="1">
              <a:defRPr sz="5531" kern="1200">
                <a:solidFill>
                  <a:schemeClr val="tx1"/>
                </a:solidFill>
                <a:latin typeface="+mn-lt"/>
                <a:ea typeface="+mn-ea"/>
                <a:cs typeface="+mn-cs"/>
              </a:defRPr>
            </a:lvl8pPr>
            <a:lvl9pPr marL="11237976" algn="l" defTabSz="2809494" rtl="0" eaLnBrk="1" latinLnBrk="0" hangingPunct="1">
              <a:defRPr sz="5531" kern="1200">
                <a:solidFill>
                  <a:schemeClr val="tx1"/>
                </a:solidFill>
                <a:latin typeface="+mn-lt"/>
                <a:ea typeface="+mn-ea"/>
                <a:cs typeface="+mn-cs"/>
              </a:defRPr>
            </a:lvl9pPr>
          </a:lstStyle>
          <a:p>
            <a:pPr marL="342900" indent="-342900">
              <a:buFont typeface="Wingdings" pitchFamily="2" charset="2"/>
              <a:buChar char="Ø"/>
            </a:pPr>
            <a:r>
              <a:rPr lang="en-US" sz="2700">
                <a:latin typeface="Times New Roman" panose="02020603050405020304" pitchFamily="18" charset="0"/>
                <a:ea typeface="+mn-lt"/>
                <a:cs typeface="Times New Roman" panose="02020603050405020304" pitchFamily="18" charset="0"/>
              </a:rPr>
              <a:t>Extraction of cellulose from plants  can be  a longer processes because there are multiple methods for  different plants and the range can be varying </a:t>
            </a:r>
          </a:p>
          <a:p>
            <a:pPr marL="285750" indent="-285750">
              <a:buFont typeface="Wingdings"/>
              <a:buChar char="Ø"/>
            </a:pPr>
            <a:r>
              <a:rPr lang="en-US" sz="2700">
                <a:latin typeface="Times New Roman" panose="02020603050405020304" pitchFamily="18" charset="0"/>
                <a:ea typeface="+mn-lt"/>
                <a:cs typeface="Times New Roman" panose="02020603050405020304" pitchFamily="18" charset="0"/>
              </a:rPr>
              <a:t>Bacterial Cellulose has  a higher capacity to hold water </a:t>
            </a:r>
          </a:p>
          <a:p>
            <a:pPr marL="285750" indent="-285750">
              <a:buFont typeface="Wingdings"/>
              <a:buChar char="Ø"/>
            </a:pPr>
            <a:r>
              <a:rPr lang="en-US" sz="2700">
                <a:latin typeface="Times New Roman" panose="02020603050405020304" pitchFamily="18" charset="0"/>
                <a:ea typeface="+mn-lt"/>
                <a:cs typeface="Times New Roman" panose="02020603050405020304" pitchFamily="18" charset="0"/>
              </a:rPr>
              <a:t>Potentially difficult to express due to size</a:t>
            </a:r>
          </a:p>
          <a:p>
            <a:pPr marL="285750" indent="-285750">
              <a:buFont typeface="Wingdings"/>
              <a:buChar char="Ø"/>
            </a:pPr>
            <a:endParaRPr lang="en-US" sz="2700">
              <a:latin typeface="Times New Roman" panose="02020603050405020304" pitchFamily="18" charset="0"/>
              <a:ea typeface="+mn-lt"/>
              <a:cs typeface="Times New Roman" panose="02020603050405020304" pitchFamily="18" charset="0"/>
            </a:endParaRPr>
          </a:p>
        </p:txBody>
      </p:sp>
      <p:pic>
        <p:nvPicPr>
          <p:cNvPr id="17" name="Picture 37" descr="A screenshot of a cell phone&#10;&#10;Description generated with very high confidence">
            <a:extLst>
              <a:ext uri="{FF2B5EF4-FFF2-40B4-BE49-F238E27FC236}">
                <a16:creationId xmlns:a16="http://schemas.microsoft.com/office/drawing/2014/main" id="{FC4B58DD-03F1-495E-845E-7D1F88FE090E}"/>
              </a:ext>
            </a:extLst>
          </p:cNvPr>
          <p:cNvPicPr>
            <a:picLocks noChangeAspect="1"/>
          </p:cNvPicPr>
          <p:nvPr/>
        </p:nvPicPr>
        <p:blipFill>
          <a:blip r:embed="rId5"/>
          <a:stretch>
            <a:fillRect/>
          </a:stretch>
        </p:blipFill>
        <p:spPr>
          <a:xfrm>
            <a:off x="24450646" y="10816673"/>
            <a:ext cx="4067180" cy="2677655"/>
          </a:xfrm>
          <a:prstGeom prst="rect">
            <a:avLst/>
          </a:prstGeom>
        </p:spPr>
      </p:pic>
      <p:sp>
        <p:nvSpPr>
          <p:cNvPr id="39" name="TextBox 38">
            <a:extLst>
              <a:ext uri="{FF2B5EF4-FFF2-40B4-BE49-F238E27FC236}">
                <a16:creationId xmlns:a16="http://schemas.microsoft.com/office/drawing/2014/main" id="{1AB625D0-DA27-4277-AE34-C6CDEFCE2065}"/>
              </a:ext>
            </a:extLst>
          </p:cNvPr>
          <p:cNvSpPr txBox="1"/>
          <p:nvPr/>
        </p:nvSpPr>
        <p:spPr>
          <a:xfrm>
            <a:off x="25617956" y="13408528"/>
            <a:ext cx="248572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err="1">
                <a:solidFill>
                  <a:srgbClr val="4A4A4A"/>
                </a:solidFill>
                <a:latin typeface="Times New Roman"/>
                <a:cs typeface="Times New Roman"/>
              </a:rPr>
              <a:t>Azeredo</a:t>
            </a:r>
            <a:r>
              <a:rPr lang="en-US" sz="1200">
                <a:solidFill>
                  <a:srgbClr val="4A4A4A"/>
                </a:solidFill>
                <a:latin typeface="Times New Roman"/>
                <a:cs typeface="Times New Roman"/>
              </a:rPr>
              <a:t>, H, 2019</a:t>
            </a:r>
            <a:endParaRPr lang="en-US" sz="1200">
              <a:cs typeface="Calibri"/>
            </a:endParaRPr>
          </a:p>
        </p:txBody>
      </p:sp>
      <p:pic>
        <p:nvPicPr>
          <p:cNvPr id="38" name="Picture 39" descr="A picture containing object, clock, table&#10;&#10;Description generated with very high confidence">
            <a:extLst>
              <a:ext uri="{FF2B5EF4-FFF2-40B4-BE49-F238E27FC236}">
                <a16:creationId xmlns:a16="http://schemas.microsoft.com/office/drawing/2014/main" id="{BF44F1AE-556C-42CF-AA37-629C9CADCA62}"/>
              </a:ext>
            </a:extLst>
          </p:cNvPr>
          <p:cNvPicPr>
            <a:picLocks noChangeAspect="1"/>
          </p:cNvPicPr>
          <p:nvPr/>
        </p:nvPicPr>
        <p:blipFill>
          <a:blip r:embed="rId6"/>
          <a:stretch>
            <a:fillRect/>
          </a:stretch>
        </p:blipFill>
        <p:spPr>
          <a:xfrm>
            <a:off x="18670100" y="18700027"/>
            <a:ext cx="2261657" cy="1665656"/>
          </a:xfrm>
          <a:prstGeom prst="rect">
            <a:avLst/>
          </a:prstGeom>
        </p:spPr>
      </p:pic>
      <p:sp>
        <p:nvSpPr>
          <p:cNvPr id="40" name="TextBox 39">
            <a:extLst>
              <a:ext uri="{FF2B5EF4-FFF2-40B4-BE49-F238E27FC236}">
                <a16:creationId xmlns:a16="http://schemas.microsoft.com/office/drawing/2014/main" id="{C1741E00-C2B8-461D-881D-1E3E0FAF8178}"/>
              </a:ext>
            </a:extLst>
          </p:cNvPr>
          <p:cNvSpPr txBox="1"/>
          <p:nvPr/>
        </p:nvSpPr>
        <p:spPr>
          <a:xfrm>
            <a:off x="8840453" y="5055874"/>
            <a:ext cx="5906097"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700">
                <a:latin typeface="Times New Roman" panose="02020603050405020304" pitchFamily="18" charset="0"/>
                <a:ea typeface="+mn-lt"/>
                <a:cs typeface="Times New Roman" panose="02020603050405020304" pitchFamily="18" charset="0"/>
              </a:rPr>
              <a:t>Composed of organic-inorganic compounds with the </a:t>
            </a:r>
            <a:r>
              <a:rPr lang="en-US" sz="2700" err="1">
                <a:latin typeface="Times New Roman" panose="02020603050405020304" pitchFamily="18" charset="0"/>
                <a:ea typeface="+mn-lt"/>
                <a:cs typeface="Times New Roman" panose="02020603050405020304" pitchFamily="18" charset="0"/>
              </a:rPr>
              <a:t>proteins,hydroxyapatite</a:t>
            </a:r>
            <a:r>
              <a:rPr lang="en-US" sz="2700">
                <a:latin typeface="Times New Roman" panose="02020603050405020304" pitchFamily="18" charset="0"/>
                <a:ea typeface="+mn-lt"/>
                <a:cs typeface="Times New Roman" panose="02020603050405020304" pitchFamily="18" charset="0"/>
              </a:rPr>
              <a:t>, and biominerals  (Yu, Y., Mu, Z., Zhao, Y., Liu, Z., &amp; Tang, R. 2019)</a:t>
            </a:r>
            <a:endParaRPr lang="en-US" sz="2700">
              <a:latin typeface="Times New Roman" panose="02020603050405020304" pitchFamily="18" charset="0"/>
              <a:cs typeface="Times New Roman" panose="02020603050405020304" pitchFamily="18" charset="0"/>
            </a:endParaRPr>
          </a:p>
          <a:p>
            <a:pPr marL="285750" indent="-285750">
              <a:buFont typeface="Arial"/>
              <a:buChar char="•"/>
            </a:pPr>
            <a:r>
              <a:rPr lang="en-US" sz="2700">
                <a:latin typeface="Times New Roman" panose="02020603050405020304" pitchFamily="18" charset="0"/>
                <a:ea typeface="+mn-lt"/>
                <a:cs typeface="Times New Roman" panose="02020603050405020304" pitchFamily="18" charset="0"/>
              </a:rPr>
              <a:t>Potential synthesis through a process of yeast fermentation. (Mike, 2020)</a:t>
            </a:r>
            <a:endParaRPr lang="en-US" sz="2700">
              <a:latin typeface="Times New Roman" panose="02020603050405020304" pitchFamily="18" charset="0"/>
              <a:cs typeface="Times New Roman" panose="02020603050405020304" pitchFamily="18" charset="0"/>
            </a:endParaRPr>
          </a:p>
          <a:p>
            <a:pPr marL="285750" indent="-285750">
              <a:buFont typeface="Arial"/>
              <a:buChar char="•"/>
            </a:pPr>
            <a:r>
              <a:rPr lang="en-US" sz="2700">
                <a:latin typeface="Times New Roman" panose="02020603050405020304" pitchFamily="18" charset="0"/>
                <a:ea typeface="+mn-lt"/>
                <a:cs typeface="Times New Roman" panose="02020603050405020304" pitchFamily="18" charset="0"/>
              </a:rPr>
              <a:t>Due to the tensile strength of spider silk, it can be used in conjunction with ceramic fibers in order to create a network frame for concrete in construction or in other products such as lined tape.</a:t>
            </a:r>
          </a:p>
          <a:p>
            <a:pPr marL="285750" indent="-285750">
              <a:buFont typeface="Arial"/>
              <a:buChar char="•"/>
            </a:pPr>
            <a:r>
              <a:rPr lang="en-US" sz="2700">
                <a:latin typeface="Times New Roman" panose="02020603050405020304" pitchFamily="18" charset="0"/>
                <a:ea typeface="+mn-lt"/>
                <a:cs typeface="Times New Roman" panose="02020603050405020304" pitchFamily="18" charset="0"/>
              </a:rPr>
              <a:t>Express with a potential matrix material for fabric and construction</a:t>
            </a:r>
            <a:endParaRPr lang="en-US" sz="2700">
              <a:latin typeface="Times New Roman" panose="02020603050405020304" pitchFamily="18" charset="0"/>
              <a:cs typeface="Times New Roman" panose="02020603050405020304" pitchFamily="18" charset="0"/>
            </a:endParaRPr>
          </a:p>
          <a:p>
            <a:pPr algn="l"/>
            <a:endParaRPr lang="en-US" sz="2700">
              <a:latin typeface="Times New Roman" panose="02020603050405020304" pitchFamily="18" charset="0"/>
              <a:cs typeface="Times New Roman" panose="02020603050405020304" pitchFamily="18" charset="0"/>
            </a:endParaRPr>
          </a:p>
        </p:txBody>
      </p:sp>
      <p:pic>
        <p:nvPicPr>
          <p:cNvPr id="41" name="Picture 41" descr="A picture containing table, sitting, large, room&#10;&#10;Description generated with very high confidence">
            <a:extLst>
              <a:ext uri="{FF2B5EF4-FFF2-40B4-BE49-F238E27FC236}">
                <a16:creationId xmlns:a16="http://schemas.microsoft.com/office/drawing/2014/main" id="{23ED6603-3B53-4722-BF97-ECEC19587297}"/>
              </a:ext>
            </a:extLst>
          </p:cNvPr>
          <p:cNvPicPr>
            <a:picLocks noChangeAspect="1"/>
          </p:cNvPicPr>
          <p:nvPr/>
        </p:nvPicPr>
        <p:blipFill>
          <a:blip r:embed="rId7"/>
          <a:stretch>
            <a:fillRect/>
          </a:stretch>
        </p:blipFill>
        <p:spPr>
          <a:xfrm>
            <a:off x="9787440" y="11328268"/>
            <a:ext cx="4047118" cy="2496083"/>
          </a:xfrm>
          <a:prstGeom prst="rect">
            <a:avLst/>
          </a:prstGeom>
        </p:spPr>
      </p:pic>
      <p:sp>
        <p:nvSpPr>
          <p:cNvPr id="43" name="TextBox 42">
            <a:extLst>
              <a:ext uri="{FF2B5EF4-FFF2-40B4-BE49-F238E27FC236}">
                <a16:creationId xmlns:a16="http://schemas.microsoft.com/office/drawing/2014/main" id="{16840DB4-E6B9-4AAD-A954-7C4966E395BD}"/>
              </a:ext>
            </a:extLst>
          </p:cNvPr>
          <p:cNvSpPr txBox="1"/>
          <p:nvPr/>
        </p:nvSpPr>
        <p:spPr>
          <a:xfrm>
            <a:off x="11027454" y="13760277"/>
            <a:ext cx="98604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ea typeface="+mn-lt"/>
                <a:cs typeface="+mn-lt"/>
              </a:rPr>
              <a:t>Mike,2020</a:t>
            </a:r>
            <a:br>
              <a:rPr lang="en-US"/>
            </a:br>
            <a:endParaRPr lang="en-US" sz="1100">
              <a:cs typeface="Calibri"/>
            </a:endParaRPr>
          </a:p>
        </p:txBody>
      </p:sp>
      <p:sp>
        <p:nvSpPr>
          <p:cNvPr id="45" name="TextBox 44">
            <a:extLst>
              <a:ext uri="{FF2B5EF4-FFF2-40B4-BE49-F238E27FC236}">
                <a16:creationId xmlns:a16="http://schemas.microsoft.com/office/drawing/2014/main" id="{E480D81F-CEC2-4373-9D06-2B6FA85CF7E4}"/>
              </a:ext>
            </a:extLst>
          </p:cNvPr>
          <p:cNvSpPr txBox="1"/>
          <p:nvPr/>
        </p:nvSpPr>
        <p:spPr>
          <a:xfrm>
            <a:off x="22861616" y="14892510"/>
            <a:ext cx="5732550" cy="38318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2700">
                <a:latin typeface="Times New Roman" panose="02020603050405020304" pitchFamily="18" charset="0"/>
                <a:ea typeface="+mn-lt"/>
                <a:cs typeface="Times New Roman" panose="02020603050405020304" pitchFamily="18" charset="0"/>
              </a:rPr>
              <a:t>Inorganic, so not secreted through a cell.</a:t>
            </a:r>
          </a:p>
          <a:p>
            <a:pPr marL="171450" indent="-171450">
              <a:buFont typeface="Arial"/>
              <a:buChar char="•"/>
            </a:pPr>
            <a:r>
              <a:rPr lang="en-US" sz="2700">
                <a:latin typeface="Times New Roman" panose="02020603050405020304" pitchFamily="18" charset="0"/>
                <a:ea typeface="+mn-lt"/>
                <a:cs typeface="Times New Roman" panose="02020603050405020304" pitchFamily="18" charset="0"/>
              </a:rPr>
              <a:t>The fiber is very durable and has a high tensile strength, but it could be easily penetrated and cut with something small like scissors.</a:t>
            </a:r>
          </a:p>
          <a:p>
            <a:pPr marL="171450" indent="-171450">
              <a:buFont typeface="Arial"/>
              <a:buChar char="•"/>
            </a:pPr>
            <a:r>
              <a:rPr lang="en-US" sz="2700">
                <a:latin typeface="Times New Roman" panose="02020603050405020304" pitchFamily="18" charset="0"/>
                <a:ea typeface="+mn-lt"/>
                <a:cs typeface="Times New Roman" panose="02020603050405020304" pitchFamily="18" charset="0"/>
              </a:rPr>
              <a:t>Used in furnace insulation, rope, blanket, and other relatively soft materials</a:t>
            </a:r>
            <a:endParaRPr lang="en-US" sz="2700">
              <a:highlight>
                <a:srgbClr val="FFFF00"/>
              </a:highlight>
              <a:latin typeface="Times New Roman" panose="02020603050405020304" pitchFamily="18" charset="0"/>
              <a:ea typeface="+mn-lt"/>
              <a:cs typeface="Times New Roman" panose="02020603050405020304" pitchFamily="18" charset="0"/>
            </a:endParaRPr>
          </a:p>
        </p:txBody>
      </p:sp>
      <p:pic>
        <p:nvPicPr>
          <p:cNvPr id="46" name="Picture 46" descr="A picture containing indoor, sitting, table, white&#10;&#10;Description generated with very high confidence">
            <a:extLst>
              <a:ext uri="{FF2B5EF4-FFF2-40B4-BE49-F238E27FC236}">
                <a16:creationId xmlns:a16="http://schemas.microsoft.com/office/drawing/2014/main" id="{5311BF42-F2D7-4136-A01E-C0E090DAF4FB}"/>
              </a:ext>
            </a:extLst>
          </p:cNvPr>
          <p:cNvPicPr>
            <a:picLocks noChangeAspect="1"/>
          </p:cNvPicPr>
          <p:nvPr/>
        </p:nvPicPr>
        <p:blipFill>
          <a:blip r:embed="rId8"/>
          <a:stretch>
            <a:fillRect/>
          </a:stretch>
        </p:blipFill>
        <p:spPr>
          <a:xfrm>
            <a:off x="24700862" y="18560025"/>
            <a:ext cx="2742724" cy="2057400"/>
          </a:xfrm>
          <a:prstGeom prst="rect">
            <a:avLst/>
          </a:prstGeom>
        </p:spPr>
      </p:pic>
      <p:pic>
        <p:nvPicPr>
          <p:cNvPr id="42" name="Picture 45" descr="A picture containing food&#10;&#10;Description generated with very high confidence">
            <a:extLst>
              <a:ext uri="{FF2B5EF4-FFF2-40B4-BE49-F238E27FC236}">
                <a16:creationId xmlns:a16="http://schemas.microsoft.com/office/drawing/2014/main" id="{EF3D9DE6-0A3D-4174-B429-F8BF08438D16}"/>
              </a:ext>
            </a:extLst>
          </p:cNvPr>
          <p:cNvPicPr>
            <a:picLocks noChangeAspect="1"/>
          </p:cNvPicPr>
          <p:nvPr/>
        </p:nvPicPr>
        <p:blipFill>
          <a:blip r:embed="rId9"/>
          <a:stretch>
            <a:fillRect/>
          </a:stretch>
        </p:blipFill>
        <p:spPr>
          <a:xfrm>
            <a:off x="19548986" y="10714858"/>
            <a:ext cx="4338745" cy="2862896"/>
          </a:xfrm>
          <a:prstGeom prst="rect">
            <a:avLst/>
          </a:prstGeom>
        </p:spPr>
      </p:pic>
      <p:sp>
        <p:nvSpPr>
          <p:cNvPr id="47" name="TextBox 46">
            <a:extLst>
              <a:ext uri="{FF2B5EF4-FFF2-40B4-BE49-F238E27FC236}">
                <a16:creationId xmlns:a16="http://schemas.microsoft.com/office/drawing/2014/main" id="{3B8441FB-A17C-4949-AD6D-9F6DE2D56D58}"/>
              </a:ext>
            </a:extLst>
          </p:cNvPr>
          <p:cNvSpPr txBox="1"/>
          <p:nvPr/>
        </p:nvSpPr>
        <p:spPr>
          <a:xfrm>
            <a:off x="10673518" y="189981"/>
            <a:ext cx="15656321" cy="3170099"/>
          </a:xfrm>
          <a:prstGeom prst="rect">
            <a:avLst/>
          </a:prstGeom>
          <a:noFill/>
        </p:spPr>
        <p:txBody>
          <a:bodyPr wrap="square" rtlCol="0" anchor="t">
            <a:spAutoFit/>
          </a:bodyPr>
          <a:lstStyle/>
          <a:p>
            <a:pPr algn="ctr"/>
            <a:r>
              <a:rPr lang="en-US" sz="4400" b="1" i="1">
                <a:solidFill>
                  <a:schemeClr val="bg1">
                    <a:lumMod val="95000"/>
                  </a:schemeClr>
                </a:solidFill>
              </a:rPr>
              <a:t>The Development of Novel Biocompatible Materials for Strength, Durability, Conductivity, Elasticity, and Visibility</a:t>
            </a:r>
          </a:p>
          <a:p>
            <a:pPr algn="ctr"/>
            <a:r>
              <a:rPr lang="en-US" sz="2800" i="1" err="1">
                <a:solidFill>
                  <a:schemeClr val="bg1">
                    <a:lumMod val="95000"/>
                  </a:schemeClr>
                </a:solidFill>
              </a:rPr>
              <a:t>Srinitya</a:t>
            </a:r>
            <a:r>
              <a:rPr lang="en-US" sz="2800" i="1">
                <a:solidFill>
                  <a:schemeClr val="bg1">
                    <a:lumMod val="95000"/>
                  </a:schemeClr>
                </a:solidFill>
              </a:rPr>
              <a:t> Allam, Rosa </a:t>
            </a:r>
            <a:r>
              <a:rPr lang="en-US" sz="2800" i="1" err="1">
                <a:solidFill>
                  <a:schemeClr val="bg1">
                    <a:lumMod val="95000"/>
                  </a:schemeClr>
                </a:solidFill>
              </a:rPr>
              <a:t>Bouchery</a:t>
            </a:r>
            <a:r>
              <a:rPr lang="en-US" sz="2800" i="1">
                <a:solidFill>
                  <a:schemeClr val="bg1">
                    <a:lumMod val="95000"/>
                  </a:schemeClr>
                </a:solidFill>
              </a:rPr>
              <a:t>, </a:t>
            </a:r>
            <a:r>
              <a:rPr lang="en-US" sz="2800" i="1" err="1">
                <a:solidFill>
                  <a:schemeClr val="bg1">
                    <a:lumMod val="95000"/>
                  </a:schemeClr>
                </a:solidFill>
              </a:rPr>
              <a:t>Eirian</a:t>
            </a:r>
            <a:r>
              <a:rPr lang="en-US" sz="2800" i="1">
                <a:solidFill>
                  <a:schemeClr val="bg1">
                    <a:lumMod val="95000"/>
                  </a:schemeClr>
                </a:solidFill>
              </a:rPr>
              <a:t> Crocker, Ria </a:t>
            </a:r>
            <a:r>
              <a:rPr lang="en-US" sz="2800" i="1" err="1">
                <a:solidFill>
                  <a:schemeClr val="bg1">
                    <a:lumMod val="95000"/>
                  </a:schemeClr>
                </a:solidFill>
              </a:rPr>
              <a:t>Hosuru</a:t>
            </a:r>
            <a:r>
              <a:rPr lang="en-US" sz="2800" i="1">
                <a:solidFill>
                  <a:schemeClr val="bg1">
                    <a:lumMod val="95000"/>
                  </a:schemeClr>
                </a:solidFill>
              </a:rPr>
              <a:t>, Richard Kim, </a:t>
            </a:r>
            <a:r>
              <a:rPr lang="en-US" sz="2800" i="1">
                <a:solidFill>
                  <a:schemeClr val="bg1">
                    <a:lumMod val="95000"/>
                  </a:schemeClr>
                </a:solidFill>
                <a:ea typeface="+mn-lt"/>
                <a:cs typeface="+mn-lt"/>
              </a:rPr>
              <a:t>Valerie </a:t>
            </a:r>
            <a:r>
              <a:rPr lang="en-US" sz="2800" i="1" err="1">
                <a:solidFill>
                  <a:schemeClr val="bg1">
                    <a:lumMod val="95000"/>
                  </a:schemeClr>
                </a:solidFill>
                <a:ea typeface="+mn-lt"/>
                <a:cs typeface="+mn-lt"/>
              </a:rPr>
              <a:t>Lau,</a:t>
            </a:r>
            <a:r>
              <a:rPr lang="en-US" sz="2800" i="1" err="1">
                <a:solidFill>
                  <a:schemeClr val="bg1">
                    <a:lumMod val="95000"/>
                  </a:schemeClr>
                </a:solidFill>
              </a:rPr>
              <a:t>Terrance</a:t>
            </a:r>
            <a:r>
              <a:rPr lang="en-US" sz="2800" i="1">
                <a:solidFill>
                  <a:schemeClr val="bg1">
                    <a:lumMod val="95000"/>
                  </a:schemeClr>
                </a:solidFill>
              </a:rPr>
              <a:t> </a:t>
            </a:r>
            <a:r>
              <a:rPr lang="en-US" sz="2800" i="1" err="1">
                <a:solidFill>
                  <a:schemeClr val="bg1">
                    <a:lumMod val="95000"/>
                  </a:schemeClr>
                </a:solidFill>
              </a:rPr>
              <a:t>Luangrath</a:t>
            </a:r>
            <a:r>
              <a:rPr lang="en-US" sz="2800" i="1">
                <a:solidFill>
                  <a:schemeClr val="bg1">
                    <a:lumMod val="95000"/>
                  </a:schemeClr>
                </a:solidFill>
              </a:rPr>
              <a:t>, </a:t>
            </a:r>
            <a:r>
              <a:rPr lang="en-US" sz="2800" i="1" err="1">
                <a:solidFill>
                  <a:schemeClr val="bg1">
                    <a:lumMod val="95000"/>
                  </a:schemeClr>
                </a:solidFill>
              </a:rPr>
              <a:t>Rohebot</a:t>
            </a:r>
            <a:r>
              <a:rPr lang="en-US" sz="2800" i="1">
                <a:solidFill>
                  <a:schemeClr val="bg1">
                    <a:lumMod val="95000"/>
                  </a:schemeClr>
                </a:solidFill>
              </a:rPr>
              <a:t> </a:t>
            </a:r>
            <a:r>
              <a:rPr lang="en-US" sz="2800" i="1" err="1">
                <a:solidFill>
                  <a:schemeClr val="bg1">
                    <a:lumMod val="95000"/>
                  </a:schemeClr>
                </a:solidFill>
              </a:rPr>
              <a:t>Mengesha</a:t>
            </a:r>
            <a:r>
              <a:rPr lang="en-US" sz="2800" i="1">
                <a:solidFill>
                  <a:schemeClr val="bg1">
                    <a:lumMod val="95000"/>
                  </a:schemeClr>
                </a:solidFill>
              </a:rPr>
              <a:t>, Elena Novak,</a:t>
            </a:r>
            <a:r>
              <a:rPr lang="en-US" sz="2800" i="1">
                <a:solidFill>
                  <a:schemeClr val="bg1">
                    <a:lumMod val="95000"/>
                  </a:schemeClr>
                </a:solidFill>
                <a:ea typeface="+mn-lt"/>
                <a:cs typeface="+mn-lt"/>
              </a:rPr>
              <a:t> Skylar </a:t>
            </a:r>
            <a:r>
              <a:rPr lang="en-US" sz="2800" i="1" err="1">
                <a:solidFill>
                  <a:schemeClr val="bg1">
                    <a:lumMod val="95000"/>
                  </a:schemeClr>
                </a:solidFill>
                <a:ea typeface="+mn-lt"/>
                <a:cs typeface="+mn-lt"/>
              </a:rPr>
              <a:t>Ondrejko</a:t>
            </a:r>
            <a:r>
              <a:rPr lang="en-US" sz="2800" i="1">
                <a:solidFill>
                  <a:schemeClr val="bg1">
                    <a:lumMod val="95000"/>
                  </a:schemeClr>
                </a:solidFill>
              </a:rPr>
              <a:t>, Hannah Park, </a:t>
            </a:r>
            <a:r>
              <a:rPr lang="en-US" sz="2800" i="1" err="1">
                <a:solidFill>
                  <a:schemeClr val="bg1">
                    <a:lumMod val="95000"/>
                  </a:schemeClr>
                </a:solidFill>
              </a:rPr>
              <a:t>Wamia</a:t>
            </a:r>
            <a:r>
              <a:rPr lang="en-US" sz="2800" i="1">
                <a:solidFill>
                  <a:schemeClr val="bg1">
                    <a:lumMod val="95000"/>
                  </a:schemeClr>
                </a:solidFill>
              </a:rPr>
              <a:t> Said, </a:t>
            </a:r>
            <a:r>
              <a:rPr lang="en-US" sz="2800" i="1" err="1">
                <a:solidFill>
                  <a:schemeClr val="bg1">
                    <a:lumMod val="95000"/>
                  </a:schemeClr>
                </a:solidFill>
              </a:rPr>
              <a:t>Meron</a:t>
            </a:r>
            <a:r>
              <a:rPr lang="en-US" sz="2800" i="1">
                <a:solidFill>
                  <a:schemeClr val="bg1">
                    <a:lumMod val="95000"/>
                  </a:schemeClr>
                </a:solidFill>
              </a:rPr>
              <a:t> Tadesse,  </a:t>
            </a:r>
            <a:r>
              <a:rPr lang="en-US" sz="2800" i="1">
                <a:solidFill>
                  <a:schemeClr val="bg1">
                    <a:lumMod val="95000"/>
                  </a:schemeClr>
                </a:solidFill>
                <a:ea typeface="+mn-lt"/>
                <a:cs typeface="+mn-lt"/>
              </a:rPr>
              <a:t>Irene </a:t>
            </a:r>
            <a:r>
              <a:rPr lang="en-US" sz="2800" i="1" err="1">
                <a:solidFill>
                  <a:schemeClr val="bg1">
                    <a:lumMod val="95000"/>
                  </a:schemeClr>
                </a:solidFill>
                <a:ea typeface="+mn-lt"/>
                <a:cs typeface="+mn-lt"/>
              </a:rPr>
              <a:t>Torosyan</a:t>
            </a:r>
            <a:r>
              <a:rPr lang="en-US" sz="2800" i="1">
                <a:solidFill>
                  <a:schemeClr val="bg1">
                    <a:lumMod val="95000"/>
                  </a:schemeClr>
                </a:solidFill>
                <a:ea typeface="+mn-lt"/>
                <a:cs typeface="+mn-lt"/>
              </a:rPr>
              <a:t>, Jessica Truong, Riley </a:t>
            </a:r>
            <a:r>
              <a:rPr lang="en-US" sz="2800" i="1" err="1">
                <a:solidFill>
                  <a:schemeClr val="bg1">
                    <a:lumMod val="95000"/>
                  </a:schemeClr>
                </a:solidFill>
                <a:ea typeface="+mn-lt"/>
                <a:cs typeface="+mn-lt"/>
              </a:rPr>
              <a:t>Turbak</a:t>
            </a:r>
            <a:r>
              <a:rPr lang="en-US" sz="2800" i="1">
                <a:solidFill>
                  <a:schemeClr val="bg1">
                    <a:lumMod val="95000"/>
                  </a:schemeClr>
                </a:solidFill>
                <a:ea typeface="+mn-lt"/>
                <a:cs typeface="+mn-lt"/>
              </a:rPr>
              <a:t>,</a:t>
            </a:r>
            <a:r>
              <a:rPr lang="en-US" sz="2800" i="1">
                <a:solidFill>
                  <a:schemeClr val="bg1">
                    <a:lumMod val="95000"/>
                  </a:schemeClr>
                </a:solidFill>
              </a:rPr>
              <a:t> Jack </a:t>
            </a:r>
            <a:r>
              <a:rPr lang="en-US" sz="2800" i="1" err="1">
                <a:solidFill>
                  <a:schemeClr val="bg1">
                    <a:lumMod val="95000"/>
                  </a:schemeClr>
                </a:solidFill>
              </a:rPr>
              <a:t>Cantarella</a:t>
            </a:r>
            <a:r>
              <a:rPr lang="en-US" sz="2800" i="1">
                <a:solidFill>
                  <a:schemeClr val="bg1">
                    <a:lumMod val="95000"/>
                  </a:schemeClr>
                </a:solidFill>
              </a:rPr>
              <a:t>, Elizabeth Romano, P.I.</a:t>
            </a:r>
            <a:endParaRPr lang="en-US" sz="2800" i="1">
              <a:solidFill>
                <a:schemeClr val="bg1">
                  <a:lumMod val="95000"/>
                </a:schemeClr>
              </a:solidFill>
              <a:cs typeface="Calibri"/>
            </a:endParaRPr>
          </a:p>
          <a:p>
            <a:pPr algn="ctr"/>
            <a:r>
              <a:rPr lang="en-US" sz="2800" i="1">
                <a:solidFill>
                  <a:schemeClr val="bg1">
                    <a:lumMod val="95000"/>
                  </a:schemeClr>
                </a:solidFill>
              </a:rPr>
              <a:t>The Governor’s School at Innovation Park  - Prince William County Schools &amp; George Mason University</a:t>
            </a:r>
            <a:endParaRPr lang="en-US" sz="2800" i="1">
              <a:solidFill>
                <a:schemeClr val="bg1">
                  <a:lumMod val="95000"/>
                </a:schemeClr>
              </a:solidFill>
              <a:cs typeface="Calibri"/>
            </a:endParaRPr>
          </a:p>
        </p:txBody>
      </p:sp>
      <p:pic>
        <p:nvPicPr>
          <p:cNvPr id="48" name="Picture 47">
            <a:extLst>
              <a:ext uri="{FF2B5EF4-FFF2-40B4-BE49-F238E27FC236}">
                <a16:creationId xmlns:a16="http://schemas.microsoft.com/office/drawing/2014/main" id="{6F908DFD-4B57-424B-88D5-40AEBB24CB79}"/>
              </a:ext>
            </a:extLst>
          </p:cNvPr>
          <p:cNvPicPr>
            <a:picLocks noChangeAspect="1"/>
          </p:cNvPicPr>
          <p:nvPr/>
        </p:nvPicPr>
        <p:blipFill>
          <a:blip r:embed="rId10"/>
          <a:stretch>
            <a:fillRect/>
          </a:stretch>
        </p:blipFill>
        <p:spPr>
          <a:xfrm>
            <a:off x="8896725" y="2104385"/>
            <a:ext cx="1840189" cy="200748"/>
          </a:xfrm>
          <a:prstGeom prst="rect">
            <a:avLst/>
          </a:prstGeom>
        </p:spPr>
      </p:pic>
      <p:pic>
        <p:nvPicPr>
          <p:cNvPr id="49" name="Picture 48">
            <a:extLst>
              <a:ext uri="{FF2B5EF4-FFF2-40B4-BE49-F238E27FC236}">
                <a16:creationId xmlns:a16="http://schemas.microsoft.com/office/drawing/2014/main" id="{A63C849F-C4B0-E642-8550-D3B8A24FE88F}"/>
              </a:ext>
            </a:extLst>
          </p:cNvPr>
          <p:cNvPicPr>
            <a:picLocks noChangeAspect="1"/>
          </p:cNvPicPr>
          <p:nvPr/>
        </p:nvPicPr>
        <p:blipFill>
          <a:blip r:embed="rId11"/>
          <a:stretch>
            <a:fillRect/>
          </a:stretch>
        </p:blipFill>
        <p:spPr>
          <a:xfrm>
            <a:off x="8833329" y="161657"/>
            <a:ext cx="1840189" cy="1715289"/>
          </a:xfrm>
          <a:prstGeom prst="rect">
            <a:avLst/>
          </a:prstGeom>
        </p:spPr>
      </p:pic>
      <p:pic>
        <p:nvPicPr>
          <p:cNvPr id="50" name="Picture 49">
            <a:extLst>
              <a:ext uri="{FF2B5EF4-FFF2-40B4-BE49-F238E27FC236}">
                <a16:creationId xmlns:a16="http://schemas.microsoft.com/office/drawing/2014/main" id="{E08BDBD6-C58C-7349-9EFE-55507F99C115}"/>
              </a:ext>
            </a:extLst>
          </p:cNvPr>
          <p:cNvPicPr>
            <a:picLocks noChangeAspect="1"/>
          </p:cNvPicPr>
          <p:nvPr/>
        </p:nvPicPr>
        <p:blipFill>
          <a:blip r:embed="rId12"/>
          <a:stretch>
            <a:fillRect/>
          </a:stretch>
        </p:blipFill>
        <p:spPr>
          <a:xfrm>
            <a:off x="26329839" y="161657"/>
            <a:ext cx="2204081" cy="1432653"/>
          </a:xfrm>
          <a:prstGeom prst="rect">
            <a:avLst/>
          </a:prstGeom>
        </p:spPr>
      </p:pic>
      <p:sp>
        <p:nvSpPr>
          <p:cNvPr id="63" name="TextBox 62">
            <a:extLst>
              <a:ext uri="{FF2B5EF4-FFF2-40B4-BE49-F238E27FC236}">
                <a16:creationId xmlns:a16="http://schemas.microsoft.com/office/drawing/2014/main" id="{3B26E4F5-2D5B-3046-B671-8E388535D3E6}"/>
              </a:ext>
            </a:extLst>
          </p:cNvPr>
          <p:cNvSpPr txBox="1"/>
          <p:nvPr/>
        </p:nvSpPr>
        <p:spPr>
          <a:xfrm>
            <a:off x="18131112" y="20981438"/>
            <a:ext cx="1391168" cy="461665"/>
          </a:xfrm>
          <a:prstGeom prst="rect">
            <a:avLst/>
          </a:prstGeom>
          <a:noFill/>
        </p:spPr>
        <p:txBody>
          <a:bodyPr wrap="square" rtlCol="0">
            <a:spAutoFit/>
          </a:bodyPr>
          <a:lstStyle/>
          <a:p>
            <a:r>
              <a:rPr lang="en-US" sz="1200">
                <a:ea typeface="+mn-lt"/>
                <a:cs typeface="+mn-lt"/>
              </a:rPr>
              <a:t>Mehta, Vinit, 2018</a:t>
            </a:r>
            <a:endParaRPr lang="en-US" sz="1200">
              <a:cs typeface="Calibri"/>
            </a:endParaRPr>
          </a:p>
          <a:p>
            <a:endParaRPr lang="en-US" sz="1200"/>
          </a:p>
        </p:txBody>
      </p:sp>
      <p:sp>
        <p:nvSpPr>
          <p:cNvPr id="64" name="Text Box 1383">
            <a:hlinkClick r:id="rId13" action="ppaction://hlinksldjump"/>
            <a:extLst>
              <a:ext uri="{FF2B5EF4-FFF2-40B4-BE49-F238E27FC236}">
                <a16:creationId xmlns:a16="http://schemas.microsoft.com/office/drawing/2014/main" id="{DED76F86-807D-3E41-BBA2-C9B7F29B3352}"/>
              </a:ext>
            </a:extLst>
          </p:cNvPr>
          <p:cNvSpPr txBox="1">
            <a:spLocks noChangeArrowheads="1"/>
          </p:cNvSpPr>
          <p:nvPr/>
        </p:nvSpPr>
        <p:spPr bwMode="auto">
          <a:xfrm>
            <a:off x="413569" y="6231481"/>
            <a:ext cx="8142514" cy="39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Select natural agent comparison for strength, durability, flexibility, conductivity, visibility and conductivity</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Is there a gene/protein/polymer sequence known?</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What are the agent’s current uses that can be enhanced?</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PLA, HLA, PGA, Ceramic, CNT, PA, PC, Diamond, GO, R-L, PV</a:t>
            </a:r>
          </a:p>
          <a:p>
            <a:pPr marL="171450" lvl="0" indent="-171450">
              <a:buFont typeface="Arial" panose="020B0604020202020204" pitchFamily="34" charset="0"/>
              <a:buChar char="•"/>
            </a:pPr>
            <a:endParaRPr lang="en-US" sz="2800">
              <a:latin typeface="Times New Roman" panose="02020603050405020304" pitchFamily="18" charset="0"/>
              <a:cs typeface="Times New Roman" panose="02020603050405020304" pitchFamily="18" charset="0"/>
            </a:endParaRPr>
          </a:p>
        </p:txBody>
      </p:sp>
      <p:sp>
        <p:nvSpPr>
          <p:cNvPr id="65" name="Text Box 1383">
            <a:hlinkClick r:id="rId14" action="ppaction://hlinksldjump"/>
            <a:extLst>
              <a:ext uri="{FF2B5EF4-FFF2-40B4-BE49-F238E27FC236}">
                <a16:creationId xmlns:a16="http://schemas.microsoft.com/office/drawing/2014/main" id="{0F44D040-20E4-BA40-B3B9-D5685CBA8190}"/>
              </a:ext>
            </a:extLst>
          </p:cNvPr>
          <p:cNvSpPr txBox="1">
            <a:spLocks noChangeArrowheads="1"/>
          </p:cNvSpPr>
          <p:nvPr/>
        </p:nvSpPr>
        <p:spPr bwMode="auto">
          <a:xfrm>
            <a:off x="413569" y="11151325"/>
            <a:ext cx="8142514" cy="3130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514350" lvl="0"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Initial comparison for the vectors for synthetic biology approaches and model species for expression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Spider silk</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Lignin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Chitin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Cellulose</a:t>
            </a:r>
          </a:p>
        </p:txBody>
      </p:sp>
      <p:sp>
        <p:nvSpPr>
          <p:cNvPr id="66" name="Text Box 1383">
            <a:hlinkClick r:id="rId15" action="ppaction://hlinksldjump"/>
            <a:extLst>
              <a:ext uri="{FF2B5EF4-FFF2-40B4-BE49-F238E27FC236}">
                <a16:creationId xmlns:a16="http://schemas.microsoft.com/office/drawing/2014/main" id="{97D2E5E9-511B-A945-8326-30682AB9AF25}"/>
              </a:ext>
            </a:extLst>
          </p:cNvPr>
          <p:cNvSpPr txBox="1">
            <a:spLocks noChangeArrowheads="1"/>
          </p:cNvSpPr>
          <p:nvPr/>
        </p:nvSpPr>
        <p:spPr bwMode="auto">
          <a:xfrm>
            <a:off x="448368" y="1295401"/>
            <a:ext cx="8142514" cy="35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Select natural agent comparison for strength, durability, flexibility, conductivity, visibility and conductivity</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Is there a gene/protein/polymer sequence known?</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What are the agent’s current uses that can be enhanced?</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Alginate, Collagen, Lignin, Chitin, Limpet teeth, Agarose, Silica, Gelatin, Cellulose, Spider Silk</a:t>
            </a:r>
          </a:p>
        </p:txBody>
      </p:sp>
      <p:sp>
        <p:nvSpPr>
          <p:cNvPr id="67" name="Rounded Rectangle 66">
            <a:hlinkClick r:id="rId14" action="ppaction://hlinksldjump"/>
            <a:extLst>
              <a:ext uri="{FF2B5EF4-FFF2-40B4-BE49-F238E27FC236}">
                <a16:creationId xmlns:a16="http://schemas.microsoft.com/office/drawing/2014/main" id="{BA64BFA4-AA29-C043-8D87-19430422D8E0}"/>
              </a:ext>
            </a:extLst>
          </p:cNvPr>
          <p:cNvSpPr/>
          <p:nvPr/>
        </p:nvSpPr>
        <p:spPr>
          <a:xfrm>
            <a:off x="413569" y="10212070"/>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Methods- Vector &amp; Model Species: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68" name="Rounded Rectangle 67">
            <a:hlinkClick r:id="rId13" action="ppaction://hlinksldjump"/>
            <a:extLst>
              <a:ext uri="{FF2B5EF4-FFF2-40B4-BE49-F238E27FC236}">
                <a16:creationId xmlns:a16="http://schemas.microsoft.com/office/drawing/2014/main" id="{CC624723-99E4-7642-9C54-BD465290F0ED}"/>
              </a:ext>
            </a:extLst>
          </p:cNvPr>
          <p:cNvSpPr/>
          <p:nvPr/>
        </p:nvSpPr>
        <p:spPr>
          <a:xfrm>
            <a:off x="413569" y="5276790"/>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A Comparison of Agents: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69" name="Rounded Rectangle 68">
            <a:hlinkClick r:id="rId15" action="ppaction://hlinksldjump"/>
            <a:extLst>
              <a:ext uri="{FF2B5EF4-FFF2-40B4-BE49-F238E27FC236}">
                <a16:creationId xmlns:a16="http://schemas.microsoft.com/office/drawing/2014/main" id="{F3728D0F-1A0E-6841-B12C-C386FA180DE2}"/>
              </a:ext>
            </a:extLst>
          </p:cNvPr>
          <p:cNvSpPr/>
          <p:nvPr/>
        </p:nvSpPr>
        <p:spPr>
          <a:xfrm>
            <a:off x="448368" y="243841"/>
            <a:ext cx="8142514" cy="914399"/>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A Comparison of Agents: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70" name="Text Box 1383">
            <a:hlinkClick r:id="rId16" action="ppaction://hlinksldjump"/>
            <a:extLst>
              <a:ext uri="{FF2B5EF4-FFF2-40B4-BE49-F238E27FC236}">
                <a16:creationId xmlns:a16="http://schemas.microsoft.com/office/drawing/2014/main" id="{7DBAD2C7-F1E3-9E49-A191-9C63C7E974F5}"/>
              </a:ext>
            </a:extLst>
          </p:cNvPr>
          <p:cNvSpPr txBox="1">
            <a:spLocks noChangeArrowheads="1"/>
          </p:cNvSpPr>
          <p:nvPr/>
        </p:nvSpPr>
        <p:spPr bwMode="auto">
          <a:xfrm>
            <a:off x="360295" y="15676385"/>
            <a:ext cx="8142514" cy="2699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514350" lvl="0"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Initial comparison for the vectors for synthetic biology approaches and model species for expression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Limpet Teeth</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Polyvinyl alcohol</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Ceramic Fibers</a:t>
            </a:r>
          </a:p>
        </p:txBody>
      </p:sp>
      <p:sp>
        <p:nvSpPr>
          <p:cNvPr id="71" name="Rounded Rectangle 70">
            <a:hlinkClick r:id="rId16" action="ppaction://hlinksldjump"/>
            <a:extLst>
              <a:ext uri="{FF2B5EF4-FFF2-40B4-BE49-F238E27FC236}">
                <a16:creationId xmlns:a16="http://schemas.microsoft.com/office/drawing/2014/main" id="{DA37810E-4EEC-4C46-8A48-91700918E126}"/>
              </a:ext>
            </a:extLst>
          </p:cNvPr>
          <p:cNvSpPr/>
          <p:nvPr/>
        </p:nvSpPr>
        <p:spPr>
          <a:xfrm>
            <a:off x="360295" y="14631858"/>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Methods- Vector &amp; Model Species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72" name="Text Box 1383">
            <a:hlinkClick r:id="rId17" action="ppaction://hlinksldjump"/>
            <a:extLst>
              <a:ext uri="{FF2B5EF4-FFF2-40B4-BE49-F238E27FC236}">
                <a16:creationId xmlns:a16="http://schemas.microsoft.com/office/drawing/2014/main" id="{8D5F00D1-46CC-0F40-AB3A-3D11DC7A6B50}"/>
              </a:ext>
            </a:extLst>
          </p:cNvPr>
          <p:cNvSpPr txBox="1">
            <a:spLocks noChangeArrowheads="1"/>
          </p:cNvSpPr>
          <p:nvPr/>
        </p:nvSpPr>
        <p:spPr bwMode="auto">
          <a:xfrm>
            <a:off x="28858860" y="1239028"/>
            <a:ext cx="8142514" cy="5654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457200" lvl="0" indent="-457200">
              <a:buFont typeface="Arial"/>
              <a:buChar char="•"/>
            </a:pPr>
            <a:r>
              <a:rPr lang="en-US" sz="2800">
                <a:latin typeface="Times New Roman" panose="02020603050405020304" pitchFamily="18" charset="0"/>
                <a:cs typeface="Times New Roman" panose="02020603050405020304" pitchFamily="18" charset="0"/>
              </a:rPr>
              <a:t>An overview of the products that may be secreted through synthetic biology approaches and/or chemically synthesized ex vivo.</a:t>
            </a:r>
          </a:p>
          <a:p>
            <a:pPr marL="457200" lvl="0" indent="-457200">
              <a:buFont typeface="Arial"/>
              <a:buChar char="•"/>
            </a:pPr>
            <a:r>
              <a:rPr lang="en-US" sz="2800">
                <a:latin typeface="Times New Roman" panose="02020603050405020304" pitchFamily="18" charset="0"/>
                <a:cs typeface="Times New Roman" panose="02020603050405020304" pitchFamily="18" charset="0"/>
              </a:rPr>
              <a:t>Spider silk, Lignin, Chitin, Cellulose, Limpet Teeth, Polyvinyl Alcohol, Ceramic Fibers</a:t>
            </a:r>
          </a:p>
          <a:p>
            <a:pPr marL="457200" lvl="0" indent="-457200">
              <a:buFont typeface="Arial"/>
              <a:buChar char="•"/>
            </a:pPr>
            <a:r>
              <a:rPr lang="en-US" sz="2800">
                <a:latin typeface="Times New Roman" panose="02020603050405020304" pitchFamily="18" charset="0"/>
                <a:cs typeface="Times New Roman" panose="02020603050405020304" pitchFamily="18" charset="0"/>
              </a:rPr>
              <a:t>Choice of products that be generated and used in conjunction for novel materials that retain one or more the following themes: </a:t>
            </a:r>
          </a:p>
          <a:p>
            <a:pPr marL="1200150" lvl="1" indent="-457200">
              <a:buFont typeface="Arial"/>
              <a:buChar char="•"/>
            </a:pPr>
            <a:r>
              <a:rPr lang="en-US" sz="2800">
                <a:latin typeface="Times New Roman" panose="02020603050405020304" pitchFamily="18" charset="0"/>
                <a:cs typeface="Times New Roman" panose="02020603050405020304" pitchFamily="18" charset="0"/>
              </a:rPr>
              <a:t>Strength, Durability, Conductivity, Elasticity, and Visibility</a:t>
            </a:r>
          </a:p>
          <a:p>
            <a:pPr marL="457200" lvl="0" indent="-457200">
              <a:buFont typeface="Arial"/>
              <a:buChar char="•"/>
            </a:pPr>
            <a:endParaRPr lang="en-US" sz="2800">
              <a:latin typeface="Times New Roman" panose="02020603050405020304" pitchFamily="18" charset="0"/>
              <a:cs typeface="Times New Roman" panose="02020603050405020304" pitchFamily="18" charset="0"/>
            </a:endParaRPr>
          </a:p>
          <a:p>
            <a:pPr marL="1257300" lvl="1" indent="-514350">
              <a:buFont typeface="Arial" panose="020B0604020202020204" pitchFamily="34" charset="0"/>
              <a:buChar char="•"/>
            </a:pPr>
            <a:endParaRPr lang="en-US" sz="28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p:txBody>
      </p:sp>
      <p:sp>
        <p:nvSpPr>
          <p:cNvPr id="73" name="Text Box 1383">
            <a:hlinkClick r:id="rId18" action="ppaction://hlinksldjump"/>
            <a:extLst>
              <a:ext uri="{FF2B5EF4-FFF2-40B4-BE49-F238E27FC236}">
                <a16:creationId xmlns:a16="http://schemas.microsoft.com/office/drawing/2014/main" id="{2A444B23-7372-3741-97F1-FEC3C9C5FCBB}"/>
              </a:ext>
            </a:extLst>
          </p:cNvPr>
          <p:cNvSpPr txBox="1">
            <a:spLocks noChangeArrowheads="1"/>
          </p:cNvSpPr>
          <p:nvPr/>
        </p:nvSpPr>
        <p:spPr bwMode="auto">
          <a:xfrm>
            <a:off x="28858860" y="7039730"/>
            <a:ext cx="8142514" cy="9594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342900" indent="-342900">
              <a:buFont typeface="Arial"/>
              <a:buChar char="•"/>
            </a:pPr>
            <a:r>
              <a:rPr lang="en-US" sz="2800">
                <a:latin typeface="Times New Roman" panose="02020603050405020304" pitchFamily="18" charset="0"/>
                <a:cs typeface="Times New Roman" panose="02020603050405020304" pitchFamily="18" charset="0"/>
              </a:rPr>
              <a:t>Match each theme with a </a:t>
            </a:r>
            <a:r>
              <a:rPr lang="en-US" sz="2800" err="1">
                <a:latin typeface="Times New Roman" panose="02020603050405020304" pitchFamily="18" charset="0"/>
                <a:cs typeface="Times New Roman" panose="02020603050405020304" pitchFamily="18" charset="0"/>
              </a:rPr>
              <a:t>secretable</a:t>
            </a:r>
            <a:r>
              <a:rPr lang="en-US" sz="2800">
                <a:latin typeface="Times New Roman" panose="02020603050405020304" pitchFamily="18" charset="0"/>
                <a:cs typeface="Times New Roman" panose="02020603050405020304" pitchFamily="18" charset="0"/>
              </a:rPr>
              <a:t> product, and choose whether this needs to be embedded into a matrix for support</a:t>
            </a:r>
          </a:p>
          <a:p>
            <a:pPr marL="342900" indent="-342900">
              <a:buFont typeface="Arial"/>
              <a:buChar char="•"/>
            </a:pPr>
            <a:r>
              <a:rPr lang="en-US" sz="2800">
                <a:latin typeface="Times New Roman" panose="02020603050405020304" pitchFamily="18" charset="0"/>
                <a:cs typeface="Times New Roman" panose="02020603050405020304" pitchFamily="18" charset="0"/>
              </a:rPr>
              <a:t>Generate multiple polymers using pre-made plasmids rather than generating a completely new vector backbone</a:t>
            </a:r>
          </a:p>
          <a:p>
            <a:pPr marL="342900" indent="-342900">
              <a:buFont typeface="Arial"/>
              <a:buChar char="•"/>
            </a:pPr>
            <a:r>
              <a:rPr lang="en-US" sz="2800">
                <a:latin typeface="Times New Roman" panose="02020603050405020304" pitchFamily="18" charset="0"/>
                <a:cs typeface="Times New Roman" panose="02020603050405020304" pitchFamily="18" charset="0"/>
              </a:rPr>
              <a:t>Combine polymers to create a new biocompatible materials combine 1+ of the desired output through evaluation using control: </a:t>
            </a:r>
          </a:p>
          <a:p>
            <a:pPr marL="1747647" lvl="1" indent="-342900">
              <a:buFont typeface="Arial"/>
              <a:buChar char="•"/>
            </a:pPr>
            <a:r>
              <a:rPr lang="en-US" sz="2800">
                <a:latin typeface="Times New Roman" panose="02020603050405020304" pitchFamily="18" charset="0"/>
                <a:cs typeface="Times New Roman" panose="02020603050405020304" pitchFamily="18" charset="0"/>
              </a:rPr>
              <a:t>Strength</a:t>
            </a:r>
          </a:p>
          <a:p>
            <a:pPr marL="1747647" lvl="1" indent="-342900">
              <a:buFont typeface="Arial"/>
              <a:buChar char="•"/>
            </a:pPr>
            <a:r>
              <a:rPr lang="en-US" sz="2800">
                <a:latin typeface="Times New Roman" panose="02020603050405020304" pitchFamily="18" charset="0"/>
                <a:cs typeface="Times New Roman" panose="02020603050405020304" pitchFamily="18" charset="0"/>
              </a:rPr>
              <a:t>Durability</a:t>
            </a:r>
          </a:p>
          <a:p>
            <a:pPr marL="1747647" lvl="1" indent="-342900">
              <a:buFont typeface="Arial"/>
              <a:buChar char="•"/>
            </a:pPr>
            <a:r>
              <a:rPr lang="en-US" sz="2800">
                <a:latin typeface="Times New Roman" panose="02020603050405020304" pitchFamily="18" charset="0"/>
                <a:cs typeface="Times New Roman" panose="02020603050405020304" pitchFamily="18" charset="0"/>
              </a:rPr>
              <a:t>Conductivity</a:t>
            </a:r>
          </a:p>
          <a:p>
            <a:pPr marL="1747647" lvl="1" indent="-342900">
              <a:buFont typeface="Arial"/>
              <a:buChar char="•"/>
            </a:pPr>
            <a:r>
              <a:rPr lang="en-US" sz="2800">
                <a:latin typeface="Times New Roman" panose="02020603050405020304" pitchFamily="18" charset="0"/>
                <a:cs typeface="Times New Roman" panose="02020603050405020304" pitchFamily="18" charset="0"/>
              </a:rPr>
              <a:t>Elasticity</a:t>
            </a:r>
          </a:p>
          <a:p>
            <a:pPr marL="1747647" lvl="1" indent="-342900">
              <a:buFont typeface="Arial"/>
              <a:buChar char="•"/>
            </a:pPr>
            <a:r>
              <a:rPr lang="en-US" sz="2800">
                <a:latin typeface="Times New Roman" panose="02020603050405020304" pitchFamily="18" charset="0"/>
                <a:cs typeface="Times New Roman" panose="02020603050405020304" pitchFamily="18" charset="0"/>
              </a:rPr>
              <a:t>Visibility (Color, Iridescence, Light Dispersion)</a:t>
            </a:r>
          </a:p>
          <a:p>
            <a:pPr marL="342900" indent="-342900">
              <a:buFont typeface="Arial"/>
              <a:buChar char="•"/>
            </a:pPr>
            <a:r>
              <a:rPr lang="en-US" sz="2800">
                <a:latin typeface="Times New Roman" panose="02020603050405020304" pitchFamily="18" charset="0"/>
                <a:cs typeface="Times New Roman" panose="02020603050405020304" pitchFamily="18" charset="0"/>
              </a:rPr>
              <a:t>Assess financial feasibility for commercial growth </a:t>
            </a:r>
          </a:p>
          <a:p>
            <a:pPr marL="342900" indent="-342900">
              <a:buFont typeface="Arial"/>
              <a:buChar char="•"/>
            </a:pPr>
            <a:r>
              <a:rPr lang="en" sz="2800">
                <a:latin typeface="Times New Roman" panose="02020603050405020304" pitchFamily="18" charset="0"/>
                <a:ea typeface="+mn-lt"/>
                <a:cs typeface="Times New Roman" panose="02020603050405020304" pitchFamily="18" charset="0"/>
              </a:rPr>
              <a:t>Minimize waste products to streamline secreted product harvesting, </a:t>
            </a:r>
          </a:p>
          <a:p>
            <a:pPr marL="342900" indent="-342900">
              <a:buFont typeface="Arial"/>
              <a:buChar char="•"/>
            </a:pPr>
            <a:r>
              <a:rPr lang="en" sz="2800">
                <a:latin typeface="Times New Roman" panose="02020603050405020304" pitchFamily="18" charset="0"/>
                <a:ea typeface="+mn-lt"/>
                <a:cs typeface="Times New Roman" panose="02020603050405020304" pitchFamily="18" charset="0"/>
              </a:rPr>
              <a:t>Assess </a:t>
            </a:r>
            <a:r>
              <a:rPr lang="en-US" sz="2800">
                <a:latin typeface="Times New Roman" panose="02020603050405020304" pitchFamily="18" charset="0"/>
                <a:ea typeface="+mn-lt"/>
                <a:cs typeface="Times New Roman" panose="02020603050405020304" pitchFamily="18" charset="0"/>
              </a:rPr>
              <a:t>biocompatibility</a:t>
            </a:r>
            <a:r>
              <a:rPr lang="en" sz="2800">
                <a:latin typeface="Times New Roman" panose="02020603050405020304" pitchFamily="18" charset="0"/>
                <a:ea typeface="+mn-lt"/>
                <a:cs typeface="Times New Roman" panose="02020603050405020304" pitchFamily="18" charset="0"/>
              </a:rPr>
              <a:t> and </a:t>
            </a:r>
            <a:r>
              <a:rPr lang="en-US" sz="2800">
                <a:latin typeface="Times New Roman" panose="02020603050405020304" pitchFamily="18" charset="0"/>
                <a:ea typeface="+mn-lt"/>
                <a:cs typeface="Times New Roman" panose="02020603050405020304" pitchFamily="18" charset="0"/>
              </a:rPr>
              <a:t>eco-friendliness of product generate and</a:t>
            </a:r>
            <a:r>
              <a:rPr lang="en" sz="2800">
                <a:latin typeface="Times New Roman" panose="02020603050405020304" pitchFamily="18" charset="0"/>
                <a:ea typeface="+mn-lt"/>
                <a:cs typeface="Times New Roman" panose="02020603050405020304" pitchFamily="18" charset="0"/>
              </a:rPr>
              <a:t> waste generated.</a:t>
            </a:r>
            <a:endParaRPr lang="en-US" sz="2800">
              <a:latin typeface="Times New Roman" panose="02020603050405020304" pitchFamily="18" charset="0"/>
              <a:cs typeface="Times New Roman" panose="02020603050405020304" pitchFamily="18" charset="0"/>
            </a:endParaRPr>
          </a:p>
          <a:p>
            <a:pPr marL="342900" indent="-342900">
              <a:buFont typeface="Arial"/>
              <a:buChar char="•"/>
            </a:pPr>
            <a:r>
              <a:rPr lang="en-US" sz="2800">
                <a:latin typeface="Times New Roman" panose="02020603050405020304" pitchFamily="18" charset="0"/>
                <a:cs typeface="Times New Roman" panose="02020603050405020304" pitchFamily="18" charset="0"/>
              </a:rPr>
              <a:t>Test secreted output for ideal performance</a:t>
            </a:r>
          </a:p>
          <a:p>
            <a:pPr marL="1747647" lvl="1" indent="-342900">
              <a:buFont typeface="Arial"/>
              <a:buChar char="•"/>
            </a:pPr>
            <a:r>
              <a:rPr lang="en-US" sz="2800">
                <a:latin typeface="Times New Roman" panose="02020603050405020304" pitchFamily="18" charset="0"/>
                <a:cs typeface="Times New Roman" panose="02020603050405020304" pitchFamily="18" charset="0"/>
              </a:rPr>
              <a:t>Protein Isolation and Purification</a:t>
            </a:r>
          </a:p>
        </p:txBody>
      </p:sp>
      <p:sp>
        <p:nvSpPr>
          <p:cNvPr id="74" name="Text Box 1383">
            <a:hlinkClick r:id="" action="ppaction://noaction"/>
            <a:extLst>
              <a:ext uri="{FF2B5EF4-FFF2-40B4-BE49-F238E27FC236}">
                <a16:creationId xmlns:a16="http://schemas.microsoft.com/office/drawing/2014/main" id="{2DD481E2-E4A3-7545-A90D-2C141BB2AC71}"/>
              </a:ext>
            </a:extLst>
          </p:cNvPr>
          <p:cNvSpPr txBox="1">
            <a:spLocks noChangeArrowheads="1"/>
          </p:cNvSpPr>
          <p:nvPr/>
        </p:nvSpPr>
        <p:spPr bwMode="auto">
          <a:xfrm>
            <a:off x="28858860" y="17844805"/>
            <a:ext cx="8142514" cy="545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457200" lvl="0" indent="-457200">
              <a:buFont typeface="Arial"/>
              <a:buChar char="•"/>
            </a:pPr>
            <a:r>
              <a:rPr lang="en-US" sz="2800">
                <a:latin typeface="Times New Roman" panose="02020603050405020304" pitchFamily="18" charset="0"/>
                <a:cs typeface="Times New Roman" panose="02020603050405020304" pitchFamily="18" charset="0"/>
              </a:rPr>
              <a:t>Media and content resources listed alphabetically</a:t>
            </a:r>
          </a:p>
        </p:txBody>
      </p:sp>
      <p:sp>
        <p:nvSpPr>
          <p:cNvPr id="75" name="Rounded Rectangle 74">
            <a:hlinkClick r:id="" action="ppaction://noaction"/>
            <a:extLst>
              <a:ext uri="{FF2B5EF4-FFF2-40B4-BE49-F238E27FC236}">
                <a16:creationId xmlns:a16="http://schemas.microsoft.com/office/drawing/2014/main" id="{30A64DDE-71E4-F94E-A33D-DDA1C31E75AB}"/>
              </a:ext>
            </a:extLst>
          </p:cNvPr>
          <p:cNvSpPr/>
          <p:nvPr/>
        </p:nvSpPr>
        <p:spPr>
          <a:xfrm>
            <a:off x="28895516" y="16832341"/>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hlinkClick r:id="rId19" action="ppaction://hlinksldjump">
                  <a:extLst>
                    <a:ext uri="{A12FA001-AC4F-418D-AE19-62706E023703}">
                      <ahyp:hlinkClr xmlns:ahyp="http://schemas.microsoft.com/office/drawing/2018/hyperlinkcolor" val="tx"/>
                    </a:ext>
                  </a:extLst>
                </a:hlinkClick>
              </a:rPr>
              <a:t>References</a:t>
            </a:r>
            <a:r>
              <a:rPr lang="en-US" sz="4000" b="1">
                <a:solidFill>
                  <a:schemeClr val="tx1"/>
                </a:solidFill>
                <a:latin typeface="Times New Roman" panose="02020603050405020304" pitchFamily="18" charset="0"/>
                <a:cs typeface="Times New Roman" panose="02020603050405020304" pitchFamily="18" charset="0"/>
              </a:rPr>
              <a:t>:</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76" name="Rounded Rectangle 75">
            <a:hlinkClick r:id="rId18" action="ppaction://hlinksldjump"/>
            <a:extLst>
              <a:ext uri="{FF2B5EF4-FFF2-40B4-BE49-F238E27FC236}">
                <a16:creationId xmlns:a16="http://schemas.microsoft.com/office/drawing/2014/main" id="{240A2EB2-82E2-2840-9ED1-97077D4D6963}"/>
              </a:ext>
            </a:extLst>
          </p:cNvPr>
          <p:cNvSpPr/>
          <p:nvPr/>
        </p:nvSpPr>
        <p:spPr>
          <a:xfrm>
            <a:off x="28858860" y="5993666"/>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Optimization:</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77" name="Rounded Rectangle 76">
            <a:hlinkClick r:id="rId17" action="ppaction://hlinksldjump"/>
            <a:extLst>
              <a:ext uri="{FF2B5EF4-FFF2-40B4-BE49-F238E27FC236}">
                <a16:creationId xmlns:a16="http://schemas.microsoft.com/office/drawing/2014/main" id="{CE8C7AEB-157B-8C4B-AE2E-5E3AC5FF1A91}"/>
              </a:ext>
            </a:extLst>
          </p:cNvPr>
          <p:cNvSpPr/>
          <p:nvPr/>
        </p:nvSpPr>
        <p:spPr>
          <a:xfrm>
            <a:off x="28858860" y="243841"/>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Methods- Expression &amp; Function:</a:t>
            </a:r>
            <a:endParaRPr lang="en-US" sz="40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0963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p159:morph option="byObject"/>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ction Button: Home 9">
            <a:hlinkClick r:id="" action="ppaction://hlinkshowjump?jump=firstslide" highlightClick="1"/>
          </p:cNvPr>
          <p:cNvSpPr/>
          <p:nvPr/>
        </p:nvSpPr>
        <p:spPr>
          <a:xfrm>
            <a:off x="35956204" y="19630800"/>
            <a:ext cx="1143000" cy="1143000"/>
          </a:xfrm>
          <a:prstGeom prst="actionButtonHome">
            <a:avLst/>
          </a:prstGeom>
          <a:solidFill>
            <a:sysClr val="windowText" lastClr="000000"/>
          </a:solidFill>
          <a:ln w="12700" cap="flat" cmpd="sng" algn="ctr">
            <a:solidFill>
              <a:sysClr val="window" lastClr="FFFFFF"/>
            </a:solidFill>
            <a:prstDash val="solid"/>
          </a:ln>
          <a:effectLst/>
        </p:spPr>
        <p:txBody>
          <a:bodyPr rot="0" spcFirstLastPara="0" vertOverflow="overflow" horzOverflow="overflow" vert="horz" wrap="square" lIns="280805" tIns="140401" rIns="280805" bIns="140401" numCol="1" spcCol="0" rtlCol="0" fromWordArt="0" anchor="ctr" anchorCtr="0" forceAA="0" compatLnSpc="1">
            <a:prstTxWarp prst="textNoShape">
              <a:avLst/>
            </a:prstTxWarp>
            <a:noAutofit/>
          </a:bodyPr>
          <a:lstStyle/>
          <a:p>
            <a:pPr algn="ctr" defTabSz="1404253">
              <a:defRPr/>
            </a:pPr>
            <a:endParaRPr lang="en-US" sz="16800" kern="0">
              <a:solidFill>
                <a:prstClr val="white"/>
              </a:solidFill>
              <a:latin typeface="Trebuchet MS" panose="020B0603020202020204"/>
            </a:endParaRPr>
          </a:p>
        </p:txBody>
      </p:sp>
      <p:sp>
        <p:nvSpPr>
          <p:cNvPr id="16" name="TextBox 15"/>
          <p:cNvSpPr txBox="1"/>
          <p:nvPr/>
        </p:nvSpPr>
        <p:spPr>
          <a:xfrm>
            <a:off x="14464506" y="3170573"/>
            <a:ext cx="8534400" cy="1323439"/>
          </a:xfrm>
          <a:prstGeom prst="rect">
            <a:avLst/>
          </a:prstGeom>
          <a:noFill/>
        </p:spPr>
        <p:txBody>
          <a:bodyPr wrap="square" rtlCol="0">
            <a:spAutoFit/>
          </a:bodyPr>
          <a:lstStyle/>
          <a:p>
            <a:pPr algn="ctr"/>
            <a:r>
              <a:rPr lang="en-US" sz="8000" b="1">
                <a:solidFill>
                  <a:schemeClr val="bg1"/>
                </a:solidFill>
              </a:rPr>
              <a:t>Optimization:</a:t>
            </a:r>
            <a:endParaRPr lang="en-US" sz="8000">
              <a:solidFill>
                <a:schemeClr val="bg1"/>
              </a:solidFill>
            </a:endParaRPr>
          </a:p>
        </p:txBody>
      </p:sp>
      <p:sp>
        <p:nvSpPr>
          <p:cNvPr id="20" name="TextBox 19"/>
          <p:cNvSpPr txBox="1"/>
          <p:nvPr/>
        </p:nvSpPr>
        <p:spPr>
          <a:xfrm>
            <a:off x="13318204" y="20298272"/>
            <a:ext cx="10827005" cy="707886"/>
          </a:xfrm>
          <a:prstGeom prst="rect">
            <a:avLst/>
          </a:prstGeom>
          <a:noFill/>
        </p:spPr>
        <p:txBody>
          <a:bodyPr wrap="square" rtlCol="0">
            <a:spAutoFit/>
          </a:bodyPr>
          <a:lstStyle/>
          <a:p>
            <a:r>
              <a:rPr lang="en-US" sz="4000" b="1"/>
              <a:t>Click Section Headings to View Additional Content</a:t>
            </a:r>
          </a:p>
        </p:txBody>
      </p:sp>
      <p:sp>
        <p:nvSpPr>
          <p:cNvPr id="3" name="TextBox 2">
            <a:extLst>
              <a:ext uri="{FF2B5EF4-FFF2-40B4-BE49-F238E27FC236}">
                <a16:creationId xmlns:a16="http://schemas.microsoft.com/office/drawing/2014/main" id="{81FDFDB1-2633-4909-B979-54EB0862B473}"/>
              </a:ext>
            </a:extLst>
          </p:cNvPr>
          <p:cNvSpPr txBox="1"/>
          <p:nvPr/>
        </p:nvSpPr>
        <p:spPr>
          <a:xfrm>
            <a:off x="9812505" y="4494287"/>
            <a:ext cx="17142683" cy="124033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4000">
                <a:latin typeface="Times New Roman" panose="02020603050405020304" pitchFamily="18" charset="0"/>
                <a:cs typeface="Times New Roman" panose="02020603050405020304" pitchFamily="18" charset="0"/>
              </a:rPr>
              <a:t>For continuation in </a:t>
            </a:r>
            <a:r>
              <a:rPr lang="en-US" sz="4000" err="1">
                <a:latin typeface="Times New Roman" panose="02020603050405020304" pitchFamily="18" charset="0"/>
                <a:cs typeface="Times New Roman" panose="02020603050405020304" pitchFamily="18" charset="0"/>
              </a:rPr>
              <a:t>wetlab</a:t>
            </a:r>
            <a:r>
              <a:rPr lang="en-US" sz="4000">
                <a:latin typeface="Times New Roman" panose="02020603050405020304" pitchFamily="18" charset="0"/>
                <a:cs typeface="Times New Roman" panose="02020603050405020304" pitchFamily="18" charset="0"/>
              </a:rPr>
              <a:t> aspects of this project beyond the information presented, the following items need to be addressed</a:t>
            </a:r>
          </a:p>
          <a:p>
            <a:pPr marL="342900" indent="-342900">
              <a:buFont typeface="Arial"/>
              <a:buChar char="•"/>
            </a:pPr>
            <a:r>
              <a:rPr lang="en-US" sz="4000">
                <a:latin typeface="Times New Roman" panose="02020603050405020304" pitchFamily="18" charset="0"/>
                <a:cs typeface="Times New Roman" panose="02020603050405020304" pitchFamily="18" charset="0"/>
              </a:rPr>
              <a:t>Match each theme with a </a:t>
            </a:r>
            <a:r>
              <a:rPr lang="en-US" sz="4000" err="1">
                <a:latin typeface="Times New Roman" panose="02020603050405020304" pitchFamily="18" charset="0"/>
                <a:cs typeface="Times New Roman" panose="02020603050405020304" pitchFamily="18" charset="0"/>
              </a:rPr>
              <a:t>secretable</a:t>
            </a:r>
            <a:r>
              <a:rPr lang="en-US" sz="4000">
                <a:latin typeface="Times New Roman" panose="02020603050405020304" pitchFamily="18" charset="0"/>
                <a:cs typeface="Times New Roman" panose="02020603050405020304" pitchFamily="18" charset="0"/>
              </a:rPr>
              <a:t> product, and choose whether this needs to be embedded into a matrix for support</a:t>
            </a:r>
          </a:p>
          <a:p>
            <a:pPr marL="342900" indent="-342900">
              <a:buFont typeface="Arial"/>
              <a:buChar char="•"/>
            </a:pPr>
            <a:r>
              <a:rPr lang="en-US" sz="4000">
                <a:latin typeface="Times New Roman" panose="02020603050405020304" pitchFamily="18" charset="0"/>
                <a:cs typeface="Times New Roman" panose="02020603050405020304" pitchFamily="18" charset="0"/>
              </a:rPr>
              <a:t>Generate multiple polymers using pre-made plasmids rather than generating a completely new vector backbone</a:t>
            </a:r>
          </a:p>
          <a:p>
            <a:pPr marL="342900" indent="-342900">
              <a:buFont typeface="Arial"/>
              <a:buChar char="•"/>
            </a:pPr>
            <a:r>
              <a:rPr lang="en-US" sz="4000">
                <a:latin typeface="Times New Roman" panose="02020603050405020304" pitchFamily="18" charset="0"/>
                <a:cs typeface="Times New Roman" panose="02020603050405020304" pitchFamily="18" charset="0"/>
              </a:rPr>
              <a:t>One or more species can express these multiple products</a:t>
            </a:r>
          </a:p>
          <a:p>
            <a:pPr marL="342900" indent="-342900">
              <a:buFont typeface="Arial"/>
              <a:buChar char="•"/>
            </a:pPr>
            <a:r>
              <a:rPr lang="en-US" sz="4000">
                <a:latin typeface="Times New Roman" panose="02020603050405020304" pitchFamily="18" charset="0"/>
                <a:cs typeface="Times New Roman" panose="02020603050405020304" pitchFamily="18" charset="0"/>
              </a:rPr>
              <a:t>Combine polymers to create a new biocompatible materials combine 1+ of the desired output through evaluation using control: </a:t>
            </a:r>
          </a:p>
          <a:p>
            <a:pPr marL="1747647" lvl="1" indent="-342900">
              <a:buFont typeface="Arial"/>
              <a:buChar char="•"/>
            </a:pPr>
            <a:r>
              <a:rPr lang="en-US" sz="4000">
                <a:latin typeface="Times New Roman" panose="02020603050405020304" pitchFamily="18" charset="0"/>
                <a:cs typeface="Times New Roman" panose="02020603050405020304" pitchFamily="18" charset="0"/>
              </a:rPr>
              <a:t>Strength</a:t>
            </a:r>
          </a:p>
          <a:p>
            <a:pPr marL="1747647" lvl="1" indent="-342900">
              <a:buFont typeface="Arial"/>
              <a:buChar char="•"/>
            </a:pPr>
            <a:r>
              <a:rPr lang="en-US" sz="4000">
                <a:latin typeface="Times New Roman" panose="02020603050405020304" pitchFamily="18" charset="0"/>
                <a:cs typeface="Times New Roman" panose="02020603050405020304" pitchFamily="18" charset="0"/>
              </a:rPr>
              <a:t>Durability</a:t>
            </a:r>
          </a:p>
          <a:p>
            <a:pPr marL="1747647" lvl="1" indent="-342900">
              <a:buFont typeface="Arial"/>
              <a:buChar char="•"/>
            </a:pPr>
            <a:r>
              <a:rPr lang="en-US" sz="4000">
                <a:latin typeface="Times New Roman" panose="02020603050405020304" pitchFamily="18" charset="0"/>
                <a:cs typeface="Times New Roman" panose="02020603050405020304" pitchFamily="18" charset="0"/>
              </a:rPr>
              <a:t>Conductivity</a:t>
            </a:r>
          </a:p>
          <a:p>
            <a:pPr marL="1747647" lvl="1" indent="-342900">
              <a:buFont typeface="Arial"/>
              <a:buChar char="•"/>
            </a:pPr>
            <a:r>
              <a:rPr lang="en-US" sz="4000">
                <a:latin typeface="Times New Roman" panose="02020603050405020304" pitchFamily="18" charset="0"/>
                <a:cs typeface="Times New Roman" panose="02020603050405020304" pitchFamily="18" charset="0"/>
              </a:rPr>
              <a:t>Elasticity</a:t>
            </a:r>
          </a:p>
          <a:p>
            <a:pPr marL="1747647" lvl="1" indent="-342900">
              <a:buFont typeface="Arial"/>
              <a:buChar char="•"/>
            </a:pPr>
            <a:r>
              <a:rPr lang="en-US" sz="4000">
                <a:latin typeface="Times New Roman" panose="02020603050405020304" pitchFamily="18" charset="0"/>
                <a:cs typeface="Times New Roman" panose="02020603050405020304" pitchFamily="18" charset="0"/>
              </a:rPr>
              <a:t>Visibility (Color, Iridescence, Light Dispersion)</a:t>
            </a:r>
          </a:p>
          <a:p>
            <a:pPr marL="342900" indent="-342900">
              <a:buFont typeface="Arial"/>
              <a:buChar char="•"/>
            </a:pPr>
            <a:r>
              <a:rPr lang="en-US" sz="4000">
                <a:latin typeface="Times New Roman" panose="02020603050405020304" pitchFamily="18" charset="0"/>
                <a:cs typeface="Times New Roman" panose="02020603050405020304" pitchFamily="18" charset="0"/>
              </a:rPr>
              <a:t>Assess financial feasibility for commercial growth </a:t>
            </a:r>
          </a:p>
          <a:p>
            <a:pPr marL="342900" indent="-342900">
              <a:buFont typeface="Arial"/>
              <a:buChar char="•"/>
            </a:pPr>
            <a:r>
              <a:rPr lang="en" sz="4000">
                <a:latin typeface="Times New Roman" panose="02020603050405020304" pitchFamily="18" charset="0"/>
                <a:ea typeface="+mn-lt"/>
                <a:cs typeface="Times New Roman" panose="02020603050405020304" pitchFamily="18" charset="0"/>
              </a:rPr>
              <a:t>Minimize waste products to streamline secreted product harvesting, </a:t>
            </a:r>
          </a:p>
          <a:p>
            <a:pPr marL="342900" indent="-342900">
              <a:buFont typeface="Arial"/>
              <a:buChar char="•"/>
            </a:pPr>
            <a:r>
              <a:rPr lang="en" sz="4000">
                <a:latin typeface="Times New Roman" panose="02020603050405020304" pitchFamily="18" charset="0"/>
                <a:ea typeface="+mn-lt"/>
                <a:cs typeface="Times New Roman" panose="02020603050405020304" pitchFamily="18" charset="0"/>
              </a:rPr>
              <a:t>Assess </a:t>
            </a:r>
            <a:r>
              <a:rPr lang="en-US" sz="4000">
                <a:latin typeface="Times New Roman" panose="02020603050405020304" pitchFamily="18" charset="0"/>
                <a:ea typeface="+mn-lt"/>
                <a:cs typeface="Times New Roman" panose="02020603050405020304" pitchFamily="18" charset="0"/>
              </a:rPr>
              <a:t>biocompatibility</a:t>
            </a:r>
            <a:r>
              <a:rPr lang="en" sz="4000">
                <a:latin typeface="Times New Roman" panose="02020603050405020304" pitchFamily="18" charset="0"/>
                <a:ea typeface="+mn-lt"/>
                <a:cs typeface="Times New Roman" panose="02020603050405020304" pitchFamily="18" charset="0"/>
              </a:rPr>
              <a:t> and </a:t>
            </a:r>
            <a:r>
              <a:rPr lang="en-US" sz="4000">
                <a:latin typeface="Times New Roman" panose="02020603050405020304" pitchFamily="18" charset="0"/>
                <a:ea typeface="+mn-lt"/>
                <a:cs typeface="Times New Roman" panose="02020603050405020304" pitchFamily="18" charset="0"/>
              </a:rPr>
              <a:t>eco-friendliness of product generate and</a:t>
            </a:r>
            <a:r>
              <a:rPr lang="en" sz="4000">
                <a:latin typeface="Times New Roman" panose="02020603050405020304" pitchFamily="18" charset="0"/>
                <a:ea typeface="+mn-lt"/>
                <a:cs typeface="Times New Roman" panose="02020603050405020304" pitchFamily="18" charset="0"/>
              </a:rPr>
              <a:t> waste generated.</a:t>
            </a:r>
            <a:endParaRPr lang="en-US" sz="4000">
              <a:latin typeface="Times New Roman" panose="02020603050405020304" pitchFamily="18" charset="0"/>
              <a:cs typeface="Times New Roman" panose="02020603050405020304" pitchFamily="18" charset="0"/>
            </a:endParaRPr>
          </a:p>
          <a:p>
            <a:pPr marL="342900" indent="-342900">
              <a:buFont typeface="Arial"/>
              <a:buChar char="•"/>
            </a:pPr>
            <a:r>
              <a:rPr lang="en-US" sz="4000">
                <a:latin typeface="Times New Roman" panose="02020603050405020304" pitchFamily="18" charset="0"/>
                <a:cs typeface="Times New Roman" panose="02020603050405020304" pitchFamily="18" charset="0"/>
              </a:rPr>
              <a:t>Test secreted output for ideal performance</a:t>
            </a:r>
          </a:p>
          <a:p>
            <a:pPr marL="1747647" lvl="1" indent="-342900">
              <a:buFont typeface="Arial"/>
              <a:buChar char="•"/>
            </a:pPr>
            <a:r>
              <a:rPr lang="en-US" sz="4000">
                <a:latin typeface="Times New Roman" panose="02020603050405020304" pitchFamily="18" charset="0"/>
                <a:cs typeface="Times New Roman" panose="02020603050405020304" pitchFamily="18" charset="0"/>
              </a:rPr>
              <a:t>Protein Isolation and Purification</a:t>
            </a:r>
          </a:p>
        </p:txBody>
      </p:sp>
      <p:sp>
        <p:nvSpPr>
          <p:cNvPr id="22" name="TextBox 21">
            <a:extLst>
              <a:ext uri="{FF2B5EF4-FFF2-40B4-BE49-F238E27FC236}">
                <a16:creationId xmlns:a16="http://schemas.microsoft.com/office/drawing/2014/main" id="{E002AB5F-8FC4-3342-B506-E26DE635C2B2}"/>
              </a:ext>
            </a:extLst>
          </p:cNvPr>
          <p:cNvSpPr txBox="1"/>
          <p:nvPr/>
        </p:nvSpPr>
        <p:spPr>
          <a:xfrm>
            <a:off x="10673518" y="189981"/>
            <a:ext cx="15656321" cy="3170099"/>
          </a:xfrm>
          <a:prstGeom prst="rect">
            <a:avLst/>
          </a:prstGeom>
          <a:noFill/>
        </p:spPr>
        <p:txBody>
          <a:bodyPr wrap="square" rtlCol="0" anchor="t">
            <a:spAutoFit/>
          </a:bodyPr>
          <a:lstStyle/>
          <a:p>
            <a:pPr algn="ctr"/>
            <a:r>
              <a:rPr lang="en-US" sz="4400" b="1" i="1">
                <a:solidFill>
                  <a:schemeClr val="bg1">
                    <a:lumMod val="95000"/>
                  </a:schemeClr>
                </a:solidFill>
              </a:rPr>
              <a:t>The Development of Novel Biocompatible Materials for Strength, Durability, Conductivity, Elasticity, and Visibility</a:t>
            </a:r>
          </a:p>
          <a:p>
            <a:pPr algn="ctr"/>
            <a:r>
              <a:rPr lang="en-US" sz="2800" i="1" err="1">
                <a:solidFill>
                  <a:schemeClr val="bg1">
                    <a:lumMod val="95000"/>
                  </a:schemeClr>
                </a:solidFill>
              </a:rPr>
              <a:t>Srinitya</a:t>
            </a:r>
            <a:r>
              <a:rPr lang="en-US" sz="2800" i="1">
                <a:solidFill>
                  <a:schemeClr val="bg1">
                    <a:lumMod val="95000"/>
                  </a:schemeClr>
                </a:solidFill>
              </a:rPr>
              <a:t> Allam, Rosa </a:t>
            </a:r>
            <a:r>
              <a:rPr lang="en-US" sz="2800" i="1" err="1">
                <a:solidFill>
                  <a:schemeClr val="bg1">
                    <a:lumMod val="95000"/>
                  </a:schemeClr>
                </a:solidFill>
              </a:rPr>
              <a:t>Bouchery</a:t>
            </a:r>
            <a:r>
              <a:rPr lang="en-US" sz="2800" i="1">
                <a:solidFill>
                  <a:schemeClr val="bg1">
                    <a:lumMod val="95000"/>
                  </a:schemeClr>
                </a:solidFill>
              </a:rPr>
              <a:t>, </a:t>
            </a:r>
            <a:r>
              <a:rPr lang="en-US" sz="2800" i="1" err="1">
                <a:solidFill>
                  <a:schemeClr val="bg1">
                    <a:lumMod val="95000"/>
                  </a:schemeClr>
                </a:solidFill>
              </a:rPr>
              <a:t>Eirian</a:t>
            </a:r>
            <a:r>
              <a:rPr lang="en-US" sz="2800" i="1">
                <a:solidFill>
                  <a:schemeClr val="bg1">
                    <a:lumMod val="95000"/>
                  </a:schemeClr>
                </a:solidFill>
              </a:rPr>
              <a:t> Crocker, Ria </a:t>
            </a:r>
            <a:r>
              <a:rPr lang="en-US" sz="2800" i="1" err="1">
                <a:solidFill>
                  <a:schemeClr val="bg1">
                    <a:lumMod val="95000"/>
                  </a:schemeClr>
                </a:solidFill>
              </a:rPr>
              <a:t>Hosuru</a:t>
            </a:r>
            <a:r>
              <a:rPr lang="en-US" sz="2800" i="1">
                <a:solidFill>
                  <a:schemeClr val="bg1">
                    <a:lumMod val="95000"/>
                  </a:schemeClr>
                </a:solidFill>
              </a:rPr>
              <a:t>, Richard Kim, </a:t>
            </a:r>
            <a:r>
              <a:rPr lang="en-US" sz="2800" i="1">
                <a:solidFill>
                  <a:schemeClr val="bg1">
                    <a:lumMod val="95000"/>
                  </a:schemeClr>
                </a:solidFill>
                <a:ea typeface="+mn-lt"/>
                <a:cs typeface="+mn-lt"/>
              </a:rPr>
              <a:t>Valerie </a:t>
            </a:r>
            <a:r>
              <a:rPr lang="en-US" sz="2800" i="1" err="1">
                <a:solidFill>
                  <a:schemeClr val="bg1">
                    <a:lumMod val="95000"/>
                  </a:schemeClr>
                </a:solidFill>
                <a:ea typeface="+mn-lt"/>
                <a:cs typeface="+mn-lt"/>
              </a:rPr>
              <a:t>Lau,</a:t>
            </a:r>
            <a:r>
              <a:rPr lang="en-US" sz="2800" i="1" err="1">
                <a:solidFill>
                  <a:schemeClr val="bg1">
                    <a:lumMod val="95000"/>
                  </a:schemeClr>
                </a:solidFill>
              </a:rPr>
              <a:t>Terrance</a:t>
            </a:r>
            <a:r>
              <a:rPr lang="en-US" sz="2800" i="1">
                <a:solidFill>
                  <a:schemeClr val="bg1">
                    <a:lumMod val="95000"/>
                  </a:schemeClr>
                </a:solidFill>
              </a:rPr>
              <a:t> </a:t>
            </a:r>
            <a:r>
              <a:rPr lang="en-US" sz="2800" i="1" err="1">
                <a:solidFill>
                  <a:schemeClr val="bg1">
                    <a:lumMod val="95000"/>
                  </a:schemeClr>
                </a:solidFill>
              </a:rPr>
              <a:t>Luangrath</a:t>
            </a:r>
            <a:r>
              <a:rPr lang="en-US" sz="2800" i="1">
                <a:solidFill>
                  <a:schemeClr val="bg1">
                    <a:lumMod val="95000"/>
                  </a:schemeClr>
                </a:solidFill>
              </a:rPr>
              <a:t>, </a:t>
            </a:r>
            <a:r>
              <a:rPr lang="en-US" sz="2800" i="1" err="1">
                <a:solidFill>
                  <a:schemeClr val="bg1">
                    <a:lumMod val="95000"/>
                  </a:schemeClr>
                </a:solidFill>
              </a:rPr>
              <a:t>Rohebot</a:t>
            </a:r>
            <a:r>
              <a:rPr lang="en-US" sz="2800" i="1">
                <a:solidFill>
                  <a:schemeClr val="bg1">
                    <a:lumMod val="95000"/>
                  </a:schemeClr>
                </a:solidFill>
              </a:rPr>
              <a:t> </a:t>
            </a:r>
            <a:r>
              <a:rPr lang="en-US" sz="2800" i="1" err="1">
                <a:solidFill>
                  <a:schemeClr val="bg1">
                    <a:lumMod val="95000"/>
                  </a:schemeClr>
                </a:solidFill>
              </a:rPr>
              <a:t>Mengesha</a:t>
            </a:r>
            <a:r>
              <a:rPr lang="en-US" sz="2800" i="1">
                <a:solidFill>
                  <a:schemeClr val="bg1">
                    <a:lumMod val="95000"/>
                  </a:schemeClr>
                </a:solidFill>
              </a:rPr>
              <a:t>, Elena Novak,</a:t>
            </a:r>
            <a:r>
              <a:rPr lang="en-US" sz="2800" i="1">
                <a:solidFill>
                  <a:schemeClr val="bg1">
                    <a:lumMod val="95000"/>
                  </a:schemeClr>
                </a:solidFill>
                <a:ea typeface="+mn-lt"/>
                <a:cs typeface="+mn-lt"/>
              </a:rPr>
              <a:t> Skylar </a:t>
            </a:r>
            <a:r>
              <a:rPr lang="en-US" sz="2800" i="1" err="1">
                <a:solidFill>
                  <a:schemeClr val="bg1">
                    <a:lumMod val="95000"/>
                  </a:schemeClr>
                </a:solidFill>
                <a:ea typeface="+mn-lt"/>
                <a:cs typeface="+mn-lt"/>
              </a:rPr>
              <a:t>Ondrejko</a:t>
            </a:r>
            <a:r>
              <a:rPr lang="en-US" sz="2800" i="1">
                <a:solidFill>
                  <a:schemeClr val="bg1">
                    <a:lumMod val="95000"/>
                  </a:schemeClr>
                </a:solidFill>
              </a:rPr>
              <a:t>, Hannah Park, </a:t>
            </a:r>
            <a:r>
              <a:rPr lang="en-US" sz="2800" i="1" err="1">
                <a:solidFill>
                  <a:schemeClr val="bg1">
                    <a:lumMod val="95000"/>
                  </a:schemeClr>
                </a:solidFill>
              </a:rPr>
              <a:t>Wamia</a:t>
            </a:r>
            <a:r>
              <a:rPr lang="en-US" sz="2800" i="1">
                <a:solidFill>
                  <a:schemeClr val="bg1">
                    <a:lumMod val="95000"/>
                  </a:schemeClr>
                </a:solidFill>
              </a:rPr>
              <a:t> Said, </a:t>
            </a:r>
            <a:r>
              <a:rPr lang="en-US" sz="2800" i="1" err="1">
                <a:solidFill>
                  <a:schemeClr val="bg1">
                    <a:lumMod val="95000"/>
                  </a:schemeClr>
                </a:solidFill>
              </a:rPr>
              <a:t>Meron</a:t>
            </a:r>
            <a:r>
              <a:rPr lang="en-US" sz="2800" i="1">
                <a:solidFill>
                  <a:schemeClr val="bg1">
                    <a:lumMod val="95000"/>
                  </a:schemeClr>
                </a:solidFill>
              </a:rPr>
              <a:t> Tadesse,  </a:t>
            </a:r>
            <a:r>
              <a:rPr lang="en-US" sz="2800" i="1">
                <a:solidFill>
                  <a:schemeClr val="bg1">
                    <a:lumMod val="95000"/>
                  </a:schemeClr>
                </a:solidFill>
                <a:ea typeface="+mn-lt"/>
                <a:cs typeface="+mn-lt"/>
              </a:rPr>
              <a:t>Irene </a:t>
            </a:r>
            <a:r>
              <a:rPr lang="en-US" sz="2800" i="1" err="1">
                <a:solidFill>
                  <a:schemeClr val="bg1">
                    <a:lumMod val="95000"/>
                  </a:schemeClr>
                </a:solidFill>
                <a:ea typeface="+mn-lt"/>
                <a:cs typeface="+mn-lt"/>
              </a:rPr>
              <a:t>Torosyan</a:t>
            </a:r>
            <a:r>
              <a:rPr lang="en-US" sz="2800" i="1">
                <a:solidFill>
                  <a:schemeClr val="bg1">
                    <a:lumMod val="95000"/>
                  </a:schemeClr>
                </a:solidFill>
                <a:ea typeface="+mn-lt"/>
                <a:cs typeface="+mn-lt"/>
              </a:rPr>
              <a:t>, Jessica Truong, Riley </a:t>
            </a:r>
            <a:r>
              <a:rPr lang="en-US" sz="2800" i="1" err="1">
                <a:solidFill>
                  <a:schemeClr val="bg1">
                    <a:lumMod val="95000"/>
                  </a:schemeClr>
                </a:solidFill>
                <a:ea typeface="+mn-lt"/>
                <a:cs typeface="+mn-lt"/>
              </a:rPr>
              <a:t>Turbak</a:t>
            </a:r>
            <a:r>
              <a:rPr lang="en-US" sz="2800" i="1">
                <a:solidFill>
                  <a:schemeClr val="bg1">
                    <a:lumMod val="95000"/>
                  </a:schemeClr>
                </a:solidFill>
                <a:ea typeface="+mn-lt"/>
                <a:cs typeface="+mn-lt"/>
              </a:rPr>
              <a:t>,</a:t>
            </a:r>
            <a:r>
              <a:rPr lang="en-US" sz="2800" i="1">
                <a:solidFill>
                  <a:schemeClr val="bg1">
                    <a:lumMod val="95000"/>
                  </a:schemeClr>
                </a:solidFill>
              </a:rPr>
              <a:t> Jack </a:t>
            </a:r>
            <a:r>
              <a:rPr lang="en-US" sz="2800" i="1" err="1">
                <a:solidFill>
                  <a:schemeClr val="bg1">
                    <a:lumMod val="95000"/>
                  </a:schemeClr>
                </a:solidFill>
              </a:rPr>
              <a:t>Cantarella</a:t>
            </a:r>
            <a:r>
              <a:rPr lang="en-US" sz="2800" i="1">
                <a:solidFill>
                  <a:schemeClr val="bg1">
                    <a:lumMod val="95000"/>
                  </a:schemeClr>
                </a:solidFill>
              </a:rPr>
              <a:t>, Elizabeth Romano, P.I.</a:t>
            </a:r>
            <a:endParaRPr lang="en-US" sz="2800" i="1">
              <a:solidFill>
                <a:schemeClr val="bg1">
                  <a:lumMod val="95000"/>
                </a:schemeClr>
              </a:solidFill>
              <a:cs typeface="Calibri"/>
            </a:endParaRPr>
          </a:p>
          <a:p>
            <a:pPr algn="ctr"/>
            <a:r>
              <a:rPr lang="en-US" sz="2800" i="1">
                <a:solidFill>
                  <a:schemeClr val="bg1">
                    <a:lumMod val="95000"/>
                  </a:schemeClr>
                </a:solidFill>
              </a:rPr>
              <a:t>The Governor’s School at Innovation Park  - Prince William County Schools &amp; George Mason University</a:t>
            </a:r>
            <a:endParaRPr lang="en-US" sz="2800" i="1">
              <a:solidFill>
                <a:schemeClr val="bg1">
                  <a:lumMod val="95000"/>
                </a:schemeClr>
              </a:solidFill>
              <a:cs typeface="Calibri"/>
            </a:endParaRPr>
          </a:p>
        </p:txBody>
      </p:sp>
      <p:pic>
        <p:nvPicPr>
          <p:cNvPr id="23" name="Picture 22">
            <a:extLst>
              <a:ext uri="{FF2B5EF4-FFF2-40B4-BE49-F238E27FC236}">
                <a16:creationId xmlns:a16="http://schemas.microsoft.com/office/drawing/2014/main" id="{CD86B2C7-B71A-B746-9D56-2801DA2864E9}"/>
              </a:ext>
            </a:extLst>
          </p:cNvPr>
          <p:cNvPicPr>
            <a:picLocks noChangeAspect="1"/>
          </p:cNvPicPr>
          <p:nvPr/>
        </p:nvPicPr>
        <p:blipFill>
          <a:blip r:embed="rId3"/>
          <a:stretch>
            <a:fillRect/>
          </a:stretch>
        </p:blipFill>
        <p:spPr>
          <a:xfrm>
            <a:off x="8896725" y="2104385"/>
            <a:ext cx="1840189" cy="200748"/>
          </a:xfrm>
          <a:prstGeom prst="rect">
            <a:avLst/>
          </a:prstGeom>
        </p:spPr>
      </p:pic>
      <p:pic>
        <p:nvPicPr>
          <p:cNvPr id="32" name="Picture 31">
            <a:extLst>
              <a:ext uri="{FF2B5EF4-FFF2-40B4-BE49-F238E27FC236}">
                <a16:creationId xmlns:a16="http://schemas.microsoft.com/office/drawing/2014/main" id="{39535719-E8B6-8A40-A2F3-3ABB735977D9}"/>
              </a:ext>
            </a:extLst>
          </p:cNvPr>
          <p:cNvPicPr>
            <a:picLocks noChangeAspect="1"/>
          </p:cNvPicPr>
          <p:nvPr/>
        </p:nvPicPr>
        <p:blipFill>
          <a:blip r:embed="rId4"/>
          <a:stretch>
            <a:fillRect/>
          </a:stretch>
        </p:blipFill>
        <p:spPr>
          <a:xfrm>
            <a:off x="8833329" y="161657"/>
            <a:ext cx="1840189" cy="1715289"/>
          </a:xfrm>
          <a:prstGeom prst="rect">
            <a:avLst/>
          </a:prstGeom>
        </p:spPr>
      </p:pic>
      <p:pic>
        <p:nvPicPr>
          <p:cNvPr id="33" name="Picture 32">
            <a:extLst>
              <a:ext uri="{FF2B5EF4-FFF2-40B4-BE49-F238E27FC236}">
                <a16:creationId xmlns:a16="http://schemas.microsoft.com/office/drawing/2014/main" id="{5F34FE34-A290-B449-90CD-0730C61D0114}"/>
              </a:ext>
            </a:extLst>
          </p:cNvPr>
          <p:cNvPicPr>
            <a:picLocks noChangeAspect="1"/>
          </p:cNvPicPr>
          <p:nvPr/>
        </p:nvPicPr>
        <p:blipFill>
          <a:blip r:embed="rId5"/>
          <a:stretch>
            <a:fillRect/>
          </a:stretch>
        </p:blipFill>
        <p:spPr>
          <a:xfrm>
            <a:off x="26329839" y="161657"/>
            <a:ext cx="2204081" cy="1432653"/>
          </a:xfrm>
          <a:prstGeom prst="rect">
            <a:avLst/>
          </a:prstGeom>
        </p:spPr>
      </p:pic>
      <p:sp>
        <p:nvSpPr>
          <p:cNvPr id="40" name="Text Box 1383">
            <a:hlinkClick r:id="rId6" action="ppaction://hlinksldjump"/>
            <a:extLst>
              <a:ext uri="{FF2B5EF4-FFF2-40B4-BE49-F238E27FC236}">
                <a16:creationId xmlns:a16="http://schemas.microsoft.com/office/drawing/2014/main" id="{E8B67835-6E4F-3E49-B05F-72AC5A3CAEC8}"/>
              </a:ext>
            </a:extLst>
          </p:cNvPr>
          <p:cNvSpPr txBox="1">
            <a:spLocks noChangeArrowheads="1"/>
          </p:cNvSpPr>
          <p:nvPr/>
        </p:nvSpPr>
        <p:spPr bwMode="auto">
          <a:xfrm>
            <a:off x="413569" y="6231481"/>
            <a:ext cx="8142514" cy="39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Select natural agent comparison for strength, durability, flexibility, conductivity, visibility and conductivity</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Is there a gene/protein/polymer sequence known?</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What are the agent’s current uses that can be enhanced?</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PLA, HLA, PGA, Ceramic, CNT, PA, PC, Diamond, GO, R-L, PV</a:t>
            </a:r>
          </a:p>
          <a:p>
            <a:pPr marL="171450" lvl="0" indent="-171450">
              <a:buFont typeface="Arial" panose="020B0604020202020204" pitchFamily="34" charset="0"/>
              <a:buChar char="•"/>
            </a:pPr>
            <a:endParaRPr lang="en-US" sz="2800">
              <a:latin typeface="Times New Roman" panose="02020603050405020304" pitchFamily="18" charset="0"/>
              <a:cs typeface="Times New Roman" panose="02020603050405020304" pitchFamily="18" charset="0"/>
            </a:endParaRPr>
          </a:p>
        </p:txBody>
      </p:sp>
      <p:sp>
        <p:nvSpPr>
          <p:cNvPr id="41" name="Text Box 1383">
            <a:hlinkClick r:id="rId7" action="ppaction://hlinksldjump"/>
            <a:extLst>
              <a:ext uri="{FF2B5EF4-FFF2-40B4-BE49-F238E27FC236}">
                <a16:creationId xmlns:a16="http://schemas.microsoft.com/office/drawing/2014/main" id="{1DE1C1C7-43CB-BA42-A7FE-F9475D7BAF4F}"/>
              </a:ext>
            </a:extLst>
          </p:cNvPr>
          <p:cNvSpPr txBox="1">
            <a:spLocks noChangeArrowheads="1"/>
          </p:cNvSpPr>
          <p:nvPr/>
        </p:nvSpPr>
        <p:spPr bwMode="auto">
          <a:xfrm>
            <a:off x="413569" y="11151325"/>
            <a:ext cx="8142514" cy="3130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514350" lvl="0"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Initial comparison for the vectors for synthetic biology approaches and model species for expression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Spider silk</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Lignin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Chitin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Cellulose</a:t>
            </a:r>
          </a:p>
        </p:txBody>
      </p:sp>
      <p:sp>
        <p:nvSpPr>
          <p:cNvPr id="42" name="Text Box 1383">
            <a:hlinkClick r:id="rId8" action="ppaction://hlinksldjump"/>
            <a:extLst>
              <a:ext uri="{FF2B5EF4-FFF2-40B4-BE49-F238E27FC236}">
                <a16:creationId xmlns:a16="http://schemas.microsoft.com/office/drawing/2014/main" id="{16B644E9-1774-0A4C-B894-4941B1208254}"/>
              </a:ext>
            </a:extLst>
          </p:cNvPr>
          <p:cNvSpPr txBox="1">
            <a:spLocks noChangeArrowheads="1"/>
          </p:cNvSpPr>
          <p:nvPr/>
        </p:nvSpPr>
        <p:spPr bwMode="auto">
          <a:xfrm>
            <a:off x="448368" y="1295401"/>
            <a:ext cx="8142514" cy="35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Select natural agent comparison for strength, durability, flexibility, conductivity, visibility and conductivity</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Is there a gene/protein/polymer sequence known?</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What are the agent’s current uses that can be enhanced?</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Alginate, Collagen, Lignin, Chitin, Limpet teeth, Agarose, Silica, Gelatin, Cellulose, Spider Silk</a:t>
            </a:r>
          </a:p>
        </p:txBody>
      </p:sp>
      <p:sp>
        <p:nvSpPr>
          <p:cNvPr id="43" name="Rounded Rectangle 42">
            <a:hlinkClick r:id="rId7" action="ppaction://hlinksldjump"/>
            <a:extLst>
              <a:ext uri="{FF2B5EF4-FFF2-40B4-BE49-F238E27FC236}">
                <a16:creationId xmlns:a16="http://schemas.microsoft.com/office/drawing/2014/main" id="{FDB32E60-F768-4144-BC4C-D275D8FE2465}"/>
              </a:ext>
            </a:extLst>
          </p:cNvPr>
          <p:cNvSpPr/>
          <p:nvPr/>
        </p:nvSpPr>
        <p:spPr>
          <a:xfrm>
            <a:off x="413569" y="10212070"/>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Methods- Vector &amp; Model Species: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44" name="Rounded Rectangle 43">
            <a:hlinkClick r:id="rId6" action="ppaction://hlinksldjump"/>
            <a:extLst>
              <a:ext uri="{FF2B5EF4-FFF2-40B4-BE49-F238E27FC236}">
                <a16:creationId xmlns:a16="http://schemas.microsoft.com/office/drawing/2014/main" id="{3C4AEDAA-E81A-8248-B5D2-66BC39B66EE4}"/>
              </a:ext>
            </a:extLst>
          </p:cNvPr>
          <p:cNvSpPr/>
          <p:nvPr/>
        </p:nvSpPr>
        <p:spPr>
          <a:xfrm>
            <a:off x="413569" y="5276790"/>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A Comparison of Agents: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45" name="Rounded Rectangle 44">
            <a:hlinkClick r:id="rId8" action="ppaction://hlinksldjump"/>
            <a:extLst>
              <a:ext uri="{FF2B5EF4-FFF2-40B4-BE49-F238E27FC236}">
                <a16:creationId xmlns:a16="http://schemas.microsoft.com/office/drawing/2014/main" id="{BC8EBD86-F981-6243-967E-4B811C3CAA02}"/>
              </a:ext>
            </a:extLst>
          </p:cNvPr>
          <p:cNvSpPr/>
          <p:nvPr/>
        </p:nvSpPr>
        <p:spPr>
          <a:xfrm>
            <a:off x="448368" y="243841"/>
            <a:ext cx="8142514" cy="914399"/>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A Comparison of Agents: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46" name="Text Box 1383">
            <a:hlinkClick r:id="rId9" action="ppaction://hlinksldjump"/>
            <a:extLst>
              <a:ext uri="{FF2B5EF4-FFF2-40B4-BE49-F238E27FC236}">
                <a16:creationId xmlns:a16="http://schemas.microsoft.com/office/drawing/2014/main" id="{F9806827-3783-2642-9C0A-CABF19959EBC}"/>
              </a:ext>
            </a:extLst>
          </p:cNvPr>
          <p:cNvSpPr txBox="1">
            <a:spLocks noChangeArrowheads="1"/>
          </p:cNvSpPr>
          <p:nvPr/>
        </p:nvSpPr>
        <p:spPr bwMode="auto">
          <a:xfrm>
            <a:off x="360295" y="15676385"/>
            <a:ext cx="8142514" cy="2699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514350" lvl="0"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Initial comparison for the vectors for synthetic biology approaches and model species for expression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Limpet Teeth</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Polyvinyl alcohol</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Ceramic Fibers</a:t>
            </a:r>
          </a:p>
        </p:txBody>
      </p:sp>
      <p:sp>
        <p:nvSpPr>
          <p:cNvPr id="47" name="Rounded Rectangle 46">
            <a:hlinkClick r:id="rId9" action="ppaction://hlinksldjump"/>
            <a:extLst>
              <a:ext uri="{FF2B5EF4-FFF2-40B4-BE49-F238E27FC236}">
                <a16:creationId xmlns:a16="http://schemas.microsoft.com/office/drawing/2014/main" id="{E55A15F0-D645-0C45-A22C-3B917B5F55DF}"/>
              </a:ext>
            </a:extLst>
          </p:cNvPr>
          <p:cNvSpPr/>
          <p:nvPr/>
        </p:nvSpPr>
        <p:spPr>
          <a:xfrm>
            <a:off x="360295" y="14631858"/>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Methods- Vector &amp; Model Species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48" name="Text Box 1383">
            <a:hlinkClick r:id="rId10" action="ppaction://hlinksldjump"/>
            <a:extLst>
              <a:ext uri="{FF2B5EF4-FFF2-40B4-BE49-F238E27FC236}">
                <a16:creationId xmlns:a16="http://schemas.microsoft.com/office/drawing/2014/main" id="{CB427BDD-B940-1746-AB49-F6BE57295842}"/>
              </a:ext>
            </a:extLst>
          </p:cNvPr>
          <p:cNvSpPr txBox="1">
            <a:spLocks noChangeArrowheads="1"/>
          </p:cNvSpPr>
          <p:nvPr/>
        </p:nvSpPr>
        <p:spPr bwMode="auto">
          <a:xfrm>
            <a:off x="28858860" y="1239028"/>
            <a:ext cx="8142514" cy="5654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457200" lvl="0" indent="-457200">
              <a:buFont typeface="Arial"/>
              <a:buChar char="•"/>
            </a:pPr>
            <a:r>
              <a:rPr lang="en-US" sz="2800">
                <a:latin typeface="Times New Roman" panose="02020603050405020304" pitchFamily="18" charset="0"/>
                <a:cs typeface="Times New Roman" panose="02020603050405020304" pitchFamily="18" charset="0"/>
              </a:rPr>
              <a:t>An overview of the products that may be secreted through synthetic biology approaches and/or chemically synthesized ex vivo.</a:t>
            </a:r>
          </a:p>
          <a:p>
            <a:pPr marL="457200" lvl="0" indent="-457200">
              <a:buFont typeface="Arial"/>
              <a:buChar char="•"/>
            </a:pPr>
            <a:r>
              <a:rPr lang="en-US" sz="2800">
                <a:latin typeface="Times New Roman" panose="02020603050405020304" pitchFamily="18" charset="0"/>
                <a:cs typeface="Times New Roman" panose="02020603050405020304" pitchFamily="18" charset="0"/>
              </a:rPr>
              <a:t>Spider silk, Lignin, Chitin, Cellulose, Limpet Teeth, Polyvinyl Alcohol, Ceramic Fibers</a:t>
            </a:r>
          </a:p>
          <a:p>
            <a:pPr marL="457200" lvl="0" indent="-457200">
              <a:buFont typeface="Arial"/>
              <a:buChar char="•"/>
            </a:pPr>
            <a:r>
              <a:rPr lang="en-US" sz="2800">
                <a:latin typeface="Times New Roman" panose="02020603050405020304" pitchFamily="18" charset="0"/>
                <a:cs typeface="Times New Roman" panose="02020603050405020304" pitchFamily="18" charset="0"/>
              </a:rPr>
              <a:t>Choice of products that be generated and used in conjunction for novel materials that retain one or more the following themes: </a:t>
            </a:r>
          </a:p>
          <a:p>
            <a:pPr marL="1200150" lvl="1" indent="-457200">
              <a:buFont typeface="Arial"/>
              <a:buChar char="•"/>
            </a:pPr>
            <a:r>
              <a:rPr lang="en-US" sz="2800">
                <a:latin typeface="Times New Roman" panose="02020603050405020304" pitchFamily="18" charset="0"/>
                <a:cs typeface="Times New Roman" panose="02020603050405020304" pitchFamily="18" charset="0"/>
              </a:rPr>
              <a:t>Strength, Durability, Conductivity, Elasticity, and Visibility</a:t>
            </a:r>
          </a:p>
          <a:p>
            <a:pPr marL="457200" lvl="0" indent="-457200">
              <a:buFont typeface="Arial"/>
              <a:buChar char="•"/>
            </a:pPr>
            <a:endParaRPr lang="en-US" sz="2800">
              <a:latin typeface="Times New Roman" panose="02020603050405020304" pitchFamily="18" charset="0"/>
              <a:cs typeface="Times New Roman" panose="02020603050405020304" pitchFamily="18" charset="0"/>
            </a:endParaRPr>
          </a:p>
          <a:p>
            <a:pPr marL="1257300" lvl="1" indent="-514350">
              <a:buFont typeface="Arial" panose="020B0604020202020204" pitchFamily="34" charset="0"/>
              <a:buChar char="•"/>
            </a:pPr>
            <a:endParaRPr lang="en-US" sz="28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p:txBody>
      </p:sp>
      <p:sp>
        <p:nvSpPr>
          <p:cNvPr id="49" name="Text Box 1383">
            <a:hlinkClick r:id="rId11" action="ppaction://hlinksldjump"/>
            <a:extLst>
              <a:ext uri="{FF2B5EF4-FFF2-40B4-BE49-F238E27FC236}">
                <a16:creationId xmlns:a16="http://schemas.microsoft.com/office/drawing/2014/main" id="{091F15FE-DA9B-4A49-9076-3DF5F5FFED08}"/>
              </a:ext>
            </a:extLst>
          </p:cNvPr>
          <p:cNvSpPr txBox="1">
            <a:spLocks noChangeArrowheads="1"/>
          </p:cNvSpPr>
          <p:nvPr/>
        </p:nvSpPr>
        <p:spPr bwMode="auto">
          <a:xfrm>
            <a:off x="28858860" y="7039730"/>
            <a:ext cx="8142514" cy="9594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342900" indent="-342900">
              <a:buFont typeface="Arial"/>
              <a:buChar char="•"/>
            </a:pPr>
            <a:r>
              <a:rPr lang="en-US" sz="2800">
                <a:latin typeface="Times New Roman" panose="02020603050405020304" pitchFamily="18" charset="0"/>
                <a:cs typeface="Times New Roman" panose="02020603050405020304" pitchFamily="18" charset="0"/>
              </a:rPr>
              <a:t>Match each theme with a </a:t>
            </a:r>
            <a:r>
              <a:rPr lang="en-US" sz="2800" err="1">
                <a:latin typeface="Times New Roman" panose="02020603050405020304" pitchFamily="18" charset="0"/>
                <a:cs typeface="Times New Roman" panose="02020603050405020304" pitchFamily="18" charset="0"/>
              </a:rPr>
              <a:t>secretable</a:t>
            </a:r>
            <a:r>
              <a:rPr lang="en-US" sz="2800">
                <a:latin typeface="Times New Roman" panose="02020603050405020304" pitchFamily="18" charset="0"/>
                <a:cs typeface="Times New Roman" panose="02020603050405020304" pitchFamily="18" charset="0"/>
              </a:rPr>
              <a:t> product, and choose whether this needs to be embedded into a matrix for support</a:t>
            </a:r>
          </a:p>
          <a:p>
            <a:pPr marL="342900" indent="-342900">
              <a:buFont typeface="Arial"/>
              <a:buChar char="•"/>
            </a:pPr>
            <a:r>
              <a:rPr lang="en-US" sz="2800">
                <a:latin typeface="Times New Roman" panose="02020603050405020304" pitchFamily="18" charset="0"/>
                <a:cs typeface="Times New Roman" panose="02020603050405020304" pitchFamily="18" charset="0"/>
              </a:rPr>
              <a:t>Generate multiple polymers using pre-made plasmids rather than generating a completely new vector backbone</a:t>
            </a:r>
          </a:p>
          <a:p>
            <a:pPr marL="342900" indent="-342900">
              <a:buFont typeface="Arial"/>
              <a:buChar char="•"/>
            </a:pPr>
            <a:r>
              <a:rPr lang="en-US" sz="2800">
                <a:latin typeface="Times New Roman" panose="02020603050405020304" pitchFamily="18" charset="0"/>
                <a:cs typeface="Times New Roman" panose="02020603050405020304" pitchFamily="18" charset="0"/>
              </a:rPr>
              <a:t>Combine polymers to create a new biocompatible materials combine 1+ of the desired output through evaluation using control: </a:t>
            </a:r>
          </a:p>
          <a:p>
            <a:pPr marL="1747647" lvl="1" indent="-342900">
              <a:buFont typeface="Arial"/>
              <a:buChar char="•"/>
            </a:pPr>
            <a:r>
              <a:rPr lang="en-US" sz="2800">
                <a:latin typeface="Times New Roman" panose="02020603050405020304" pitchFamily="18" charset="0"/>
                <a:cs typeface="Times New Roman" panose="02020603050405020304" pitchFamily="18" charset="0"/>
              </a:rPr>
              <a:t>Strength</a:t>
            </a:r>
          </a:p>
          <a:p>
            <a:pPr marL="1747647" lvl="1" indent="-342900">
              <a:buFont typeface="Arial"/>
              <a:buChar char="•"/>
            </a:pPr>
            <a:r>
              <a:rPr lang="en-US" sz="2800">
                <a:latin typeface="Times New Roman" panose="02020603050405020304" pitchFamily="18" charset="0"/>
                <a:cs typeface="Times New Roman" panose="02020603050405020304" pitchFamily="18" charset="0"/>
              </a:rPr>
              <a:t>Durability</a:t>
            </a:r>
          </a:p>
          <a:p>
            <a:pPr marL="1747647" lvl="1" indent="-342900">
              <a:buFont typeface="Arial"/>
              <a:buChar char="•"/>
            </a:pPr>
            <a:r>
              <a:rPr lang="en-US" sz="2800">
                <a:latin typeface="Times New Roman" panose="02020603050405020304" pitchFamily="18" charset="0"/>
                <a:cs typeface="Times New Roman" panose="02020603050405020304" pitchFamily="18" charset="0"/>
              </a:rPr>
              <a:t>Conductivity</a:t>
            </a:r>
          </a:p>
          <a:p>
            <a:pPr marL="1747647" lvl="1" indent="-342900">
              <a:buFont typeface="Arial"/>
              <a:buChar char="•"/>
            </a:pPr>
            <a:r>
              <a:rPr lang="en-US" sz="2800">
                <a:latin typeface="Times New Roman" panose="02020603050405020304" pitchFamily="18" charset="0"/>
                <a:cs typeface="Times New Roman" panose="02020603050405020304" pitchFamily="18" charset="0"/>
              </a:rPr>
              <a:t>Elasticity</a:t>
            </a:r>
          </a:p>
          <a:p>
            <a:pPr marL="1747647" lvl="1" indent="-342900">
              <a:buFont typeface="Arial"/>
              <a:buChar char="•"/>
            </a:pPr>
            <a:r>
              <a:rPr lang="en-US" sz="2800">
                <a:latin typeface="Times New Roman" panose="02020603050405020304" pitchFamily="18" charset="0"/>
                <a:cs typeface="Times New Roman" panose="02020603050405020304" pitchFamily="18" charset="0"/>
              </a:rPr>
              <a:t>Visibility (Color, Iridescence, Light Dispersion)</a:t>
            </a:r>
          </a:p>
          <a:p>
            <a:pPr marL="342900" indent="-342900">
              <a:buFont typeface="Arial"/>
              <a:buChar char="•"/>
            </a:pPr>
            <a:r>
              <a:rPr lang="en-US" sz="2800">
                <a:latin typeface="Times New Roman" panose="02020603050405020304" pitchFamily="18" charset="0"/>
                <a:cs typeface="Times New Roman" panose="02020603050405020304" pitchFamily="18" charset="0"/>
              </a:rPr>
              <a:t>Assess financial feasibility for commercial growth </a:t>
            </a:r>
          </a:p>
          <a:p>
            <a:pPr marL="342900" indent="-342900">
              <a:buFont typeface="Arial"/>
              <a:buChar char="•"/>
            </a:pPr>
            <a:r>
              <a:rPr lang="en" sz="2800">
                <a:latin typeface="Times New Roman" panose="02020603050405020304" pitchFamily="18" charset="0"/>
                <a:ea typeface="+mn-lt"/>
                <a:cs typeface="Times New Roman" panose="02020603050405020304" pitchFamily="18" charset="0"/>
              </a:rPr>
              <a:t>Minimize waste products to streamline secreted product harvesting, </a:t>
            </a:r>
          </a:p>
          <a:p>
            <a:pPr marL="342900" indent="-342900">
              <a:buFont typeface="Arial"/>
              <a:buChar char="•"/>
            </a:pPr>
            <a:r>
              <a:rPr lang="en" sz="2800">
                <a:latin typeface="Times New Roman" panose="02020603050405020304" pitchFamily="18" charset="0"/>
                <a:ea typeface="+mn-lt"/>
                <a:cs typeface="Times New Roman" panose="02020603050405020304" pitchFamily="18" charset="0"/>
              </a:rPr>
              <a:t>Assess </a:t>
            </a:r>
            <a:r>
              <a:rPr lang="en-US" sz="2800">
                <a:latin typeface="Times New Roman" panose="02020603050405020304" pitchFamily="18" charset="0"/>
                <a:ea typeface="+mn-lt"/>
                <a:cs typeface="Times New Roman" panose="02020603050405020304" pitchFamily="18" charset="0"/>
              </a:rPr>
              <a:t>biocompatibility</a:t>
            </a:r>
            <a:r>
              <a:rPr lang="en" sz="2800">
                <a:latin typeface="Times New Roman" panose="02020603050405020304" pitchFamily="18" charset="0"/>
                <a:ea typeface="+mn-lt"/>
                <a:cs typeface="Times New Roman" panose="02020603050405020304" pitchFamily="18" charset="0"/>
              </a:rPr>
              <a:t> and </a:t>
            </a:r>
            <a:r>
              <a:rPr lang="en-US" sz="2800">
                <a:latin typeface="Times New Roman" panose="02020603050405020304" pitchFamily="18" charset="0"/>
                <a:ea typeface="+mn-lt"/>
                <a:cs typeface="Times New Roman" panose="02020603050405020304" pitchFamily="18" charset="0"/>
              </a:rPr>
              <a:t>eco-friendliness of product generate and</a:t>
            </a:r>
            <a:r>
              <a:rPr lang="en" sz="2800">
                <a:latin typeface="Times New Roman" panose="02020603050405020304" pitchFamily="18" charset="0"/>
                <a:ea typeface="+mn-lt"/>
                <a:cs typeface="Times New Roman" panose="02020603050405020304" pitchFamily="18" charset="0"/>
              </a:rPr>
              <a:t> waste generated.</a:t>
            </a:r>
            <a:endParaRPr lang="en-US" sz="2800">
              <a:latin typeface="Times New Roman" panose="02020603050405020304" pitchFamily="18" charset="0"/>
              <a:cs typeface="Times New Roman" panose="02020603050405020304" pitchFamily="18" charset="0"/>
            </a:endParaRPr>
          </a:p>
          <a:p>
            <a:pPr marL="342900" indent="-342900">
              <a:buFont typeface="Arial"/>
              <a:buChar char="•"/>
            </a:pPr>
            <a:r>
              <a:rPr lang="en-US" sz="2800">
                <a:latin typeface="Times New Roman" panose="02020603050405020304" pitchFamily="18" charset="0"/>
                <a:cs typeface="Times New Roman" panose="02020603050405020304" pitchFamily="18" charset="0"/>
              </a:rPr>
              <a:t>Test secreted output for ideal performance</a:t>
            </a:r>
          </a:p>
          <a:p>
            <a:pPr marL="1747647" lvl="1" indent="-342900">
              <a:buFont typeface="Arial"/>
              <a:buChar char="•"/>
            </a:pPr>
            <a:r>
              <a:rPr lang="en-US" sz="2800">
                <a:latin typeface="Times New Roman" panose="02020603050405020304" pitchFamily="18" charset="0"/>
                <a:cs typeface="Times New Roman" panose="02020603050405020304" pitchFamily="18" charset="0"/>
              </a:rPr>
              <a:t>Protein Isolation and Purification</a:t>
            </a:r>
          </a:p>
        </p:txBody>
      </p:sp>
      <p:sp>
        <p:nvSpPr>
          <p:cNvPr id="50" name="Text Box 1383">
            <a:hlinkClick r:id="" action="ppaction://noaction"/>
            <a:extLst>
              <a:ext uri="{FF2B5EF4-FFF2-40B4-BE49-F238E27FC236}">
                <a16:creationId xmlns:a16="http://schemas.microsoft.com/office/drawing/2014/main" id="{70223098-567C-6043-809E-A82B8F47C781}"/>
              </a:ext>
            </a:extLst>
          </p:cNvPr>
          <p:cNvSpPr txBox="1">
            <a:spLocks noChangeArrowheads="1"/>
          </p:cNvSpPr>
          <p:nvPr/>
        </p:nvSpPr>
        <p:spPr bwMode="auto">
          <a:xfrm>
            <a:off x="28858860" y="17844805"/>
            <a:ext cx="8142514" cy="545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457200" lvl="0" indent="-457200">
              <a:buFont typeface="Arial"/>
              <a:buChar char="•"/>
            </a:pPr>
            <a:r>
              <a:rPr lang="en-US" sz="2800">
                <a:latin typeface="Times New Roman" panose="02020603050405020304" pitchFamily="18" charset="0"/>
                <a:cs typeface="Times New Roman" panose="02020603050405020304" pitchFamily="18" charset="0"/>
              </a:rPr>
              <a:t>Media and content resources listed alphabetically</a:t>
            </a:r>
          </a:p>
        </p:txBody>
      </p:sp>
      <p:sp>
        <p:nvSpPr>
          <p:cNvPr id="51" name="Rounded Rectangle 50">
            <a:hlinkClick r:id="" action="ppaction://noaction"/>
            <a:extLst>
              <a:ext uri="{FF2B5EF4-FFF2-40B4-BE49-F238E27FC236}">
                <a16:creationId xmlns:a16="http://schemas.microsoft.com/office/drawing/2014/main" id="{2AFDBFE2-F162-8742-9702-C517450BA4A2}"/>
              </a:ext>
            </a:extLst>
          </p:cNvPr>
          <p:cNvSpPr/>
          <p:nvPr/>
        </p:nvSpPr>
        <p:spPr>
          <a:xfrm>
            <a:off x="28895516" y="16832341"/>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hlinkClick r:id="rId12" action="ppaction://hlinksldjump">
                  <a:extLst>
                    <a:ext uri="{A12FA001-AC4F-418D-AE19-62706E023703}">
                      <ahyp:hlinkClr xmlns:ahyp="http://schemas.microsoft.com/office/drawing/2018/hyperlinkcolor" val="tx"/>
                    </a:ext>
                  </a:extLst>
                </a:hlinkClick>
              </a:rPr>
              <a:t>References</a:t>
            </a:r>
            <a:r>
              <a:rPr lang="en-US" sz="4000" b="1">
                <a:solidFill>
                  <a:schemeClr val="tx1"/>
                </a:solidFill>
                <a:latin typeface="Times New Roman" panose="02020603050405020304" pitchFamily="18" charset="0"/>
                <a:cs typeface="Times New Roman" panose="02020603050405020304" pitchFamily="18" charset="0"/>
              </a:rPr>
              <a:t>:</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52" name="Rounded Rectangle 51">
            <a:hlinkClick r:id="rId11" action="ppaction://hlinksldjump"/>
            <a:extLst>
              <a:ext uri="{FF2B5EF4-FFF2-40B4-BE49-F238E27FC236}">
                <a16:creationId xmlns:a16="http://schemas.microsoft.com/office/drawing/2014/main" id="{EB69EAF7-64F3-A545-97A8-11CADB9DA1D2}"/>
              </a:ext>
            </a:extLst>
          </p:cNvPr>
          <p:cNvSpPr/>
          <p:nvPr/>
        </p:nvSpPr>
        <p:spPr>
          <a:xfrm>
            <a:off x="28858860" y="5993666"/>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Optimization:</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53" name="Rounded Rectangle 52">
            <a:hlinkClick r:id="rId10" action="ppaction://hlinksldjump"/>
            <a:extLst>
              <a:ext uri="{FF2B5EF4-FFF2-40B4-BE49-F238E27FC236}">
                <a16:creationId xmlns:a16="http://schemas.microsoft.com/office/drawing/2014/main" id="{454E0DD5-D5DA-2947-9392-C0D5BCEC9F1F}"/>
              </a:ext>
            </a:extLst>
          </p:cNvPr>
          <p:cNvSpPr/>
          <p:nvPr/>
        </p:nvSpPr>
        <p:spPr>
          <a:xfrm>
            <a:off x="28858860" y="243841"/>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Methods- Expression &amp; Function:</a:t>
            </a:r>
            <a:endParaRPr lang="en-US" sz="40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2273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p159:morph option="byObject"/>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ction Button: Home 9">
            <a:hlinkClick r:id="" action="ppaction://hlinkshowjump?jump=firstslide" highlightClick="1"/>
          </p:cNvPr>
          <p:cNvSpPr/>
          <p:nvPr/>
        </p:nvSpPr>
        <p:spPr>
          <a:xfrm>
            <a:off x="35956204" y="19630800"/>
            <a:ext cx="1143000" cy="1143000"/>
          </a:xfrm>
          <a:prstGeom prst="actionButtonHome">
            <a:avLst/>
          </a:prstGeom>
          <a:solidFill>
            <a:sysClr val="windowText" lastClr="000000"/>
          </a:solidFill>
          <a:ln w="12700" cap="flat" cmpd="sng" algn="ctr">
            <a:solidFill>
              <a:sysClr val="window" lastClr="FFFFFF"/>
            </a:solidFill>
            <a:prstDash val="solid"/>
          </a:ln>
          <a:effectLst/>
        </p:spPr>
        <p:txBody>
          <a:bodyPr rot="0" spcFirstLastPara="0" vertOverflow="overflow" horzOverflow="overflow" vert="horz" wrap="square" lIns="280805" tIns="140401" rIns="280805" bIns="140401" numCol="1" spcCol="0" rtlCol="0" fromWordArt="0" anchor="ctr" anchorCtr="0" forceAA="0" compatLnSpc="1">
            <a:prstTxWarp prst="textNoShape">
              <a:avLst/>
            </a:prstTxWarp>
            <a:noAutofit/>
          </a:bodyPr>
          <a:lstStyle/>
          <a:p>
            <a:pPr algn="ctr" defTabSz="1404253">
              <a:defRPr/>
            </a:pPr>
            <a:endParaRPr lang="en-US" sz="16800" kern="0">
              <a:solidFill>
                <a:prstClr val="white"/>
              </a:solidFill>
              <a:latin typeface="Trebuchet MS" panose="020B0603020202020204"/>
            </a:endParaRPr>
          </a:p>
        </p:txBody>
      </p:sp>
      <p:sp>
        <p:nvSpPr>
          <p:cNvPr id="16" name="TextBox 15"/>
          <p:cNvSpPr txBox="1"/>
          <p:nvPr/>
        </p:nvSpPr>
        <p:spPr>
          <a:xfrm>
            <a:off x="14567250" y="3258480"/>
            <a:ext cx="8534400" cy="1323439"/>
          </a:xfrm>
          <a:prstGeom prst="rect">
            <a:avLst/>
          </a:prstGeom>
          <a:noFill/>
        </p:spPr>
        <p:txBody>
          <a:bodyPr wrap="square" rtlCol="0">
            <a:spAutoFit/>
          </a:bodyPr>
          <a:lstStyle/>
          <a:p>
            <a:pPr algn="ctr"/>
            <a:r>
              <a:rPr lang="en-US" sz="8000" b="1" dirty="0">
                <a:solidFill>
                  <a:schemeClr val="bg1"/>
                </a:solidFill>
              </a:rPr>
              <a:t>References</a:t>
            </a:r>
          </a:p>
        </p:txBody>
      </p:sp>
      <p:sp>
        <p:nvSpPr>
          <p:cNvPr id="20" name="TextBox 19"/>
          <p:cNvSpPr txBox="1"/>
          <p:nvPr/>
        </p:nvSpPr>
        <p:spPr>
          <a:xfrm>
            <a:off x="13318204" y="20298272"/>
            <a:ext cx="10827005" cy="707886"/>
          </a:xfrm>
          <a:prstGeom prst="rect">
            <a:avLst/>
          </a:prstGeom>
          <a:noFill/>
        </p:spPr>
        <p:txBody>
          <a:bodyPr wrap="square" rtlCol="0">
            <a:spAutoFit/>
          </a:bodyPr>
          <a:lstStyle/>
          <a:p>
            <a:r>
              <a:rPr lang="en-US" sz="4000" b="1"/>
              <a:t>Click Section Headings to View Additional Content</a:t>
            </a:r>
          </a:p>
        </p:txBody>
      </p:sp>
      <p:sp>
        <p:nvSpPr>
          <p:cNvPr id="3" name="TextBox 2">
            <a:extLst>
              <a:ext uri="{FF2B5EF4-FFF2-40B4-BE49-F238E27FC236}">
                <a16:creationId xmlns:a16="http://schemas.microsoft.com/office/drawing/2014/main" id="{CC7C5C9B-5E8D-455F-A26E-A0F70A721355}"/>
              </a:ext>
            </a:extLst>
          </p:cNvPr>
          <p:cNvSpPr txBox="1"/>
          <p:nvPr/>
        </p:nvSpPr>
        <p:spPr>
          <a:xfrm>
            <a:off x="8862931" y="4730182"/>
            <a:ext cx="19943038" cy="1512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panose="020B0604020202020204" pitchFamily="34" charset="0"/>
              <a:buChar char="•"/>
            </a:pPr>
            <a:r>
              <a:rPr lang="en-US" sz="800" dirty="0"/>
              <a:t> </a:t>
            </a:r>
            <a:r>
              <a:rPr lang="de-DE" sz="800" dirty="0"/>
              <a:t>(</a:t>
            </a:r>
            <a:r>
              <a:rPr lang="de-DE" sz="800" dirty="0" err="1"/>
              <a:t>Master’s</a:t>
            </a:r>
            <a:r>
              <a:rPr lang="de-DE" sz="800" dirty="0"/>
              <a:t> </a:t>
            </a:r>
            <a:r>
              <a:rPr lang="de-DE" sz="800" dirty="0" err="1"/>
              <a:t>thesis</a:t>
            </a:r>
            <a:r>
              <a:rPr lang="de-DE" sz="800" dirty="0"/>
              <a:t>, Drexel University, Philadelphia, United States </a:t>
            </a:r>
            <a:r>
              <a:rPr lang="de-DE" sz="800" dirty="0" err="1"/>
              <a:t>of</a:t>
            </a:r>
            <a:r>
              <a:rPr lang="de-DE" sz="800" dirty="0"/>
              <a:t> </a:t>
            </a:r>
            <a:r>
              <a:rPr lang="de-DE" sz="800" dirty="0" err="1"/>
              <a:t>America</a:t>
            </a:r>
            <a:r>
              <a:rPr lang="de-DE" sz="800" dirty="0"/>
              <a:t>). </a:t>
            </a:r>
            <a:r>
              <a:rPr lang="de-DE" sz="800" dirty="0" err="1"/>
              <a:t>Retrieved</a:t>
            </a:r>
            <a:r>
              <a:rPr lang="de-DE" sz="800" dirty="0"/>
              <a:t> </a:t>
            </a:r>
            <a:r>
              <a:rPr lang="de-DE" sz="800" dirty="0" err="1"/>
              <a:t>from</a:t>
            </a:r>
            <a:r>
              <a:rPr lang="de-DE" sz="800" dirty="0"/>
              <a:t> </a:t>
            </a:r>
            <a:r>
              <a:rPr lang="de-DE" sz="800" u="sng" dirty="0">
                <a:hlinkClick r:id="rId3"/>
              </a:rPr>
              <a:t>https://www.researchgate.net/publication/258697369_Electrospun_Crosslinked_Hyaluronic_Acid_Fibers_for_Tissue_Engineering</a:t>
            </a:r>
            <a:r>
              <a:rPr lang="de-DE" sz="800" dirty="0"/>
              <a:t> </a:t>
            </a:r>
            <a:endParaRPr lang="en-US" sz="800" dirty="0"/>
          </a:p>
          <a:p>
            <a:pPr marL="171450" lvl="0" indent="-171450">
              <a:buFont typeface="Arial" panose="020B0604020202020204" pitchFamily="34" charset="0"/>
              <a:buChar char="•"/>
            </a:pPr>
            <a:r>
              <a:rPr lang="en-US" sz="800" dirty="0"/>
              <a:t>acid-based </a:t>
            </a:r>
            <a:r>
              <a:rPr lang="en-US" sz="800" dirty="0" err="1"/>
              <a:t>cryogels</a:t>
            </a:r>
            <a:r>
              <a:rPr lang="en-US" sz="800" dirty="0"/>
              <a:t>. Journal of Applied Polymer Science, 132(29). DOI: 10.1002/app.42194</a:t>
            </a:r>
          </a:p>
          <a:p>
            <a:pPr marL="171450" lvl="0" indent="-171450">
              <a:buFont typeface="Arial" panose="020B0604020202020204" pitchFamily="34" charset="0"/>
              <a:buChar char="•"/>
            </a:pPr>
            <a:r>
              <a:rPr lang="en-US" sz="800" dirty="0"/>
              <a:t>Agarose Product Information. (n.d.). Retrieved from https://</a:t>
            </a:r>
            <a:r>
              <a:rPr lang="en-US" sz="800" dirty="0" err="1"/>
              <a:t>www.sigmaaldrich.com</a:t>
            </a:r>
            <a:r>
              <a:rPr lang="en-US" sz="800" dirty="0"/>
              <a:t>/technical-documents/articles/biology/</a:t>
            </a:r>
            <a:r>
              <a:rPr lang="en-US" sz="800" dirty="0" err="1"/>
              <a:t>agarose.html</a:t>
            </a:r>
            <a:endParaRPr lang="en-US" sz="800" dirty="0"/>
          </a:p>
          <a:p>
            <a:pPr marL="171450" lvl="0" indent="-171450">
              <a:buFont typeface="Arial" panose="020B0604020202020204" pitchFamily="34" charset="0"/>
              <a:buChar char="•"/>
            </a:pPr>
            <a:r>
              <a:rPr lang="de-DE" sz="800" dirty="0"/>
              <a:t>Ali, </a:t>
            </a:r>
            <a:r>
              <a:rPr lang="de-DE" sz="800" dirty="0" err="1"/>
              <a:t>Zulfiqar</a:t>
            </a:r>
            <a:r>
              <a:rPr lang="de-DE" sz="800" dirty="0"/>
              <a:t> &amp; </a:t>
            </a:r>
            <a:r>
              <a:rPr lang="de-DE" sz="800" dirty="0" err="1"/>
              <a:t>Anjum</a:t>
            </a:r>
            <a:r>
              <a:rPr lang="de-DE" sz="800" dirty="0"/>
              <a:t>, </a:t>
            </a:r>
            <a:r>
              <a:rPr lang="de-DE" sz="800" dirty="0" err="1"/>
              <a:t>Faqir</a:t>
            </a:r>
            <a:r>
              <a:rPr lang="de-DE" sz="800" dirty="0"/>
              <a:t> &amp; </a:t>
            </a:r>
            <a:r>
              <a:rPr lang="de-DE" sz="800" dirty="0" err="1"/>
              <a:t>Zahoor</a:t>
            </a:r>
            <a:r>
              <a:rPr lang="de-DE" sz="800" dirty="0"/>
              <a:t>, Tahir. (2010). </a:t>
            </a:r>
            <a:r>
              <a:rPr lang="de-DE" sz="800" dirty="0" err="1"/>
              <a:t>Production</a:t>
            </a:r>
            <a:r>
              <a:rPr lang="de-DE" sz="800" dirty="0"/>
              <a:t> </a:t>
            </a:r>
            <a:r>
              <a:rPr lang="de-DE" sz="800" dirty="0" err="1"/>
              <a:t>of</a:t>
            </a:r>
            <a:r>
              <a:rPr lang="de-DE" sz="800" dirty="0"/>
              <a:t> </a:t>
            </a:r>
            <a:r>
              <a:rPr lang="de-DE" sz="800" dirty="0" err="1"/>
              <a:t>lactic</a:t>
            </a:r>
            <a:r>
              <a:rPr lang="de-DE" sz="800" dirty="0"/>
              <a:t> </a:t>
            </a:r>
            <a:r>
              <a:rPr lang="de-DE" sz="800" dirty="0" err="1"/>
              <a:t>acid</a:t>
            </a:r>
            <a:r>
              <a:rPr lang="de-DE" sz="800" dirty="0"/>
              <a:t> </a:t>
            </a:r>
            <a:r>
              <a:rPr lang="de-DE" sz="800" dirty="0" err="1"/>
              <a:t>from</a:t>
            </a:r>
            <a:r>
              <a:rPr lang="de-DE" sz="800" dirty="0"/>
              <a:t> </a:t>
            </a:r>
            <a:r>
              <a:rPr lang="de-DE" sz="800" dirty="0" err="1"/>
              <a:t>corn</a:t>
            </a:r>
            <a:r>
              <a:rPr lang="de-DE" sz="800" dirty="0"/>
              <a:t> </a:t>
            </a:r>
            <a:r>
              <a:rPr lang="de-DE" sz="800" dirty="0" err="1"/>
              <a:t>cobs</a:t>
            </a:r>
            <a:r>
              <a:rPr lang="de-DE" sz="800" dirty="0"/>
              <a:t> </a:t>
            </a:r>
            <a:r>
              <a:rPr lang="de-DE" sz="800" dirty="0" err="1"/>
              <a:t>hydrolysate</a:t>
            </a:r>
            <a:r>
              <a:rPr lang="de-DE" sz="800" dirty="0"/>
              <a:t> </a:t>
            </a:r>
            <a:r>
              <a:rPr lang="de-DE" sz="800" dirty="0" err="1"/>
              <a:t>through</a:t>
            </a:r>
            <a:r>
              <a:rPr lang="de-DE" sz="800" dirty="0"/>
              <a:t> </a:t>
            </a:r>
            <a:r>
              <a:rPr lang="de-DE" sz="800" dirty="0" err="1"/>
              <a:t>fermentation</a:t>
            </a:r>
            <a:r>
              <a:rPr lang="de-DE" sz="800" dirty="0"/>
              <a:t> </a:t>
            </a:r>
            <a:r>
              <a:rPr lang="de-DE" sz="800" dirty="0" err="1"/>
              <a:t>by</a:t>
            </a:r>
            <a:r>
              <a:rPr lang="de-DE" sz="800" dirty="0"/>
              <a:t> </a:t>
            </a:r>
            <a:r>
              <a:rPr lang="de-DE" sz="800" dirty="0" err="1"/>
              <a:t>Lactobaccillus</a:t>
            </a:r>
            <a:r>
              <a:rPr lang="de-DE" sz="800" dirty="0"/>
              <a:t> </a:t>
            </a:r>
            <a:r>
              <a:rPr lang="de-DE" sz="800" dirty="0" err="1"/>
              <a:t>delbrukii</a:t>
            </a:r>
            <a:r>
              <a:rPr lang="de-DE" sz="800" dirty="0"/>
              <a:t>. 8</a:t>
            </a:r>
            <a:endParaRPr lang="en-US" sz="800" dirty="0"/>
          </a:p>
          <a:p>
            <a:pPr marL="171450" lvl="0" indent="-171450">
              <a:buFont typeface="Arial" panose="020B0604020202020204" pitchFamily="34" charset="0"/>
              <a:buChar char="•"/>
            </a:pPr>
            <a:r>
              <a:rPr lang="de-DE" sz="800" dirty="0"/>
              <a:t>Andersen, T., </a:t>
            </a:r>
            <a:r>
              <a:rPr lang="de-DE" sz="800" dirty="0" err="1"/>
              <a:t>Auk</a:t>
            </a:r>
            <a:r>
              <a:rPr lang="de-DE" sz="800" dirty="0"/>
              <a:t>-Emblem, P., &amp; </a:t>
            </a:r>
            <a:r>
              <a:rPr lang="de-DE" sz="800" dirty="0" err="1"/>
              <a:t>Dornish</a:t>
            </a:r>
            <a:r>
              <a:rPr lang="de-DE" sz="800" dirty="0"/>
              <a:t>, M. (2015). 3d </a:t>
            </a:r>
            <a:r>
              <a:rPr lang="de-DE" sz="800" dirty="0" err="1"/>
              <a:t>cell</a:t>
            </a:r>
            <a:r>
              <a:rPr lang="de-DE" sz="800" dirty="0"/>
              <a:t> </a:t>
            </a:r>
            <a:r>
              <a:rPr lang="de-DE" sz="800" dirty="0" err="1"/>
              <a:t>culture</a:t>
            </a:r>
            <a:r>
              <a:rPr lang="de-DE" sz="800" dirty="0"/>
              <a:t> in </a:t>
            </a:r>
            <a:r>
              <a:rPr lang="de-DE" sz="800" dirty="0" err="1"/>
              <a:t>alginate</a:t>
            </a:r>
            <a:r>
              <a:rPr lang="de-DE" sz="800" dirty="0"/>
              <a:t> </a:t>
            </a:r>
            <a:r>
              <a:rPr lang="de-DE" sz="800" dirty="0" err="1"/>
              <a:t>hydrogels</a:t>
            </a:r>
            <a:r>
              <a:rPr lang="de-DE" sz="800" dirty="0"/>
              <a:t>. </a:t>
            </a:r>
            <a:r>
              <a:rPr lang="de-DE" sz="800" i="1" dirty="0" err="1"/>
              <a:t>Microarrays</a:t>
            </a:r>
            <a:r>
              <a:rPr lang="de-DE" sz="800" dirty="0"/>
              <a:t>, </a:t>
            </a:r>
            <a:r>
              <a:rPr lang="de-DE" sz="800" i="1" dirty="0"/>
              <a:t>4</a:t>
            </a:r>
            <a:r>
              <a:rPr lang="de-DE" sz="800" dirty="0"/>
              <a:t>(2), 133–161. https://</a:t>
            </a:r>
            <a:r>
              <a:rPr lang="de-DE" sz="800" dirty="0" err="1"/>
              <a:t>doi.org</a:t>
            </a:r>
            <a:r>
              <a:rPr lang="de-DE" sz="800" dirty="0"/>
              <a:t>/10.3390/microarrays4020133 </a:t>
            </a:r>
            <a:endParaRPr lang="en-US" sz="800" dirty="0"/>
          </a:p>
          <a:p>
            <a:pPr marL="171450" lvl="0" indent="-171450">
              <a:buFont typeface="Arial" panose="020B0604020202020204" pitchFamily="34" charset="0"/>
              <a:buChar char="•"/>
            </a:pPr>
            <a:r>
              <a:rPr lang="en-US" sz="800" dirty="0"/>
              <a:t>Andersen, T., Auk-Emblem, P., &amp; </a:t>
            </a:r>
            <a:r>
              <a:rPr lang="en-US" sz="800" dirty="0" err="1"/>
              <a:t>Dornish</a:t>
            </a:r>
            <a:r>
              <a:rPr lang="en-US" sz="800" dirty="0"/>
              <a:t>, M. (2015). Alginate cross-linkage with calcium chloride. Retrieved from, https://</a:t>
            </a:r>
            <a:r>
              <a:rPr lang="en-US" sz="800" dirty="0" err="1"/>
              <a:t>doi.org</a:t>
            </a:r>
            <a:r>
              <a:rPr lang="en-US" sz="800" dirty="0"/>
              <a:t>/10.3390/microarrays4020133</a:t>
            </a:r>
          </a:p>
          <a:p>
            <a:pPr marL="171450" lvl="0" indent="-171450">
              <a:buFont typeface="Arial" panose="020B0604020202020204" pitchFamily="34" charset="0"/>
              <a:buChar char="•"/>
            </a:pPr>
            <a:r>
              <a:rPr lang="en-US" sz="800" dirty="0"/>
              <a:t> </a:t>
            </a:r>
            <a:r>
              <a:rPr lang="en-US" sz="800" dirty="0" err="1"/>
              <a:t>Arakane</a:t>
            </a:r>
            <a:r>
              <a:rPr lang="en-US" sz="800" dirty="0"/>
              <a:t>, Y., </a:t>
            </a:r>
            <a:r>
              <a:rPr lang="en-US" sz="800" dirty="0" err="1"/>
              <a:t>Hogenkamp</a:t>
            </a:r>
            <a:r>
              <a:rPr lang="en-US" sz="800" dirty="0"/>
              <a:t>, D.G., Zhu, Y.C., Kramer, K.J., Specht, C.A., Beeman, R.W., </a:t>
            </a:r>
            <a:r>
              <a:rPr lang="en-US" sz="800" dirty="0" err="1"/>
              <a:t>Kanost</a:t>
            </a:r>
            <a:r>
              <a:rPr lang="en-US" sz="800" dirty="0"/>
              <a:t>, M.R. and </a:t>
            </a:r>
            <a:r>
              <a:rPr lang="en-US" sz="800" dirty="0" err="1"/>
              <a:t>Muthukrishnan</a:t>
            </a:r>
            <a:r>
              <a:rPr lang="en-US" sz="800" dirty="0"/>
              <a:t>, S. (2004) Characterization of two chitin synthase genes of the red flour beetle, </a:t>
            </a:r>
            <a:r>
              <a:rPr lang="en-US" sz="800" dirty="0" err="1"/>
              <a:t>Tribolium</a:t>
            </a:r>
            <a:r>
              <a:rPr lang="en-US" sz="800" dirty="0"/>
              <a:t> </a:t>
            </a:r>
            <a:r>
              <a:rPr lang="en-US" sz="800" dirty="0" err="1"/>
              <a:t>castaneum</a:t>
            </a:r>
            <a:r>
              <a:rPr lang="en-US" sz="800" dirty="0"/>
              <a:t>, and alternate exon usage in one of the genes during development. Insect </a:t>
            </a:r>
            <a:r>
              <a:rPr lang="en-US" sz="800" dirty="0" err="1"/>
              <a:t>Biochem</a:t>
            </a:r>
            <a:r>
              <a:rPr lang="en-US" sz="800" dirty="0"/>
              <a:t> Mol Biol 34: 291–304.      </a:t>
            </a:r>
          </a:p>
          <a:p>
            <a:pPr marL="171450" lvl="0" indent="-171450">
              <a:buFont typeface="Arial" panose="020B0604020202020204" pitchFamily="34" charset="0"/>
              <a:buChar char="•"/>
            </a:pPr>
            <a:r>
              <a:rPr lang="en-US" sz="800" dirty="0"/>
              <a:t>Ayoub, N. A., Garb, J. E., </a:t>
            </a:r>
            <a:r>
              <a:rPr lang="en-US" sz="800" dirty="0" err="1"/>
              <a:t>Tinghitella</a:t>
            </a:r>
            <a:r>
              <a:rPr lang="en-US" sz="800" dirty="0"/>
              <a:t>, R. M., Collin, M. A., &amp; Hayashi, C. Y. (2007, June 13). Blueprint for a High-Performance Biomaterial: Full-Length Spider Dragline Silk Genes. Retrieved February 26, 2020, from </a:t>
            </a:r>
            <a:r>
              <a:rPr lang="en-US" sz="800" u="sng" dirty="0">
                <a:hlinkClick r:id="rId4"/>
              </a:rPr>
              <a:t>https://journals.plos.org/plosone/article?id=10.1371/journal.pone.0000514</a:t>
            </a:r>
            <a:r>
              <a:rPr lang="en-US" sz="800" dirty="0"/>
              <a:t> </a:t>
            </a:r>
          </a:p>
          <a:p>
            <a:pPr marL="171450" lvl="0" indent="-171450">
              <a:buFont typeface="Arial" panose="020B0604020202020204" pitchFamily="34" charset="0"/>
              <a:buChar char="•"/>
            </a:pPr>
            <a:r>
              <a:rPr lang="en-US" sz="800" dirty="0" err="1"/>
              <a:t>Badwan</a:t>
            </a:r>
            <a:r>
              <a:rPr lang="en-US" sz="800" dirty="0"/>
              <a:t>, Adnan &amp; Rashid, Iyad &amp; Al Omari, Mahmoud &amp; Darra, Fouad. (2015). Chitin and Chitosan as Direct Compression Excipients in Pharmaceutical Application. Marine Drugs. 13. 1519-1547. 10.3390/md13031519 </a:t>
            </a:r>
          </a:p>
          <a:p>
            <a:pPr marL="171450" lvl="0" indent="-171450">
              <a:buFont typeface="Arial" panose="020B0604020202020204" pitchFamily="34" charset="0"/>
              <a:buChar char="•"/>
            </a:pPr>
            <a:r>
              <a:rPr lang="de-DE" sz="800" dirty="0"/>
              <a:t>Barber, A. H., </a:t>
            </a:r>
            <a:r>
              <a:rPr lang="de-DE" sz="800" dirty="0" err="1"/>
              <a:t>Lu</a:t>
            </a:r>
            <a:r>
              <a:rPr lang="de-DE" sz="800" dirty="0"/>
              <a:t>, D., </a:t>
            </a:r>
            <a:r>
              <a:rPr lang="de-DE" sz="800" dirty="0" err="1"/>
              <a:t>and</a:t>
            </a:r>
            <a:r>
              <a:rPr lang="de-DE" sz="800" dirty="0"/>
              <a:t> </a:t>
            </a:r>
            <a:r>
              <a:rPr lang="de-DE" sz="800" dirty="0" err="1"/>
              <a:t>Pugno</a:t>
            </a:r>
            <a:r>
              <a:rPr lang="de-DE" sz="800" dirty="0"/>
              <a:t>, N. M. (2015, April 6). Extreme </a:t>
            </a:r>
            <a:r>
              <a:rPr lang="de-DE" sz="800" dirty="0" err="1"/>
              <a:t>strength</a:t>
            </a:r>
            <a:r>
              <a:rPr lang="de-DE" sz="800" dirty="0"/>
              <a:t> </a:t>
            </a:r>
            <a:r>
              <a:rPr lang="de-DE" sz="800" dirty="0" err="1"/>
              <a:t>observed</a:t>
            </a:r>
            <a:r>
              <a:rPr lang="de-DE" sz="800" dirty="0"/>
              <a:t> in </a:t>
            </a:r>
            <a:r>
              <a:rPr lang="de-DE" sz="800" dirty="0" err="1"/>
              <a:t>limpet</a:t>
            </a:r>
            <a:r>
              <a:rPr lang="de-DE" sz="800" dirty="0"/>
              <a:t> </a:t>
            </a:r>
            <a:r>
              <a:rPr lang="de-DE" sz="800" dirty="0" err="1"/>
              <a:t>teeth</a:t>
            </a:r>
            <a:r>
              <a:rPr lang="de-DE" sz="800" dirty="0"/>
              <a:t>. </a:t>
            </a:r>
            <a:r>
              <a:rPr lang="de-DE" sz="800" dirty="0" err="1"/>
              <a:t>Retrieved</a:t>
            </a:r>
            <a:r>
              <a:rPr lang="de-DE" sz="800" dirty="0"/>
              <a:t> </a:t>
            </a:r>
            <a:r>
              <a:rPr lang="de-DE" sz="800" dirty="0" err="1"/>
              <a:t>from</a:t>
            </a:r>
            <a:r>
              <a:rPr lang="de-DE" sz="800" dirty="0"/>
              <a:t> </a:t>
            </a:r>
            <a:r>
              <a:rPr lang="de-DE" sz="800" u="sng" dirty="0">
                <a:hlinkClick r:id="rId5"/>
              </a:rPr>
              <a:t>https://royalsocietypublishing.org/doi/full/10.1098/rsif.2014.1326</a:t>
            </a:r>
            <a:r>
              <a:rPr lang="de-DE" sz="800" dirty="0"/>
              <a:t> </a:t>
            </a:r>
            <a:endParaRPr lang="en-US" sz="800" dirty="0"/>
          </a:p>
          <a:p>
            <a:pPr marL="171450" lvl="0" indent="-171450">
              <a:buFont typeface="Arial" panose="020B0604020202020204" pitchFamily="34" charset="0"/>
              <a:buChar char="•"/>
            </a:pPr>
            <a:r>
              <a:rPr lang="en-US" sz="800" dirty="0"/>
              <a:t>Barber, A. H., Lu, D., </a:t>
            </a:r>
            <a:r>
              <a:rPr lang="en-US" sz="800" dirty="0" err="1"/>
              <a:t>Pugno</a:t>
            </a:r>
            <a:r>
              <a:rPr lang="en-US" sz="800" dirty="0"/>
              <a:t>, N. M., Nicola M. </a:t>
            </a:r>
            <a:r>
              <a:rPr lang="en-US" sz="800" dirty="0" err="1"/>
              <a:t>Pugno</a:t>
            </a:r>
            <a:r>
              <a:rPr lang="en-US" sz="800" dirty="0"/>
              <a:t> Laboratory of Bio-Inspired, Asa H. Barber Asa H. Barber School of Engineering, Asa H. Barber School of Engineering, &amp; Dun Lu School of Engineering. (2015, April 6). Extreme strength observed in limpet teeth. Retrieved from </a:t>
            </a:r>
            <a:r>
              <a:rPr lang="en-US" sz="800" u="sng" dirty="0">
                <a:hlinkClick r:id="rId5"/>
              </a:rPr>
              <a:t>https://royalsocietypublishing.org/doi/full/10.1098/rsif.2014.1326</a:t>
            </a:r>
            <a:r>
              <a:rPr lang="en-US" sz="800" dirty="0"/>
              <a:t> </a:t>
            </a:r>
          </a:p>
          <a:p>
            <a:pPr marL="171450" lvl="0" indent="-171450">
              <a:buFont typeface="Arial" panose="020B0604020202020204" pitchFamily="34" charset="0"/>
              <a:buChar char="•"/>
            </a:pPr>
            <a:r>
              <a:rPr lang="de-DE" sz="800" dirty="0" err="1"/>
              <a:t>Beringer</a:t>
            </a:r>
            <a:r>
              <a:rPr lang="de-DE" sz="800" dirty="0"/>
              <a:t>, L.T. (2012). </a:t>
            </a:r>
            <a:r>
              <a:rPr lang="de-DE" sz="800" dirty="0" err="1"/>
              <a:t>Electrospun</a:t>
            </a:r>
            <a:r>
              <a:rPr lang="de-DE" sz="800" dirty="0"/>
              <a:t> </a:t>
            </a:r>
            <a:r>
              <a:rPr lang="de-DE" sz="800" dirty="0" err="1"/>
              <a:t>Crosslinked</a:t>
            </a:r>
            <a:r>
              <a:rPr lang="de-DE" sz="800" dirty="0"/>
              <a:t> </a:t>
            </a:r>
            <a:r>
              <a:rPr lang="de-DE" sz="800" dirty="0" err="1"/>
              <a:t>Hyaluronic</a:t>
            </a:r>
            <a:r>
              <a:rPr lang="de-DE" sz="800" dirty="0"/>
              <a:t> </a:t>
            </a:r>
            <a:r>
              <a:rPr lang="de-DE" sz="800" dirty="0" err="1"/>
              <a:t>Acid</a:t>
            </a:r>
            <a:r>
              <a:rPr lang="de-DE" sz="800" dirty="0"/>
              <a:t> </a:t>
            </a:r>
            <a:r>
              <a:rPr lang="de-DE" sz="800" dirty="0" err="1"/>
              <a:t>Fibers</a:t>
            </a:r>
            <a:r>
              <a:rPr lang="de-DE" sz="800" dirty="0"/>
              <a:t> </a:t>
            </a:r>
            <a:r>
              <a:rPr lang="de-DE" sz="800" dirty="0" err="1"/>
              <a:t>for</a:t>
            </a:r>
            <a:r>
              <a:rPr lang="de-DE" sz="800" dirty="0"/>
              <a:t> </a:t>
            </a:r>
            <a:r>
              <a:rPr lang="de-DE" sz="800" dirty="0" err="1"/>
              <a:t>Tissue</a:t>
            </a:r>
            <a:r>
              <a:rPr lang="de-DE" sz="800" dirty="0"/>
              <a:t> Engineering </a:t>
            </a:r>
            <a:endParaRPr lang="en-US" sz="800" dirty="0"/>
          </a:p>
          <a:p>
            <a:pPr marL="171450" lvl="0" indent="-171450">
              <a:buFont typeface="Arial" panose="020B0604020202020204" pitchFamily="34" charset="0"/>
              <a:buChar char="•"/>
            </a:pPr>
            <a:r>
              <a:rPr lang="en-US" sz="800" dirty="0"/>
              <a:t>Biocompatibility of carbon nanotubes. (n.d.). Retrieved from </a:t>
            </a:r>
            <a:r>
              <a:rPr lang="en-US" sz="800" u="sng" dirty="0">
                <a:hlinkClick r:id="rId6"/>
              </a:rPr>
              <a:t>http://www.bionicsinstitute.org/biocompatibility-of-carbon-nanotubes/</a:t>
            </a:r>
            <a:r>
              <a:rPr lang="en-US" sz="800" dirty="0"/>
              <a:t> </a:t>
            </a:r>
          </a:p>
          <a:p>
            <a:pPr marL="171450" lvl="0" indent="-171450">
              <a:buFont typeface="Arial" panose="020B0604020202020204" pitchFamily="34" charset="0"/>
              <a:buChar char="•"/>
            </a:pPr>
            <a:r>
              <a:rPr lang="en-US" sz="800" dirty="0"/>
              <a:t>Cao, Y., Tan, Y. F., Wong, Y. S., Liew, M., &amp; Venkatraman, S. (2019). Recent Advances in Chitosan-Based Carriers for Gene Delivery. Marine drugs, 17(6), 381. </a:t>
            </a:r>
            <a:r>
              <a:rPr lang="en-US" sz="800" u="sng" dirty="0">
                <a:hlinkClick r:id="rId7"/>
              </a:rPr>
              <a:t>https://doi.org/10.3390/md17060381</a:t>
            </a:r>
            <a:r>
              <a:rPr lang="en-US" sz="800" dirty="0"/>
              <a:t> </a:t>
            </a:r>
          </a:p>
          <a:p>
            <a:pPr marL="171450" lvl="0" indent="-171450">
              <a:buFont typeface="Arial" panose="020B0604020202020204" pitchFamily="34" charset="0"/>
              <a:buChar char="•"/>
            </a:pPr>
            <a:r>
              <a:rPr lang="en-US" sz="800" dirty="0" err="1"/>
              <a:t>Caracciolo</a:t>
            </a:r>
            <a:r>
              <a:rPr lang="en-US" sz="800" dirty="0"/>
              <a:t>, N., </a:t>
            </a:r>
            <a:r>
              <a:rPr lang="en-US" sz="800" dirty="0" err="1"/>
              <a:t>Ahlgren</a:t>
            </a:r>
            <a:r>
              <a:rPr lang="en-US" sz="800" dirty="0"/>
              <a:t>, E., &amp; Goetz, A. (2019, August 3). PRODUCTION OF ARTIFICIAL SPIDER SILK THROUGH YEAST ... Retrieved February 19, 2020, from https://</a:t>
            </a:r>
            <a:r>
              <a:rPr lang="en-US" sz="800" dirty="0" err="1"/>
              <a:t>www.engineering.pitt.edu</a:t>
            </a:r>
            <a:r>
              <a:rPr lang="en-US" sz="800" dirty="0"/>
              <a:t>/First-Year/First-Year-Conference/_Library/Goetz-</a:t>
            </a:r>
            <a:r>
              <a:rPr lang="en-US" sz="800" dirty="0" err="1"/>
              <a:t>Caracciolo</a:t>
            </a:r>
            <a:r>
              <a:rPr lang="en-US" sz="800" dirty="0"/>
              <a:t>-</a:t>
            </a:r>
            <a:r>
              <a:rPr lang="en-US" sz="800" dirty="0" err="1"/>
              <a:t>Ahlgren</a:t>
            </a:r>
            <a:r>
              <a:rPr lang="en-US" sz="800" dirty="0"/>
              <a:t>/ </a:t>
            </a:r>
          </a:p>
          <a:p>
            <a:pPr marL="171450" lvl="0" indent="-171450">
              <a:buFont typeface="Arial" panose="020B0604020202020204" pitchFamily="34" charset="0"/>
              <a:buChar char="•"/>
            </a:pPr>
            <a:r>
              <a:rPr lang="en-US" sz="800" dirty="0"/>
              <a:t>Carbon Nanotubes Properties and Applications. (n.d.). Retrieved from </a:t>
            </a:r>
            <a:r>
              <a:rPr lang="en-US" sz="800" u="sng" dirty="0">
                <a:hlinkClick r:id="rId8"/>
              </a:rPr>
              <a:t>https://www.cheaptubes.com/carbon-nanotubes-properties-and-applications/#storage</a:t>
            </a:r>
            <a:r>
              <a:rPr lang="en-US" sz="800" dirty="0"/>
              <a:t>   </a:t>
            </a:r>
          </a:p>
          <a:p>
            <a:pPr marL="171450" lvl="0" indent="-171450">
              <a:buFont typeface="Arial" panose="020B0604020202020204" pitchFamily="34" charset="0"/>
              <a:buChar char="•"/>
            </a:pPr>
            <a:r>
              <a:rPr lang="en-US" sz="800" dirty="0"/>
              <a:t>Ceramic Fiber. (n.d.). Retrieved from </a:t>
            </a:r>
            <a:r>
              <a:rPr lang="en-US" sz="800" u="sng" dirty="0">
                <a:hlinkClick r:id="rId9"/>
              </a:rPr>
              <a:t>https://www.sciencedirect.com/topics/materials-science/ceramic-fiber</a:t>
            </a:r>
            <a:r>
              <a:rPr lang="en-US" sz="800" dirty="0"/>
              <a:t>  </a:t>
            </a:r>
          </a:p>
          <a:p>
            <a:pPr marL="171450" lvl="0" indent="-171450">
              <a:buFont typeface="Arial" panose="020B0604020202020204" pitchFamily="34" charset="0"/>
              <a:buChar char="•"/>
            </a:pPr>
            <a:r>
              <a:rPr lang="en-US" sz="800" dirty="0" err="1"/>
              <a:t>Clau</a:t>
            </a:r>
            <a:r>
              <a:rPr lang="en-US" sz="800" dirty="0"/>
              <a:t>, B. (2015). Fibers for Ceramic Matrix Composites. </a:t>
            </a:r>
            <a:r>
              <a:rPr lang="en-US" sz="800" i="1" dirty="0"/>
              <a:t>Ceramic Matrix Composites</a:t>
            </a:r>
            <a:r>
              <a:rPr lang="en-US" sz="800" dirty="0"/>
              <a:t>, 1–20. </a:t>
            </a:r>
            <a:r>
              <a:rPr lang="en-US" sz="800" dirty="0" err="1"/>
              <a:t>doi</a:t>
            </a:r>
            <a:r>
              <a:rPr lang="en-US" sz="800" dirty="0"/>
              <a:t>: 10.1002/9783527622412.ch1</a:t>
            </a:r>
            <a:endParaRPr lang="en-US" sz="800" dirty="0">
              <a:cs typeface="Calibri"/>
            </a:endParaRPr>
          </a:p>
          <a:p>
            <a:pPr marL="171450" lvl="0" indent="-171450">
              <a:buFont typeface="Arial" panose="020B0604020202020204" pitchFamily="34" charset="0"/>
              <a:buChar char="•"/>
            </a:pPr>
            <a:r>
              <a:rPr lang="es-PR" sz="800" dirty="0"/>
              <a:t>Correa-Garhwal, S. M., Chaw, R. C., Iii, T. H. C., Alaniz, L. G., Chan, F. S., Alfaro, R. E., &amp; Hayashi, C. Y. (2018). </a:t>
            </a:r>
            <a:r>
              <a:rPr lang="en-US" sz="800" dirty="0"/>
              <a:t>Silk genes and silk gene expression in the spider </a:t>
            </a:r>
            <a:r>
              <a:rPr lang="en-US" sz="800" dirty="0" err="1"/>
              <a:t>Tengella</a:t>
            </a:r>
            <a:r>
              <a:rPr lang="en-US" sz="800" dirty="0"/>
              <a:t> </a:t>
            </a:r>
            <a:r>
              <a:rPr lang="en-US" sz="800" dirty="0" err="1"/>
              <a:t>perfuga</a:t>
            </a:r>
            <a:r>
              <a:rPr lang="en-US" sz="800" dirty="0"/>
              <a:t> (</a:t>
            </a:r>
            <a:r>
              <a:rPr lang="en-US" sz="800" dirty="0" err="1"/>
              <a:t>Zoropsidae</a:t>
            </a:r>
            <a:r>
              <a:rPr lang="en-US" sz="800" dirty="0"/>
              <a:t>), including a potential cribellar </a:t>
            </a:r>
            <a:r>
              <a:rPr lang="en-US" sz="800" dirty="0" err="1"/>
              <a:t>spidroin</a:t>
            </a:r>
            <a:r>
              <a:rPr lang="en-US" sz="800" dirty="0"/>
              <a:t> (</a:t>
            </a:r>
            <a:r>
              <a:rPr lang="en-US" sz="800" dirty="0" err="1"/>
              <a:t>Crsp</a:t>
            </a:r>
            <a:r>
              <a:rPr lang="en-US" sz="800" dirty="0"/>
              <a:t>). </a:t>
            </a:r>
            <a:r>
              <a:rPr lang="es-PR" sz="800" dirty="0"/>
              <a:t>PLOS ONE, 13(9), e0203563. </a:t>
            </a:r>
            <a:r>
              <a:rPr lang="es-PR" sz="800" u="sng" dirty="0">
                <a:hlinkClick r:id="rId10"/>
              </a:rPr>
              <a:t>https://doi.org/10.1371/journal.pone.0203563</a:t>
            </a:r>
            <a:r>
              <a:rPr lang="en-US" sz="800" dirty="0"/>
              <a:t> </a:t>
            </a:r>
            <a:endParaRPr lang="en-US" sz="800" dirty="0">
              <a:cs typeface="Calibri"/>
            </a:endParaRPr>
          </a:p>
          <a:p>
            <a:pPr marL="171450" lvl="0" indent="-171450">
              <a:buFont typeface="Arial" panose="020B0604020202020204" pitchFamily="34" charset="0"/>
              <a:buChar char="•"/>
            </a:pPr>
            <a:r>
              <a:rPr lang="en-US" sz="800" dirty="0"/>
              <a:t>Costa, A. F. S., Almeida, F. C. G., </a:t>
            </a:r>
            <a:r>
              <a:rPr lang="en-US" sz="800" dirty="0" err="1"/>
              <a:t>Vinhas</a:t>
            </a:r>
            <a:r>
              <a:rPr lang="en-US" sz="800" dirty="0"/>
              <a:t>, G. M., &amp; </a:t>
            </a:r>
            <a:r>
              <a:rPr lang="en-US" sz="800" dirty="0" err="1"/>
              <a:t>Sarubbo</a:t>
            </a:r>
            <a:r>
              <a:rPr lang="en-US" sz="800" dirty="0"/>
              <a:t>, L. A. (2017). Production of bacterial cellulose by </a:t>
            </a:r>
            <a:r>
              <a:rPr lang="en-US" sz="800" dirty="0" err="1"/>
              <a:t>gluconacetobacter</a:t>
            </a:r>
            <a:r>
              <a:rPr lang="en-US" sz="800" dirty="0"/>
              <a:t> </a:t>
            </a:r>
            <a:r>
              <a:rPr lang="en-US" sz="800" dirty="0" err="1"/>
              <a:t>hansenii</a:t>
            </a:r>
            <a:r>
              <a:rPr lang="en-US" sz="800" dirty="0"/>
              <a:t> using corn steep liquor as nutrient sources. </a:t>
            </a:r>
            <a:r>
              <a:rPr lang="en-US" sz="800" i="1" dirty="0"/>
              <a:t>Frontiers in Microbiology</a:t>
            </a:r>
            <a:r>
              <a:rPr lang="en-US" sz="800" dirty="0"/>
              <a:t>, </a:t>
            </a:r>
            <a:r>
              <a:rPr lang="en-US" sz="800" i="1" dirty="0"/>
              <a:t>8</a:t>
            </a:r>
            <a:r>
              <a:rPr lang="en-US" sz="800" dirty="0"/>
              <a:t>. https://</a:t>
            </a:r>
            <a:r>
              <a:rPr lang="en-US" sz="800" dirty="0" err="1"/>
              <a:t>doi.org</a:t>
            </a:r>
            <a:r>
              <a:rPr lang="en-US" sz="800" dirty="0"/>
              <a:t>/10.3389/fmicb.2017.02027 </a:t>
            </a:r>
            <a:endParaRPr lang="en-US" sz="800" dirty="0">
              <a:cs typeface="Calibri"/>
            </a:endParaRPr>
          </a:p>
          <a:p>
            <a:pPr marL="171450" lvl="0" indent="-171450">
              <a:buFont typeface="Arial" panose="020B0604020202020204" pitchFamily="34" charset="0"/>
              <a:buChar char="•"/>
            </a:pPr>
            <a:r>
              <a:rPr lang="en-US" sz="800" dirty="0"/>
              <a:t>Da Costa, A., et al. (2017). Durability of Three Different Types of Hyaluronic Acid Fillers in Skin: Are There Differences Among Biphasic, Monophasic </a:t>
            </a:r>
            <a:r>
              <a:rPr lang="en-US" sz="800" dirty="0" err="1"/>
              <a:t>Monodensified</a:t>
            </a:r>
            <a:r>
              <a:rPr lang="en-US" sz="800" dirty="0"/>
              <a:t>, and Monophasic </a:t>
            </a:r>
            <a:r>
              <a:rPr lang="en-US" sz="800" dirty="0" err="1"/>
              <a:t>Polydensified</a:t>
            </a:r>
            <a:r>
              <a:rPr lang="en-US" sz="800" dirty="0"/>
              <a:t> Products? Aesthetic Surgery Journal, 37(5), 573-581. DOI: 10.1093/</a:t>
            </a:r>
            <a:r>
              <a:rPr lang="en-US" sz="800" dirty="0" err="1"/>
              <a:t>asj</a:t>
            </a:r>
            <a:r>
              <a:rPr lang="en-US" sz="800" dirty="0"/>
              <a:t>/sjw161</a:t>
            </a:r>
            <a:endParaRPr lang="en-US" sz="800" dirty="0">
              <a:cs typeface="Calibri"/>
            </a:endParaRPr>
          </a:p>
          <a:p>
            <a:pPr marL="171450" lvl="0" indent="-171450">
              <a:buFont typeface="Arial" panose="020B0604020202020204" pitchFamily="34" charset="0"/>
              <a:buChar char="•"/>
            </a:pPr>
            <a:r>
              <a:rPr lang="en-US" sz="800" dirty="0" err="1"/>
              <a:t>Dardik</a:t>
            </a:r>
            <a:r>
              <a:rPr lang="en-US" sz="800" dirty="0"/>
              <a:t>, H., </a:t>
            </a:r>
            <a:r>
              <a:rPr lang="en-US" sz="800" dirty="0" err="1"/>
              <a:t>Dardik</a:t>
            </a:r>
            <a:r>
              <a:rPr lang="en-US" sz="800" dirty="0"/>
              <a:t>, I., &amp; </a:t>
            </a:r>
            <a:r>
              <a:rPr lang="en-US" sz="800" dirty="0" err="1"/>
              <a:t>Laufman</a:t>
            </a:r>
            <a:r>
              <a:rPr lang="en-US" sz="800" dirty="0"/>
              <a:t>, H. (2004, March 20). Clinical use of polyglycolic acid polymer as a new absorbable synthetic suture. Retrieved from </a:t>
            </a:r>
            <a:r>
              <a:rPr lang="en-US" sz="800" u="sng" dirty="0">
                <a:hlinkClick r:id="rId11"/>
              </a:rPr>
              <a:t>https://www.sciencedirect.com/science/article/abs/pii/0002961071900390</a:t>
            </a:r>
            <a:r>
              <a:rPr lang="en-US" sz="800" dirty="0"/>
              <a:t> (</a:t>
            </a:r>
            <a:endParaRPr lang="en-US" sz="800" dirty="0">
              <a:cs typeface="Calibri"/>
            </a:endParaRPr>
          </a:p>
          <a:p>
            <a:pPr marL="171450" indent="-171450">
              <a:buFont typeface="Arial" panose="020B0604020202020204" pitchFamily="34" charset="0"/>
              <a:buChar char="•"/>
            </a:pPr>
            <a:r>
              <a:rPr lang="de-DE" sz="800" dirty="0" err="1">
                <a:cs typeface="Calibri"/>
              </a:rPr>
              <a:t>DeLuyck</a:t>
            </a:r>
            <a:r>
              <a:rPr lang="de-DE" sz="800" dirty="0">
                <a:cs typeface="Calibri"/>
              </a:rPr>
              <a:t>, F. (2019, August 11). </a:t>
            </a:r>
            <a:r>
              <a:rPr lang="de-DE" sz="800" dirty="0" err="1">
                <a:cs typeface="Calibri"/>
              </a:rPr>
              <a:t>Where</a:t>
            </a:r>
            <a:r>
              <a:rPr lang="de-DE" sz="800" dirty="0">
                <a:cs typeface="Calibri"/>
              </a:rPr>
              <a:t> </a:t>
            </a:r>
            <a:r>
              <a:rPr lang="de-DE" sz="800" dirty="0" err="1">
                <a:cs typeface="Calibri"/>
              </a:rPr>
              <a:t>does</a:t>
            </a:r>
            <a:r>
              <a:rPr lang="de-DE" sz="800" dirty="0">
                <a:cs typeface="Calibri"/>
              </a:rPr>
              <a:t> </a:t>
            </a:r>
            <a:r>
              <a:rPr lang="de-DE" sz="800" dirty="0" err="1">
                <a:cs typeface="Calibri"/>
              </a:rPr>
              <a:t>latex</a:t>
            </a:r>
            <a:r>
              <a:rPr lang="de-DE" sz="800" dirty="0">
                <a:cs typeface="Calibri"/>
              </a:rPr>
              <a:t> </a:t>
            </a:r>
            <a:r>
              <a:rPr lang="de-DE" sz="800" dirty="0" err="1">
                <a:cs typeface="Calibri"/>
              </a:rPr>
              <a:t>come</a:t>
            </a:r>
            <a:r>
              <a:rPr lang="de-DE" sz="800" dirty="0">
                <a:cs typeface="Calibri"/>
              </a:rPr>
              <a:t> </a:t>
            </a:r>
            <a:r>
              <a:rPr lang="de-DE" sz="800" dirty="0" err="1">
                <a:cs typeface="Calibri"/>
              </a:rPr>
              <a:t>from</a:t>
            </a:r>
            <a:r>
              <a:rPr lang="de-DE" sz="800" dirty="0">
                <a:cs typeface="Calibri"/>
              </a:rPr>
              <a:t>? </a:t>
            </a:r>
            <a:r>
              <a:rPr lang="de-DE" sz="800" dirty="0" err="1">
                <a:cs typeface="Calibri"/>
              </a:rPr>
              <a:t>Retrieved</a:t>
            </a:r>
            <a:r>
              <a:rPr lang="de-DE" sz="800" dirty="0">
                <a:cs typeface="Calibri"/>
              </a:rPr>
              <a:t> </a:t>
            </a:r>
            <a:r>
              <a:rPr lang="de-DE" sz="800" dirty="0" err="1">
                <a:cs typeface="Calibri"/>
              </a:rPr>
              <a:t>from</a:t>
            </a:r>
            <a:r>
              <a:rPr lang="de-DE" sz="800" dirty="0">
                <a:cs typeface="Calibri"/>
              </a:rPr>
              <a:t> </a:t>
            </a:r>
            <a:r>
              <a:rPr lang="de-DE" sz="800" dirty="0">
                <a:ea typeface="+mn-lt"/>
                <a:cs typeface="+mn-lt"/>
                <a:hlinkClick r:id="rId12"/>
              </a:rPr>
              <a:t>https://www.thespruce.com/where-does-latex-come-from-3269790</a:t>
            </a:r>
            <a:endParaRPr lang="de-DE" sz="800" dirty="0"/>
          </a:p>
          <a:p>
            <a:pPr marL="171450" lvl="0" indent="-171450">
              <a:buFont typeface="Arial" panose="020B0604020202020204" pitchFamily="34" charset="0"/>
              <a:buChar char="•"/>
            </a:pPr>
            <a:r>
              <a:rPr lang="de-DE" sz="800" dirty="0"/>
              <a:t>Distler, D. (2001). Polymer </a:t>
            </a:r>
            <a:r>
              <a:rPr lang="de-DE" sz="800" dirty="0" err="1"/>
              <a:t>dispersions</a:t>
            </a:r>
            <a:r>
              <a:rPr lang="de-DE" sz="800" dirty="0"/>
              <a:t>. </a:t>
            </a:r>
            <a:r>
              <a:rPr lang="en-US" sz="800" dirty="0"/>
              <a:t>Retrieved from </a:t>
            </a:r>
            <a:r>
              <a:rPr lang="en-US" sz="800" u="sng" dirty="0">
                <a:hlinkClick r:id="rId13"/>
              </a:rPr>
              <a:t>https://www.sciencedirect.com/topics/agricultural-and-biological-sciences/hevea-brasiliensis</a:t>
            </a:r>
            <a:r>
              <a:rPr lang="en-US" sz="800" dirty="0"/>
              <a:t> </a:t>
            </a:r>
            <a:endParaRPr lang="en-US" sz="5400" dirty="0"/>
          </a:p>
          <a:p>
            <a:pPr marL="171450" lvl="0" indent="-171450">
              <a:buFont typeface="Arial" panose="020B0604020202020204" pitchFamily="34" charset="0"/>
              <a:buChar char="•"/>
            </a:pPr>
            <a:r>
              <a:rPr lang="es-US" sz="800" dirty="0"/>
              <a:t>Dixon, R. A. &amp; Barros, J. (2019). </a:t>
            </a:r>
            <a:r>
              <a:rPr lang="en-US" sz="800" dirty="0"/>
              <a:t>Lignin biosynthesis: old roads revisited and new roads </a:t>
            </a:r>
          </a:p>
          <a:p>
            <a:pPr marL="171450" lvl="0" indent="-171450">
              <a:buFont typeface="Arial" panose="020B0604020202020204" pitchFamily="34" charset="0"/>
              <a:buChar char="•"/>
            </a:pPr>
            <a:r>
              <a:rPr lang="en-US" sz="800" dirty="0"/>
              <a:t>Du, R., Zhao, F., Peng, Q., Zhou, Z., &amp; Han, Y. (2018). Production and characterization of bacterial cellulose produced by </a:t>
            </a:r>
            <a:r>
              <a:rPr lang="en-US" sz="800" dirty="0" err="1"/>
              <a:t>Gluconacetobacter</a:t>
            </a:r>
            <a:r>
              <a:rPr lang="en-US" sz="800" dirty="0"/>
              <a:t> </a:t>
            </a:r>
            <a:r>
              <a:rPr lang="en-US" sz="800" dirty="0" err="1"/>
              <a:t>xylinus</a:t>
            </a:r>
            <a:r>
              <a:rPr lang="en-US" sz="800" dirty="0"/>
              <a:t> isolated from Chinese persimmon vinegar. </a:t>
            </a:r>
            <a:r>
              <a:rPr lang="en-US" sz="800" i="1" dirty="0"/>
              <a:t>Carbohydrate Polymers</a:t>
            </a:r>
            <a:r>
              <a:rPr lang="en-US" sz="800" dirty="0"/>
              <a:t>, </a:t>
            </a:r>
            <a:r>
              <a:rPr lang="en-US" sz="800" i="1" dirty="0"/>
              <a:t>194</a:t>
            </a:r>
            <a:r>
              <a:rPr lang="en-US" sz="800" dirty="0"/>
              <a:t>, 200–207. </a:t>
            </a:r>
            <a:r>
              <a:rPr lang="en-US" sz="800" dirty="0" err="1"/>
              <a:t>doi</a:t>
            </a:r>
            <a:r>
              <a:rPr lang="en-US" sz="800" dirty="0"/>
              <a:t>: 10.1016/j.carbpol.2018.04.041</a:t>
            </a:r>
            <a:endParaRPr lang="en-US" sz="800" dirty="0">
              <a:cs typeface="Calibri"/>
            </a:endParaRPr>
          </a:p>
          <a:p>
            <a:pPr marL="171450" lvl="0" indent="-171450">
              <a:buFont typeface="Arial" panose="020B0604020202020204" pitchFamily="34" charset="0"/>
              <a:buChar char="•"/>
            </a:pPr>
            <a:r>
              <a:rPr lang="en-US" sz="800" dirty="0"/>
              <a:t>Dun, L., Asa, B., Lu, D., Barber, A. H., Dun Lu Dun Lu Google, Asa H. Barber Asa H. Barber Google, … Asa H. Barber Google. (2011, December 7). Optimized nanoscale composite </a:t>
            </a:r>
            <a:r>
              <a:rPr lang="en-US" sz="800" dirty="0" err="1"/>
              <a:t>behaviour</a:t>
            </a:r>
            <a:r>
              <a:rPr lang="en-US" sz="800" dirty="0"/>
              <a:t> in limpet teeth. Retrieved from </a:t>
            </a:r>
            <a:r>
              <a:rPr lang="en-US" sz="800" u="sng" dirty="0">
                <a:hlinkClick r:id="rId14"/>
              </a:rPr>
              <a:t>https://royalsocietypublishing.org/doi/10.1098/rsif.2011.0688</a:t>
            </a:r>
            <a:endParaRPr lang="en-US" sz="800" dirty="0"/>
          </a:p>
          <a:p>
            <a:pPr marL="171450" lvl="0" indent="-171450">
              <a:buFont typeface="Arial" panose="020B0604020202020204" pitchFamily="34" charset="0"/>
              <a:buChar char="•"/>
            </a:pPr>
            <a:r>
              <a:rPr lang="en-US" sz="800" dirty="0" err="1"/>
              <a:t>Echave</a:t>
            </a:r>
            <a:r>
              <a:rPr lang="en-US" sz="800" dirty="0"/>
              <a:t>, M. C., Saenz del </a:t>
            </a:r>
            <a:r>
              <a:rPr lang="en-US" sz="800" dirty="0" err="1"/>
              <a:t>Burgo</a:t>
            </a:r>
            <a:r>
              <a:rPr lang="en-US" sz="800" dirty="0"/>
              <a:t>, L., </a:t>
            </a:r>
            <a:r>
              <a:rPr lang="en-US" sz="800" dirty="0" err="1"/>
              <a:t>Pedraz</a:t>
            </a:r>
            <a:r>
              <a:rPr lang="en-US" sz="800" dirty="0"/>
              <a:t>, J. L., &amp; </a:t>
            </a:r>
            <a:r>
              <a:rPr lang="en-US" sz="800" dirty="0" err="1"/>
              <a:t>Orive</a:t>
            </a:r>
            <a:r>
              <a:rPr lang="en-US" sz="800" dirty="0"/>
              <a:t>, G. (2017). Gelatin as Biomaterial for Tissue Engineering. Retrieved from </a:t>
            </a:r>
            <a:r>
              <a:rPr lang="en-US" sz="800" u="sng" dirty="0">
                <a:hlinkClick r:id="rId15"/>
              </a:rPr>
              <a:t>https://www.ncbi.nlm.nih.gov/pubmed/28494717</a:t>
            </a:r>
            <a:endParaRPr lang="en-US" sz="800" dirty="0"/>
          </a:p>
          <a:p>
            <a:pPr marL="171450" lvl="0" indent="-171450">
              <a:buFont typeface="Arial" panose="020B0604020202020204" pitchFamily="34" charset="0"/>
              <a:buChar char="•"/>
            </a:pPr>
            <a:r>
              <a:rPr lang="en-US" sz="800" dirty="0" err="1"/>
              <a:t>explored.</a:t>
            </a:r>
            <a:r>
              <a:rPr lang="en-US" sz="800" i="1" dirty="0" err="1"/>
              <a:t>Open</a:t>
            </a:r>
            <a:r>
              <a:rPr lang="en-US" sz="800" i="1" dirty="0"/>
              <a:t> Biology, 9</a:t>
            </a:r>
            <a:r>
              <a:rPr lang="en-US" sz="800" dirty="0"/>
              <a:t>. DOI: 10.1098/rsob.190215</a:t>
            </a:r>
            <a:endParaRPr lang="en-US" sz="800" dirty="0">
              <a:cs typeface="Calibri"/>
            </a:endParaRPr>
          </a:p>
          <a:p>
            <a:pPr marL="171450" lvl="0" indent="-171450">
              <a:buFont typeface="Arial" panose="020B0604020202020204" pitchFamily="34" charset="0"/>
              <a:buChar char="•"/>
            </a:pPr>
            <a:r>
              <a:rPr lang="en-US" sz="800" dirty="0" err="1"/>
              <a:t>Gachhi</a:t>
            </a:r>
            <a:r>
              <a:rPr lang="en-US" sz="800" dirty="0"/>
              <a:t>, D. B. and </a:t>
            </a:r>
            <a:r>
              <a:rPr lang="en-US" sz="800" dirty="0" err="1"/>
              <a:t>Hungund</a:t>
            </a:r>
            <a:r>
              <a:rPr lang="en-US" sz="800" dirty="0"/>
              <a:t>, B. S. (2018, November). Two-phase extraction, characterization, and biological evaluation of chitin and chitosan from </a:t>
            </a:r>
            <a:r>
              <a:rPr lang="en-US" sz="800" i="1" dirty="0"/>
              <a:t>Rhizopus </a:t>
            </a:r>
            <a:r>
              <a:rPr lang="en-US" sz="800" i="1" dirty="0" err="1"/>
              <a:t>oryzae</a:t>
            </a:r>
            <a:r>
              <a:rPr lang="en-US" sz="800" i="1" dirty="0"/>
              <a:t>. </a:t>
            </a:r>
            <a:r>
              <a:rPr lang="en-US" sz="800" dirty="0"/>
              <a:t>Retrieved from </a:t>
            </a:r>
            <a:r>
              <a:rPr lang="en-US" sz="800" u="sng" dirty="0">
                <a:hlinkClick r:id="rId16"/>
              </a:rPr>
              <a:t>https://www.researchgate.net/publication/329414560_Two-phase_extraction_characterization_and_biological_evaluation_of_chitin_and_chitosan_from_Rhizopus_oryzae_ARTICLE_INFO</a:t>
            </a:r>
            <a:r>
              <a:rPr lang="en-US" sz="800" dirty="0"/>
              <a:t> </a:t>
            </a:r>
            <a:endParaRPr lang="en-US" sz="800" dirty="0">
              <a:cs typeface="Calibri"/>
            </a:endParaRPr>
          </a:p>
          <a:p>
            <a:pPr marL="171450" indent="-171450">
              <a:buFont typeface="Arial" panose="020B0604020202020204" pitchFamily="34" charset="0"/>
              <a:buChar char="•"/>
            </a:pPr>
            <a:r>
              <a:rPr lang="de" sz="800" dirty="0">
                <a:ea typeface="+mn-lt"/>
                <a:cs typeface="+mn-lt"/>
              </a:rPr>
              <a:t>Gauger, T. </a:t>
            </a:r>
            <a:r>
              <a:rPr lang="de" sz="800" dirty="0" err="1">
                <a:ea typeface="+mn-lt"/>
                <a:cs typeface="+mn-lt"/>
              </a:rPr>
              <a:t>Konhauser</a:t>
            </a:r>
            <a:r>
              <a:rPr lang="de" sz="800" dirty="0">
                <a:ea typeface="+mn-lt"/>
                <a:cs typeface="+mn-lt"/>
              </a:rPr>
              <a:t>, K., </a:t>
            </a:r>
            <a:r>
              <a:rPr lang="de" sz="800" dirty="0" err="1">
                <a:ea typeface="+mn-lt"/>
                <a:cs typeface="+mn-lt"/>
              </a:rPr>
              <a:t>and</a:t>
            </a:r>
            <a:r>
              <a:rPr lang="de" sz="800" dirty="0">
                <a:ea typeface="+mn-lt"/>
                <a:cs typeface="+mn-lt"/>
              </a:rPr>
              <a:t> Kappler, A. (2016). </a:t>
            </a:r>
            <a:r>
              <a:rPr lang="en-US" sz="800" dirty="0">
                <a:ea typeface="+mn-lt"/>
                <a:cs typeface="+mn-lt"/>
              </a:rPr>
              <a:t>Protection of nitrate-reducing Fe(II)-oxidizing bacteria from UV radiation by biogenic Fe(III) minerals. Retrieved from </a:t>
            </a:r>
            <a:r>
              <a:rPr lang="en-US" sz="800" dirty="0">
                <a:ea typeface="+mn-lt"/>
                <a:cs typeface="+mn-lt"/>
                <a:hlinkClick r:id="rId17"/>
              </a:rPr>
              <a:t>https://www.semanticscholar.org/paper/Protection-of-Nitrate-Reducing-Fe(II)-Oxidizing-UV-Gauger-Konhauser/69a6efe7e8df82f72260b3771b467fdc7cd6970a/figure/0</a:t>
            </a:r>
            <a:endParaRPr lang="en-US" sz="800" dirty="0"/>
          </a:p>
          <a:p>
            <a:pPr marL="171450" lvl="0" indent="-171450">
              <a:buFont typeface="Arial" panose="020B0604020202020204" pitchFamily="34" charset="0"/>
              <a:buChar char="•"/>
            </a:pPr>
            <a:r>
              <a:rPr lang="en-US" sz="800" dirty="0"/>
              <a:t>General purpose modified polycarbonate liquid acetoxy silicone free sealant cartridge </a:t>
            </a:r>
            <a:r>
              <a:rPr lang="en-US" sz="800" dirty="0" err="1"/>
              <a:t>msds</a:t>
            </a:r>
            <a:r>
              <a:rPr lang="en-US" sz="800" dirty="0"/>
              <a:t> for glass. (n.d.). Retrieved February 19, 2020, from https://</a:t>
            </a:r>
            <a:r>
              <a:rPr lang="en-US" sz="800" dirty="0" err="1"/>
              <a:t>www.alibaba.com</a:t>
            </a:r>
            <a:r>
              <a:rPr lang="en-US" sz="800" dirty="0"/>
              <a:t>/showroom/polycarbonate-</a:t>
            </a:r>
            <a:r>
              <a:rPr lang="en-US" sz="800" dirty="0" err="1"/>
              <a:t>liquid.html</a:t>
            </a:r>
            <a:r>
              <a:rPr lang="en-US" sz="800" dirty="0"/>
              <a:t>  </a:t>
            </a:r>
            <a:endParaRPr lang="en-US" sz="5400" dirty="0"/>
          </a:p>
          <a:p>
            <a:pPr marL="171450" lvl="0" indent="-171450">
              <a:buFont typeface="Arial" panose="020B0604020202020204" pitchFamily="34" charset="0"/>
              <a:buChar char="•"/>
            </a:pPr>
            <a:r>
              <a:rPr lang="en-US" sz="800" dirty="0" err="1"/>
              <a:t>Gerardi</a:t>
            </a:r>
            <a:r>
              <a:rPr lang="en-US" sz="800" dirty="0"/>
              <a:t>, M. H., Lytle, B., (2015, February 27). Purple and Green Sulfur Bacteria. Retrieved from https://</a:t>
            </a:r>
            <a:r>
              <a:rPr lang="en-US" sz="800" dirty="0" err="1"/>
              <a:t>onlinelibrary.wiley.com</a:t>
            </a:r>
            <a:r>
              <a:rPr lang="en-US" sz="800" dirty="0"/>
              <a:t>/</a:t>
            </a:r>
            <a:r>
              <a:rPr lang="en-US" sz="800" dirty="0" err="1"/>
              <a:t>doi</a:t>
            </a:r>
            <a:r>
              <a:rPr lang="en-US" sz="800" dirty="0"/>
              <a:t>/10.1002/9781118981771.ch9     </a:t>
            </a:r>
          </a:p>
          <a:p>
            <a:pPr marL="171450" lvl="0" indent="-171450">
              <a:buFont typeface="Arial" panose="020B0604020202020204" pitchFamily="34" charset="0"/>
              <a:buChar char="•"/>
            </a:pPr>
            <a:r>
              <a:rPr lang="en-US" sz="800" dirty="0" err="1"/>
              <a:t>Göktürk</a:t>
            </a:r>
            <a:r>
              <a:rPr lang="en-US" sz="800" dirty="0"/>
              <a:t>, E., &amp; </a:t>
            </a:r>
            <a:r>
              <a:rPr lang="en-US" sz="800" dirty="0" err="1"/>
              <a:t>Erdal</a:t>
            </a:r>
            <a:r>
              <a:rPr lang="en-US" sz="800" dirty="0"/>
              <a:t>, H. (2017, March 1). Biomedical applications of polyglycolic acid (PGA). Retrieved from </a:t>
            </a:r>
            <a:r>
              <a:rPr lang="en-US" sz="800" u="sng" dirty="0">
                <a:hlinkClick r:id="rId18"/>
              </a:rPr>
              <a:t>http://www.saujs.sakarya.edu.tr/en/download/article-file/313951</a:t>
            </a:r>
            <a:r>
              <a:rPr lang="en-US" sz="800" dirty="0"/>
              <a:t> (</a:t>
            </a:r>
          </a:p>
          <a:p>
            <a:pPr marL="171450" lvl="0" indent="-171450">
              <a:buFont typeface="Arial" panose="020B0604020202020204" pitchFamily="34" charset="0"/>
              <a:buChar char="•"/>
            </a:pPr>
            <a:r>
              <a:rPr lang="en-US" sz="800" dirty="0"/>
              <a:t>  </a:t>
            </a:r>
            <a:r>
              <a:rPr lang="en-US" sz="800" dirty="0" err="1"/>
              <a:t>Gopakumar</a:t>
            </a:r>
            <a:r>
              <a:rPr lang="en-US" sz="800" dirty="0"/>
              <a:t>, D.A, Pai, A.R., </a:t>
            </a:r>
            <a:r>
              <a:rPr lang="en-US" sz="800" dirty="0" err="1"/>
              <a:t>Pasquini</a:t>
            </a:r>
            <a:r>
              <a:rPr lang="en-US" sz="800" dirty="0"/>
              <a:t>, D., Yuan S., Khalil, A., Thomas S. Chapter 1 - Nanomaterials — State of Art, New Challenges, and Opportunities. </a:t>
            </a:r>
            <a:r>
              <a:rPr lang="en-US" sz="800" i="1" dirty="0"/>
              <a:t>ScienceDirect</a:t>
            </a:r>
            <a:r>
              <a:rPr lang="en-US" sz="800" dirty="0"/>
              <a:t>, 1-24. </a:t>
            </a:r>
            <a:r>
              <a:rPr lang="en-US" sz="800" u="sng" dirty="0">
                <a:hlinkClick r:id="rId19"/>
              </a:rPr>
              <a:t>https://doi.org/10.1016/B978-0-12</a:t>
            </a:r>
            <a:r>
              <a:rPr lang="en-US" sz="800" dirty="0"/>
              <a:t> -813926-4.00001-X</a:t>
            </a:r>
          </a:p>
          <a:p>
            <a:pPr marL="171450" lvl="0" indent="-171450">
              <a:buFont typeface="Arial" panose="020B0604020202020204" pitchFamily="34" charset="0"/>
              <a:buChar char="•"/>
            </a:pPr>
            <a:r>
              <a:rPr lang="en-US" sz="800" dirty="0" err="1"/>
              <a:t>Gullo</a:t>
            </a:r>
            <a:r>
              <a:rPr lang="en-US" sz="800" dirty="0"/>
              <a:t>, M., China, S. L., </a:t>
            </a:r>
            <a:r>
              <a:rPr lang="en-US" sz="800" dirty="0" err="1"/>
              <a:t>Petroni</a:t>
            </a:r>
            <a:r>
              <a:rPr lang="en-US" sz="800" dirty="0"/>
              <a:t>, G., Gregorio, S. D., &amp; </a:t>
            </a:r>
            <a:r>
              <a:rPr lang="en-US" sz="800" dirty="0" err="1"/>
              <a:t>Giudici</a:t>
            </a:r>
            <a:r>
              <a:rPr lang="en-US" sz="800" dirty="0"/>
              <a:t>, P. (2019). Exploring K2G30 Genome: A High Bacterial Cellulose Producing Strain in Glucose and Mannitol Based Media. </a:t>
            </a:r>
            <a:r>
              <a:rPr lang="en-US" sz="800" i="1" dirty="0"/>
              <a:t>Frontiers in Microbiology</a:t>
            </a:r>
            <a:r>
              <a:rPr lang="en-US" sz="800" dirty="0"/>
              <a:t>, </a:t>
            </a:r>
            <a:r>
              <a:rPr lang="en-US" sz="800" i="1" dirty="0"/>
              <a:t>10</a:t>
            </a:r>
            <a:r>
              <a:rPr lang="en-US" sz="800" dirty="0"/>
              <a:t>. </a:t>
            </a:r>
            <a:r>
              <a:rPr lang="en-US" sz="800" dirty="0" err="1"/>
              <a:t>doi</a:t>
            </a:r>
            <a:r>
              <a:rPr lang="en-US" sz="800" dirty="0"/>
              <a:t>: 10.3389/fmicb.2019.00058</a:t>
            </a:r>
          </a:p>
          <a:p>
            <a:pPr marL="171450" lvl="0" indent="-171450">
              <a:buFont typeface="Arial" panose="020B0604020202020204" pitchFamily="34" charset="0"/>
              <a:buChar char="•"/>
            </a:pPr>
            <a:r>
              <a:rPr lang="en-US" sz="800" dirty="0"/>
              <a:t>Gupta, C., Prakash, D., &amp; Gupta, S. (2017, January 1). Cancer treatment with </a:t>
            </a:r>
            <a:r>
              <a:rPr lang="en-US" sz="800" dirty="0" err="1"/>
              <a:t>nano</a:t>
            </a:r>
            <a:r>
              <a:rPr lang="en-US" sz="800" dirty="0"/>
              <a:t>-diamonds. Retrieved from https://</a:t>
            </a:r>
            <a:r>
              <a:rPr lang="en-US" sz="800" dirty="0" err="1"/>
              <a:t>www.ncbi.nlm.nih.gov</a:t>
            </a:r>
            <a:r>
              <a:rPr lang="en-US" sz="800" dirty="0"/>
              <a:t>/</a:t>
            </a:r>
            <a:r>
              <a:rPr lang="en-US" sz="800" dirty="0" err="1"/>
              <a:t>pubmed</a:t>
            </a:r>
            <a:r>
              <a:rPr lang="en-US" sz="800" dirty="0"/>
              <a:t>/27814575  </a:t>
            </a:r>
          </a:p>
          <a:p>
            <a:pPr marL="171450" lvl="0" indent="-171450">
              <a:buFont typeface="Arial" panose="020B0604020202020204" pitchFamily="34" charset="0"/>
              <a:buChar char="•"/>
            </a:pPr>
            <a:r>
              <a:rPr lang="en-US" sz="800" dirty="0"/>
              <a:t>Hannah. (2019, September 5). Ceramic Fiber Squares. Retrieved from </a:t>
            </a:r>
            <a:r>
              <a:rPr lang="en-US" sz="800" u="sng" dirty="0">
                <a:hlinkClick r:id="rId20"/>
              </a:rPr>
              <a:t>https://www.carolina.com/lab-gloves/ceramic-fiber-squares/FAM_713326.pr</a:t>
            </a:r>
            <a:endParaRPr lang="en-US" sz="800" dirty="0"/>
          </a:p>
          <a:p>
            <a:pPr marL="171450" lvl="0" indent="-171450">
              <a:buFont typeface="Arial" panose="020B0604020202020204" pitchFamily="34" charset="0"/>
              <a:buChar char="•"/>
            </a:pPr>
            <a:r>
              <a:rPr lang="en-US" sz="800" dirty="0"/>
              <a:t>Hong, Marjorie &amp; </a:t>
            </a:r>
            <a:r>
              <a:rPr lang="en-US" sz="800" dirty="0" err="1"/>
              <a:t>Rainina</a:t>
            </a:r>
            <a:r>
              <a:rPr lang="en-US" sz="800" dirty="0"/>
              <a:t>, </a:t>
            </a:r>
            <a:r>
              <a:rPr lang="en-US" sz="800" dirty="0" err="1"/>
              <a:t>Evguenia</a:t>
            </a:r>
            <a:r>
              <a:rPr lang="en-US" sz="800" dirty="0"/>
              <a:t> &amp; Grimsley, Janet &amp; Dale, Bruce &amp; Wild, James. (1998). Neurotoxic Organophosphate Degradation with Polyvinyl Alcohol Gel-Immobilized Microbial Cells. Bioremediation Journal - BIOREMEDIAT J. 2. 145-157. 10.1080/10889869891214277. </a:t>
            </a:r>
          </a:p>
          <a:p>
            <a:pPr marL="171450" lvl="0" indent="-171450">
              <a:buFont typeface="Arial" panose="020B0604020202020204" pitchFamily="34" charset="0"/>
              <a:buChar char="•"/>
            </a:pPr>
            <a:r>
              <a:rPr lang="en-US" sz="800" dirty="0"/>
              <a:t>Horwath, W. (2014, November 21). Carbon Cycling: The Dynamics and Formation of Organic Matter. Retrieved February 26, 2020, from </a:t>
            </a:r>
            <a:r>
              <a:rPr lang="en-US" sz="800" u="sng" dirty="0">
                <a:hlinkClick r:id="rId21"/>
              </a:rPr>
              <a:t>https://www.sciencedirect.com/science/article/pii/B9780124159556000128</a:t>
            </a:r>
            <a:r>
              <a:rPr lang="en-US" sz="800" dirty="0"/>
              <a:t> </a:t>
            </a:r>
          </a:p>
          <a:p>
            <a:pPr marL="171450" lvl="0" indent="-171450">
              <a:buFont typeface="Arial" panose="020B0604020202020204" pitchFamily="34" charset="0"/>
              <a:buChar char="•"/>
            </a:pPr>
            <a:r>
              <a:rPr lang="en-US" sz="800" dirty="0"/>
              <a:t> </a:t>
            </a:r>
            <a:r>
              <a:rPr lang="en-US" sz="800" u="sng" dirty="0">
                <a:hlinkClick r:id="rId22"/>
              </a:rPr>
              <a:t>https://doi.org/10.1016/B978-1-78242-465-9.00005-7</a:t>
            </a:r>
            <a:r>
              <a:rPr lang="en-US" sz="800" dirty="0"/>
              <a:t> </a:t>
            </a:r>
            <a:endParaRPr lang="en-US" sz="800" dirty="0">
              <a:cs typeface="Calibri"/>
            </a:endParaRPr>
          </a:p>
          <a:p>
            <a:pPr marL="171450" lvl="0" indent="-171450">
              <a:buFont typeface="Arial" panose="020B0604020202020204" pitchFamily="34" charset="0"/>
              <a:buChar char="•"/>
            </a:pPr>
            <a:r>
              <a:rPr lang="en-US" sz="800" u="sng" dirty="0">
                <a:hlinkClick r:id="rId23"/>
              </a:rPr>
              <a:t>https://www.ncbi.nlm.nih.gov/pmc/articles/PMC3282272/</a:t>
            </a:r>
            <a:r>
              <a:rPr lang="en-US" sz="800" dirty="0"/>
              <a:t> </a:t>
            </a:r>
            <a:endParaRPr lang="en-US" sz="800" dirty="0">
              <a:cs typeface="Calibri"/>
            </a:endParaRPr>
          </a:p>
          <a:p>
            <a:pPr marL="171450" lvl="0" indent="-171450">
              <a:buFont typeface="Arial" panose="020B0604020202020204" pitchFamily="34" charset="0"/>
              <a:buChar char="•"/>
            </a:pPr>
            <a:r>
              <a:rPr lang="en-US" sz="800" dirty="0"/>
              <a:t>International Journal of Molecular Sciences, 19(335). DOI: 10.3390/ijms19020335</a:t>
            </a:r>
          </a:p>
          <a:p>
            <a:pPr marL="171450" lvl="0" indent="-171450">
              <a:buFont typeface="Arial" panose="020B0604020202020204" pitchFamily="34" charset="0"/>
              <a:buChar char="•"/>
            </a:pPr>
            <a:r>
              <a:rPr lang="en-US" sz="800" dirty="0" err="1"/>
              <a:t>Jamshidian</a:t>
            </a:r>
            <a:r>
              <a:rPr lang="en-US" sz="800" dirty="0"/>
              <a:t>, M., </a:t>
            </a:r>
            <a:r>
              <a:rPr lang="en-US" sz="800" dirty="0" err="1"/>
              <a:t>Tehrany</a:t>
            </a:r>
            <a:r>
              <a:rPr lang="en-US" sz="800" dirty="0"/>
              <a:t>, E. A., Imran, M., </a:t>
            </a:r>
            <a:r>
              <a:rPr lang="en-US" sz="800" dirty="0" err="1"/>
              <a:t>Jacquot</a:t>
            </a:r>
            <a:r>
              <a:rPr lang="en-US" sz="800" dirty="0"/>
              <a:t>, M., &amp; </a:t>
            </a:r>
            <a:r>
              <a:rPr lang="en-US" sz="800" dirty="0" err="1"/>
              <a:t>Desobry</a:t>
            </a:r>
            <a:r>
              <a:rPr lang="en-US" sz="800" dirty="0"/>
              <a:t>, S. (2010). Poly-lactic acid: Production, applications, nanocomposites, and release studies. Comprehensive Reviews in Food Science and Food Safety, 9(5), 552–571. </a:t>
            </a:r>
            <a:r>
              <a:rPr lang="es-PR" sz="800" u="sng" dirty="0">
                <a:hlinkClick r:id="rId24"/>
              </a:rPr>
              <a:t>https://doi.org/10.1111/j.1541-4337.2010.00126.x</a:t>
            </a:r>
            <a:r>
              <a:rPr lang="en-US" sz="800" dirty="0"/>
              <a:t> </a:t>
            </a:r>
          </a:p>
          <a:p>
            <a:pPr marL="171450" lvl="0" indent="-171450">
              <a:buFont typeface="Arial" panose="020B0604020202020204" pitchFamily="34" charset="0"/>
              <a:buChar char="•"/>
            </a:pPr>
            <a:r>
              <a:rPr lang="en-US" sz="800" dirty="0" err="1"/>
              <a:t>Jeannot</a:t>
            </a:r>
            <a:r>
              <a:rPr lang="en-US" sz="800" dirty="0"/>
              <a:t>, M. A. (2003). Polycarbonates. Retrieved February 19, 2020, from  https://</a:t>
            </a:r>
            <a:r>
              <a:rPr lang="en-US" sz="800" dirty="0" err="1"/>
              <a:t>pslc.ws</a:t>
            </a:r>
            <a:r>
              <a:rPr lang="en-US" sz="800" dirty="0"/>
              <a:t>/</a:t>
            </a:r>
            <a:r>
              <a:rPr lang="en-US" sz="800" dirty="0" err="1"/>
              <a:t>macrog</a:t>
            </a:r>
            <a:r>
              <a:rPr lang="en-US" sz="800" dirty="0"/>
              <a:t>/</a:t>
            </a:r>
            <a:r>
              <a:rPr lang="en-US" sz="800" dirty="0" err="1"/>
              <a:t>pc.htm</a:t>
            </a:r>
            <a:endParaRPr lang="en-US" sz="800" dirty="0"/>
          </a:p>
          <a:p>
            <a:pPr marL="171450" indent="-171450">
              <a:buFont typeface="Arial" panose="020B0604020202020204" pitchFamily="34" charset="0"/>
              <a:buChar char="•"/>
            </a:pPr>
            <a:r>
              <a:rPr lang="en-US" sz="800" dirty="0"/>
              <a:t>Khan, R., &amp; Khan, M. H. (2013, July). Use of collagen as a biomaterial: An update. Retrieved from </a:t>
            </a:r>
            <a:r>
              <a:rPr lang="en-US" sz="800" u="sng" dirty="0">
                <a:hlinkClick r:id="rId25"/>
              </a:rPr>
              <a:t>https://www.ncbi.nlm.nih.gov/pmc/articles/PMC3800424/</a:t>
            </a:r>
            <a:r>
              <a:rPr lang="en-US" sz="800" dirty="0"/>
              <a:t> </a:t>
            </a:r>
            <a:endParaRPr lang="en-US" sz="800" dirty="0">
              <a:ea typeface="+mn-lt"/>
              <a:cs typeface="+mn-lt"/>
            </a:endParaRPr>
          </a:p>
          <a:p>
            <a:pPr marL="171450" lvl="0" indent="-171450">
              <a:buFont typeface="Arial" panose="020B0604020202020204" pitchFamily="34" charset="0"/>
              <a:buChar char="•"/>
            </a:pPr>
            <a:r>
              <a:rPr lang="en-US" sz="800" dirty="0" err="1">
                <a:ea typeface="+mn-lt"/>
                <a:cs typeface="+mn-lt"/>
              </a:rPr>
              <a:t>Khesali</a:t>
            </a:r>
            <a:r>
              <a:rPr lang="en-US" sz="800" dirty="0">
                <a:ea typeface="+mn-lt"/>
                <a:cs typeface="+mn-lt"/>
              </a:rPr>
              <a:t>, H. (2015, July). Rhizopus </a:t>
            </a:r>
            <a:r>
              <a:rPr lang="en-US" sz="800" dirty="0" err="1">
                <a:ea typeface="+mn-lt"/>
                <a:cs typeface="+mn-lt"/>
              </a:rPr>
              <a:t>oryzae</a:t>
            </a:r>
            <a:r>
              <a:rPr lang="en-US" sz="800" dirty="0">
                <a:ea typeface="+mn-lt"/>
                <a:cs typeface="+mn-lt"/>
              </a:rPr>
              <a:t>. Retrieved from </a:t>
            </a:r>
            <a:r>
              <a:rPr lang="en-US" sz="800" dirty="0">
                <a:ea typeface="+mn-lt"/>
                <a:cs typeface="+mn-lt"/>
                <a:hlinkClick r:id="rId26"/>
              </a:rPr>
              <a:t>https://www.researchgate.net/publication/280572840_Rhizopus_oryzae</a:t>
            </a:r>
            <a:endParaRPr lang="en-US" sz="800" dirty="0">
              <a:ea typeface="+mn-lt"/>
              <a:cs typeface="+mn-lt"/>
            </a:endParaRPr>
          </a:p>
          <a:p>
            <a:pPr marL="171450" lvl="0" indent="-171450">
              <a:buFont typeface="Arial" panose="020B0604020202020204" pitchFamily="34" charset="0"/>
              <a:buChar char="•"/>
            </a:pPr>
            <a:r>
              <a:rPr lang="en-US" sz="800" dirty="0"/>
              <a:t>King, H. M. (n.d.). Diamond. Retrieved from https://</a:t>
            </a:r>
            <a:r>
              <a:rPr lang="en-US" sz="800" dirty="0" err="1"/>
              <a:t>geology.com</a:t>
            </a:r>
            <a:r>
              <a:rPr lang="en-US" sz="800" dirty="0"/>
              <a:t>/minerals/</a:t>
            </a:r>
            <a:r>
              <a:rPr lang="en-US" sz="800" dirty="0" err="1"/>
              <a:t>diamond.shtml</a:t>
            </a:r>
            <a:r>
              <a:rPr lang="en-US" sz="800" dirty="0"/>
              <a:t>  </a:t>
            </a:r>
            <a:endParaRPr lang="en-US" sz="5400" dirty="0"/>
          </a:p>
          <a:p>
            <a:pPr marL="171450" lvl="0" indent="-171450">
              <a:buFont typeface="Arial" panose="020B0604020202020204" pitchFamily="34" charset="0"/>
              <a:buChar char="•"/>
            </a:pPr>
            <a:r>
              <a:rPr lang="en-US" sz="800" dirty="0"/>
              <a:t>Ko, F. K., &amp; Wan, L. Y. (2018). Engineering properties of spider silk. </a:t>
            </a:r>
            <a:r>
              <a:rPr lang="en-US" sz="800" i="1" dirty="0"/>
              <a:t>Handbook of Properties of Textile and Technical </a:t>
            </a:r>
            <a:r>
              <a:rPr lang="en-US" sz="800" i="1" dirty="0" err="1"/>
              <a:t>Fibres</a:t>
            </a:r>
            <a:r>
              <a:rPr lang="en-US" sz="800" dirty="0"/>
              <a:t>, 185–220. </a:t>
            </a:r>
            <a:r>
              <a:rPr lang="en-US" sz="800" dirty="0" err="1"/>
              <a:t>doi</a:t>
            </a:r>
            <a:r>
              <a:rPr lang="en-US" sz="800" dirty="0"/>
              <a:t>: 10.1016/b978-0-08-101272-7.00006-7 </a:t>
            </a:r>
          </a:p>
          <a:p>
            <a:pPr marL="171450" lvl="0" indent="-171450">
              <a:buFont typeface="Arial" panose="020B0604020202020204" pitchFamily="34" charset="0"/>
              <a:buChar char="•"/>
            </a:pPr>
            <a:r>
              <a:rPr lang="en-US" sz="800" dirty="0" err="1"/>
              <a:t>Koornneef</a:t>
            </a:r>
            <a:r>
              <a:rPr lang="en-US" sz="800" dirty="0"/>
              <a:t>, M. &amp; </a:t>
            </a:r>
            <a:r>
              <a:rPr lang="en-US" sz="800" dirty="0" err="1"/>
              <a:t>Meinke</a:t>
            </a:r>
            <a:r>
              <a:rPr lang="en-US" sz="800" dirty="0"/>
              <a:t>, D. (2010). The development of Arabidopsis as a model plant. The </a:t>
            </a:r>
          </a:p>
          <a:p>
            <a:pPr marL="171450" lvl="0" indent="-171450">
              <a:buFont typeface="Arial" panose="020B0604020202020204" pitchFamily="34" charset="0"/>
              <a:buChar char="•"/>
            </a:pPr>
            <a:r>
              <a:rPr lang="en-US" sz="800" dirty="0"/>
              <a:t>Krieger, A. (2012, November 30). Ballistic Gel, a How-To. Retrieved from https://</a:t>
            </a:r>
            <a:r>
              <a:rPr lang="en-US" sz="800" dirty="0" err="1"/>
              <a:t>welikeshooting.com</a:t>
            </a:r>
            <a:r>
              <a:rPr lang="en-US" sz="800" dirty="0"/>
              <a:t>/tips-how-to/ballistic-gel-a-how-to/</a:t>
            </a:r>
          </a:p>
          <a:p>
            <a:pPr marL="171450" lvl="0" indent="-171450">
              <a:buFont typeface="Arial" panose="020B0604020202020204" pitchFamily="34" charset="0"/>
              <a:buChar char="•"/>
            </a:pPr>
            <a:r>
              <a:rPr lang="en-US" sz="800" dirty="0"/>
              <a:t>Krieger, A. (2012, November 30). Ballistic Gel, a How-To. Retrieved from </a:t>
            </a:r>
            <a:r>
              <a:rPr lang="en-US" sz="800" u="sng" dirty="0">
                <a:hlinkClick r:id="rId27"/>
              </a:rPr>
              <a:t>https://welikeshooting.com/tips-how-to/ballistic-gel-a-how-to/</a:t>
            </a:r>
            <a:r>
              <a:rPr lang="en-US" sz="800" dirty="0"/>
              <a:t> </a:t>
            </a:r>
            <a:endParaRPr lang="en-US" sz="800" dirty="0">
              <a:cs typeface="Calibri"/>
            </a:endParaRPr>
          </a:p>
          <a:p>
            <a:pPr marL="171450" lvl="0" indent="-171450">
              <a:buFont typeface="Arial" panose="020B0604020202020204" pitchFamily="34" charset="0"/>
              <a:buChar char="•"/>
            </a:pPr>
            <a:r>
              <a:rPr lang="en-US" sz="800" dirty="0"/>
              <a:t>La Fuente, J. de. (n.d.). Graphene Applications &amp; Uses. Retrieved February 18, 2020, from </a:t>
            </a:r>
            <a:r>
              <a:rPr lang="en-US" sz="800" u="sng" dirty="0">
                <a:hlinkClick r:id="rId28"/>
              </a:rPr>
              <a:t>https://www.graphenea.com/pages/graphene-uses-applications</a:t>
            </a:r>
            <a:r>
              <a:rPr lang="en-US" sz="800" dirty="0"/>
              <a:t> </a:t>
            </a:r>
            <a:endParaRPr lang="en-US" sz="800" dirty="0">
              <a:cs typeface="Calibri"/>
            </a:endParaRPr>
          </a:p>
          <a:p>
            <a:pPr marL="171450" lvl="0" indent="-171450">
              <a:buFont typeface="Arial" panose="020B0604020202020204" pitchFamily="34" charset="0"/>
              <a:buChar char="•"/>
            </a:pPr>
            <a:r>
              <a:rPr lang="en-US" sz="800" dirty="0" err="1"/>
              <a:t>Larese</a:t>
            </a:r>
            <a:r>
              <a:rPr lang="en-US" sz="800" dirty="0"/>
              <a:t>-Casanova, P., </a:t>
            </a:r>
            <a:r>
              <a:rPr lang="en-US" sz="800" dirty="0" err="1"/>
              <a:t>Haderlein</a:t>
            </a:r>
            <a:r>
              <a:rPr lang="en-US" sz="800" dirty="0"/>
              <a:t>, S. B., and </a:t>
            </a:r>
            <a:r>
              <a:rPr lang="en-US" sz="800" dirty="0" err="1"/>
              <a:t>Kappler</a:t>
            </a:r>
            <a:r>
              <a:rPr lang="en-US" sz="800" dirty="0"/>
              <a:t>, A. (2010, April 7). Biomineralization of lepidocrocite and goethite by nitrate-reducing Fe(II)-oxidizing bacteria: Effect of pH, bicarbonate, phosphate, and </a:t>
            </a:r>
            <a:r>
              <a:rPr lang="en-US" sz="800" dirty="0" err="1"/>
              <a:t>humic</a:t>
            </a:r>
            <a:r>
              <a:rPr lang="en-US" sz="800" dirty="0"/>
              <a:t> acids. Retrieved from </a:t>
            </a:r>
            <a:r>
              <a:rPr lang="en-US" sz="800" u="sng" dirty="0">
                <a:hlinkClick r:id="rId29"/>
              </a:rPr>
              <a:t>https://www.sciencedirect.com/science/article/abs/pii/S0016703710001778?via%3Dihub</a:t>
            </a:r>
            <a:r>
              <a:rPr lang="en-US" sz="800" dirty="0"/>
              <a:t> </a:t>
            </a:r>
            <a:endParaRPr lang="en-US" sz="800" dirty="0">
              <a:cs typeface="Calibri"/>
            </a:endParaRPr>
          </a:p>
          <a:p>
            <a:pPr marL="171450" lvl="0" indent="-171450">
              <a:buFont typeface="Arial" panose="020B0604020202020204" pitchFamily="34" charset="0"/>
              <a:buChar char="•"/>
            </a:pPr>
            <a:r>
              <a:rPr lang="en-US" sz="800" dirty="0"/>
              <a:t>Lau, N. S., Makita, Y., Kawashima, M., Taylor, T. D., Kondo, S., Othman, A. S., Shu-</a:t>
            </a:r>
            <a:r>
              <a:rPr lang="en-US" sz="800" dirty="0" err="1"/>
              <a:t>Chien</a:t>
            </a:r>
            <a:r>
              <a:rPr lang="en-US" sz="800" dirty="0"/>
              <a:t>, A. C., &amp; Matsui, M. (2016). The rubber tree genome shows expansion of gene family associated with rubber biosynthesis. Scientific reports, 6, 28594. Retrieved from </a:t>
            </a:r>
            <a:r>
              <a:rPr lang="en-US" sz="800" u="sng" dirty="0">
                <a:hlinkClick r:id="rId30"/>
              </a:rPr>
              <a:t>https://doi.org/10.1038/srep28594</a:t>
            </a:r>
            <a:r>
              <a:rPr lang="en-US" sz="800" dirty="0"/>
              <a:t> </a:t>
            </a:r>
            <a:endParaRPr lang="en-US" sz="800" dirty="0">
              <a:cs typeface="Calibri"/>
            </a:endParaRPr>
          </a:p>
          <a:p>
            <a:pPr marL="171450" lvl="0" indent="-171450">
              <a:buFont typeface="Arial" panose="020B0604020202020204" pitchFamily="34" charset="0"/>
              <a:buChar char="•"/>
            </a:pPr>
            <a:r>
              <a:rPr lang="en-US" sz="800" dirty="0" err="1"/>
              <a:t>Ldh</a:t>
            </a:r>
            <a:r>
              <a:rPr lang="en-US" sz="800" dirty="0"/>
              <a:t>—L-lactate dehydrogenase—Lactobacillus </a:t>
            </a:r>
            <a:r>
              <a:rPr lang="en-US" sz="800" dirty="0" err="1"/>
              <a:t>delbrueckii</a:t>
            </a:r>
            <a:r>
              <a:rPr lang="en-US" sz="800" dirty="0"/>
              <a:t> subsp. Bulgaricus (Strain 2038)—</a:t>
            </a:r>
            <a:r>
              <a:rPr lang="en-US" sz="800" dirty="0" err="1"/>
              <a:t>Ldh</a:t>
            </a:r>
            <a:r>
              <a:rPr lang="en-US" sz="800" dirty="0"/>
              <a:t> gene &amp; protein. (n.d.). Retrieved February 18, 2020, from </a:t>
            </a:r>
            <a:r>
              <a:rPr lang="en-US" sz="800" u="sng" dirty="0">
                <a:hlinkClick r:id="rId31"/>
              </a:rPr>
              <a:t>https://www.uniprot.org/uniprot/F0JYK4</a:t>
            </a:r>
            <a:r>
              <a:rPr lang="en-US" sz="800" dirty="0"/>
              <a:t> </a:t>
            </a:r>
            <a:endParaRPr lang="en-US" sz="800" dirty="0">
              <a:cs typeface="Calibri"/>
            </a:endParaRPr>
          </a:p>
          <a:p>
            <a:pPr marL="171450" lvl="0" indent="-171450">
              <a:buFont typeface="Arial" panose="020B0604020202020204" pitchFamily="34" charset="0"/>
              <a:buChar char="•"/>
            </a:pPr>
            <a:r>
              <a:rPr lang="en-US" sz="800" dirty="0"/>
              <a:t>Lee, K. Y., &amp; Mooney, D. J. (2012). Alginate: Properties and biomedical applications. </a:t>
            </a:r>
            <a:r>
              <a:rPr lang="en-US" sz="800" i="1" dirty="0"/>
              <a:t>Progress in Polymer Science</a:t>
            </a:r>
            <a:r>
              <a:rPr lang="en-US" sz="800" dirty="0"/>
              <a:t>, </a:t>
            </a:r>
            <a:r>
              <a:rPr lang="en-US" sz="800" i="1" dirty="0"/>
              <a:t>37</a:t>
            </a:r>
            <a:r>
              <a:rPr lang="en-US" sz="800" dirty="0"/>
              <a:t>(1), 106–126. https://</a:t>
            </a:r>
            <a:r>
              <a:rPr lang="en-US" sz="800" dirty="0" err="1"/>
              <a:t>doi.org</a:t>
            </a:r>
            <a:r>
              <a:rPr lang="en-US" sz="800" dirty="0"/>
              <a:t>/10.1016/j.progpolymsci.2011.06.003 </a:t>
            </a:r>
          </a:p>
          <a:p>
            <a:pPr marL="171450" lvl="0" indent="-171450">
              <a:buFont typeface="Arial" panose="020B0604020202020204" pitchFamily="34" charset="0"/>
              <a:buChar char="•"/>
            </a:pPr>
            <a:r>
              <a:rPr lang="en-US" sz="800" dirty="0"/>
              <a:t>Lee, Pei &amp; </a:t>
            </a:r>
            <a:r>
              <a:rPr lang="en-US" sz="800" dirty="0" err="1"/>
              <a:t>Costumbrado</a:t>
            </a:r>
            <a:r>
              <a:rPr lang="en-US" sz="800" dirty="0"/>
              <a:t>, John &amp; Hsu, </a:t>
            </a:r>
            <a:r>
              <a:rPr lang="en-US" sz="800" dirty="0" err="1"/>
              <a:t>Chih</a:t>
            </a:r>
            <a:r>
              <a:rPr lang="en-US" sz="800" dirty="0"/>
              <a:t>-Yuan &amp; Kim, Yong. (2012). Agarose Gel Electrophoresis for the Separation of DNA Fragments. Journal of visualized experiments : </a:t>
            </a:r>
            <a:r>
              <a:rPr lang="en-US" sz="800" dirty="0" err="1"/>
              <a:t>JoVE</a:t>
            </a:r>
            <a:r>
              <a:rPr lang="en-US" sz="800" dirty="0"/>
              <a:t>. 20. 10.3791/3923. </a:t>
            </a:r>
          </a:p>
          <a:p>
            <a:pPr marL="171450" lvl="0" indent="-171450">
              <a:buFont typeface="Arial" panose="020B0604020202020204" pitchFamily="34" charset="0"/>
              <a:buChar char="•"/>
            </a:pPr>
            <a:r>
              <a:rPr lang="en-US" sz="800" dirty="0"/>
              <a:t>Lee, Pei &amp; </a:t>
            </a:r>
            <a:r>
              <a:rPr lang="en-US" sz="800" dirty="0" err="1"/>
              <a:t>Costumbrado</a:t>
            </a:r>
            <a:r>
              <a:rPr lang="en-US" sz="800" dirty="0"/>
              <a:t>, John &amp; Hsu, </a:t>
            </a:r>
            <a:r>
              <a:rPr lang="en-US" sz="800" dirty="0" err="1"/>
              <a:t>Chih</a:t>
            </a:r>
            <a:r>
              <a:rPr lang="en-US" sz="800" dirty="0"/>
              <a:t>-Yuan &amp; Kim, Yong. (2012). Agarose Gel Electrophoresis for the Separation of DNA Fragments. Journal of visualized experiments : </a:t>
            </a:r>
            <a:r>
              <a:rPr lang="en-US" sz="800" dirty="0" err="1"/>
              <a:t>JoVE</a:t>
            </a:r>
            <a:r>
              <a:rPr lang="en-US" sz="800" dirty="0"/>
              <a:t>. 20. 10.3791/3923</a:t>
            </a:r>
          </a:p>
          <a:p>
            <a:pPr marL="171450" lvl="0" indent="-171450">
              <a:buFont typeface="Arial" panose="020B0604020202020204" pitchFamily="34" charset="0"/>
              <a:buChar char="•"/>
            </a:pPr>
            <a:r>
              <a:rPr lang="en-US" sz="800" dirty="0"/>
              <a:t>Li, S., </a:t>
            </a:r>
            <a:r>
              <a:rPr lang="en-US" sz="800" dirty="0" err="1"/>
              <a:t>Bashline</a:t>
            </a:r>
            <a:r>
              <a:rPr lang="en-US" sz="800" dirty="0"/>
              <a:t>, L., Lei, L., &amp; Gu, Y. (2014, January 13). Cellulose synthesis and its regulation. Retrieved from </a:t>
            </a:r>
            <a:r>
              <a:rPr lang="en-US" sz="800" u="sng" dirty="0">
                <a:hlinkClick r:id="rId32"/>
              </a:rPr>
              <a:t>https://www.ncbi.nlm.nih.gov/pmc/articles/PMC3894906/</a:t>
            </a:r>
            <a:endParaRPr lang="en-US" sz="800" dirty="0"/>
          </a:p>
          <a:p>
            <a:pPr marL="171450" lvl="0" indent="-171450">
              <a:buFont typeface="Arial" panose="020B0604020202020204" pitchFamily="34" charset="0"/>
              <a:buChar char="•"/>
            </a:pPr>
            <a:r>
              <a:rPr lang="en-US" sz="800" dirty="0"/>
              <a:t>Little, A., </a:t>
            </a:r>
            <a:r>
              <a:rPr lang="en-US" sz="800" dirty="0" err="1"/>
              <a:t>Schwerdt</a:t>
            </a:r>
            <a:r>
              <a:rPr lang="en-US" sz="800" dirty="0"/>
              <a:t>, J. G., Shirley, N. J., Khor, S. F., Neumann, K., O’Donovan, L. A., … Burton, R. A. (2018, July 1). Revised Phylogeny of the Cellulose Synthase Gene Superfamily: Insights into Cell Wall Evolution. Retrieved February 26, 2020, from </a:t>
            </a:r>
            <a:r>
              <a:rPr lang="en-US" sz="800" u="sng" dirty="0">
                <a:hlinkClick r:id="rId33"/>
              </a:rPr>
              <a:t>http://www.plantphysiol.org/content/177/3/1124</a:t>
            </a:r>
            <a:r>
              <a:rPr lang="en-US" sz="800" dirty="0"/>
              <a:t> </a:t>
            </a:r>
            <a:endParaRPr lang="en-US" sz="800" dirty="0">
              <a:cs typeface="Calibri"/>
            </a:endParaRPr>
          </a:p>
          <a:p>
            <a:pPr marL="171450" lvl="0" indent="-171450">
              <a:buFont typeface="Arial" panose="020B0604020202020204" pitchFamily="34" charset="0"/>
              <a:buChar char="•"/>
            </a:pPr>
            <a:r>
              <a:rPr lang="en-US" sz="800" dirty="0"/>
              <a:t>Liu, Q., Luo, L., &amp; Zheng, L. (2018). </a:t>
            </a:r>
            <a:r>
              <a:rPr lang="en-US" sz="800" dirty="0" err="1"/>
              <a:t>Lignins</a:t>
            </a:r>
            <a:r>
              <a:rPr lang="en-US" sz="800" dirty="0"/>
              <a:t>: Biosynthesis and Biological Functions in Plants. </a:t>
            </a:r>
          </a:p>
          <a:p>
            <a:pPr marL="171450" lvl="0" indent="-171450">
              <a:buFont typeface="Arial" panose="020B0604020202020204" pitchFamily="34" charset="0"/>
              <a:buChar char="•"/>
            </a:pPr>
            <a:r>
              <a:rPr lang="en-US" sz="800" dirty="0" err="1"/>
              <a:t>Lodish</a:t>
            </a:r>
            <a:r>
              <a:rPr lang="en-US" sz="800" dirty="0"/>
              <a:t>, H. (1970, January 1). Collagen: The Fibrous Proteins of the Matrix. Retrieved from </a:t>
            </a:r>
            <a:r>
              <a:rPr lang="en-US" sz="800" u="sng" dirty="0">
                <a:hlinkClick r:id="rId34"/>
              </a:rPr>
              <a:t>https://www.ncbi.nlm.nih.gov/books/NBK21582/</a:t>
            </a:r>
            <a:endParaRPr lang="en-US" sz="800" dirty="0"/>
          </a:p>
          <a:p>
            <a:pPr marL="171450" lvl="0" indent="-171450">
              <a:buFont typeface="Arial" panose="020B0604020202020204" pitchFamily="34" charset="0"/>
              <a:buChar char="•"/>
            </a:pPr>
            <a:r>
              <a:rPr lang="en-US" sz="800" dirty="0"/>
              <a:t>Lu, L., Ouyang, D., &amp; Xu, W. (2016, May 27). Mechanical Properties and Durability of Ultra High Strength Concrete Incorporating Multi-Walled Carbon Nanotubes. Retrieved from </a:t>
            </a:r>
            <a:r>
              <a:rPr lang="en-US" sz="800" u="sng" dirty="0">
                <a:hlinkClick r:id="rId35"/>
              </a:rPr>
              <a:t>https://www.ncbi.nlm.nih.gov/pmc/articles/PMC5456816/</a:t>
            </a:r>
            <a:r>
              <a:rPr lang="en-US" sz="800" dirty="0"/>
              <a:t> </a:t>
            </a:r>
            <a:endParaRPr lang="en-US" sz="800" dirty="0">
              <a:cs typeface="Calibri"/>
            </a:endParaRPr>
          </a:p>
          <a:p>
            <a:pPr marL="171450" lvl="0" indent="-171450">
              <a:buFont typeface="Arial" panose="020B0604020202020204" pitchFamily="34" charset="0"/>
              <a:buChar char="•"/>
            </a:pPr>
            <a:r>
              <a:rPr lang="en-US" sz="800" dirty="0"/>
              <a:t>Mann, R. (2019, April 9). Ballistics-Gel Testing: What It Does and Doesn't Tell You. Retrieved from https://</a:t>
            </a:r>
            <a:r>
              <a:rPr lang="en-US" sz="800" dirty="0" err="1"/>
              <a:t>www.shootingillustrated.com</a:t>
            </a:r>
            <a:r>
              <a:rPr lang="en-US" sz="800" dirty="0"/>
              <a:t>/articles/2019/4/9/ballistics-gel-testing-what-it-does-and-</a:t>
            </a:r>
            <a:r>
              <a:rPr lang="en-US" sz="800" dirty="0" err="1"/>
              <a:t>doesnt</a:t>
            </a:r>
            <a:r>
              <a:rPr lang="en-US" sz="800" dirty="0"/>
              <a:t>-tell-you/</a:t>
            </a:r>
          </a:p>
          <a:p>
            <a:pPr marL="171450" lvl="0" indent="-171450">
              <a:buFont typeface="Arial" panose="020B0604020202020204" pitchFamily="34" charset="0"/>
              <a:buChar char="•"/>
            </a:pPr>
            <a:r>
              <a:rPr lang="en-US" sz="800" dirty="0"/>
              <a:t>Manufacturing Ceramic Fiber Insulation. (2018, May 2). Retrieved from https://</a:t>
            </a:r>
            <a:r>
              <a:rPr lang="en-US" sz="800" dirty="0" err="1"/>
              <a:t>thermcraftinc.com</a:t>
            </a:r>
            <a:r>
              <a:rPr lang="en-US" sz="800" dirty="0"/>
              <a:t>/manufacturing-ceramic-fiber-insulation/   </a:t>
            </a:r>
          </a:p>
          <a:p>
            <a:pPr marL="171450" lvl="0" indent="-171450">
              <a:buFont typeface="Arial" panose="020B0604020202020204" pitchFamily="34" charset="0"/>
              <a:buChar char="•"/>
            </a:pPr>
            <a:r>
              <a:rPr lang="en-US" sz="800" dirty="0"/>
              <a:t>Marion, J., &amp; </a:t>
            </a:r>
            <a:r>
              <a:rPr lang="en-US" sz="800" dirty="0" err="1"/>
              <a:t>Ferrentino</a:t>
            </a:r>
            <a:r>
              <a:rPr lang="en-US" sz="800" dirty="0"/>
              <a:t>, B. (2019, February 5). Uses for Diamonds Other Than Jewelry. Retrieved from https://</a:t>
            </a:r>
            <a:r>
              <a:rPr lang="en-US" sz="800" dirty="0" err="1"/>
              <a:t>www.ritani.com</a:t>
            </a:r>
            <a:r>
              <a:rPr lang="en-US" sz="800" dirty="0"/>
              <a:t>/blog/diamonds/uses-for-diamonds-outside-jewelry/ </a:t>
            </a:r>
          </a:p>
          <a:p>
            <a:pPr marL="171450" lvl="0" indent="-171450">
              <a:buFont typeface="Arial" panose="020B0604020202020204" pitchFamily="34" charset="0"/>
              <a:buChar char="•"/>
            </a:pPr>
            <a:r>
              <a:rPr lang="en-US" sz="800" dirty="0" err="1"/>
              <a:t>Martin.chaplin@btinternet.com</a:t>
            </a:r>
            <a:r>
              <a:rPr lang="en-US" sz="800" dirty="0"/>
              <a:t>, M. C. (2002). Gelatin. Retrieved from </a:t>
            </a:r>
            <a:r>
              <a:rPr lang="en-US" sz="800" u="sng" dirty="0">
                <a:hlinkClick r:id="rId36"/>
              </a:rPr>
              <a:t>http://www1.lsbu.ac.uk/water/gelatin.html</a:t>
            </a:r>
            <a:endParaRPr lang="en-US" sz="800" dirty="0"/>
          </a:p>
          <a:p>
            <a:pPr marL="171450" lvl="0" indent="-171450">
              <a:buFont typeface="Arial" panose="020B0604020202020204" pitchFamily="34" charset="0"/>
              <a:buChar char="•"/>
            </a:pPr>
            <a:r>
              <a:rPr lang="en-US" sz="800" dirty="0" err="1"/>
              <a:t>Massengale</a:t>
            </a:r>
            <a:r>
              <a:rPr lang="en-US" sz="800" dirty="0"/>
              <a:t>, A. R., Quinn, F. J., Williams, A., Gallagher, S., &amp; </a:t>
            </a:r>
            <a:r>
              <a:rPr lang="en-US" sz="800" dirty="0" err="1"/>
              <a:t>Aronoff</a:t>
            </a:r>
            <a:r>
              <a:rPr lang="en-US" sz="800" dirty="0"/>
              <a:t>, S. C. (2000). The effect of alginate on the invasion of cystic fibrosis respiratory epithelial cells by clinical isolates of Pseudomonas aeruginosa. </a:t>
            </a:r>
            <a:r>
              <a:rPr lang="en-US" sz="800" i="1" dirty="0"/>
              <a:t>Experimental Lung Research</a:t>
            </a:r>
            <a:r>
              <a:rPr lang="en-US" sz="800" dirty="0"/>
              <a:t>, </a:t>
            </a:r>
            <a:r>
              <a:rPr lang="en-US" sz="800" i="1" dirty="0"/>
              <a:t>26</a:t>
            </a:r>
            <a:r>
              <a:rPr lang="en-US" sz="800" dirty="0"/>
              <a:t>(3), 163–178. https://</a:t>
            </a:r>
            <a:r>
              <a:rPr lang="en-US" sz="800" dirty="0" err="1"/>
              <a:t>doi.org</a:t>
            </a:r>
            <a:r>
              <a:rPr lang="en-US" sz="800" dirty="0"/>
              <a:t>/10.1080/019021400269853 </a:t>
            </a:r>
          </a:p>
          <a:p>
            <a:pPr marL="171450" lvl="0" indent="-171450">
              <a:buFont typeface="Arial" panose="020B0604020202020204" pitchFamily="34" charset="0"/>
              <a:buChar char="•"/>
            </a:pPr>
            <a:r>
              <a:rPr lang="en-US" sz="800" dirty="0" err="1"/>
              <a:t>Matchar</a:t>
            </a:r>
            <a:r>
              <a:rPr lang="en-US" sz="800" dirty="0"/>
              <a:t>, E. (2017)). </a:t>
            </a:r>
            <a:r>
              <a:rPr lang="en-US" sz="800" i="1" dirty="0"/>
              <a:t>New artificial spider silk: Stronger than steel and 98 percent water</a:t>
            </a:r>
            <a:r>
              <a:rPr lang="en-US" sz="800" dirty="0"/>
              <a:t>. Smithsonian Magazine. Retrieved March 4, 2020, from </a:t>
            </a:r>
            <a:r>
              <a:rPr lang="en-US" sz="800" u="sng" dirty="0">
                <a:hlinkClick r:id="rId37"/>
              </a:rPr>
              <a:t>https://www.smithsonianmag.com/innovation/new-artificial-spider-silk-stronger-steel-and-98-percent-water-180964176</a:t>
            </a:r>
            <a:r>
              <a:rPr lang="en-US" sz="800" dirty="0"/>
              <a:t> </a:t>
            </a:r>
            <a:endParaRPr lang="en-US" sz="800" dirty="0">
              <a:cs typeface="Calibri"/>
            </a:endParaRPr>
          </a:p>
          <a:p>
            <a:pPr marL="171450" indent="-171450">
              <a:buFont typeface="Arial" panose="020B0604020202020204" pitchFamily="34" charset="0"/>
              <a:buChar char="•"/>
            </a:pPr>
            <a:r>
              <a:rPr lang="en-US" sz="800" dirty="0"/>
              <a:t>Mehta, Vinit. “Polyvinyl Alcohol: Properties, Uses, and Application.” </a:t>
            </a:r>
            <a:r>
              <a:rPr lang="en-US" sz="800" dirty="0" err="1"/>
              <a:t>Toppr</a:t>
            </a:r>
            <a:r>
              <a:rPr lang="en-US" sz="800" dirty="0"/>
              <a:t> Bytes, 22 Mar. 2018, </a:t>
            </a:r>
            <a:r>
              <a:rPr lang="en-US" sz="800" u="sng" dirty="0">
                <a:hlinkClick r:id="rId38"/>
              </a:rPr>
              <a:t>www.toppr.com/bytes/polyvinyl-alcohol/</a:t>
            </a:r>
            <a:r>
              <a:rPr lang="en-US" sz="800" dirty="0"/>
              <a:t>. </a:t>
            </a:r>
          </a:p>
          <a:p>
            <a:pPr marL="171450" lvl="0" indent="-171450">
              <a:buFont typeface="Arial" panose="020B0604020202020204" pitchFamily="34" charset="0"/>
              <a:buChar char="•"/>
            </a:pPr>
            <a:r>
              <a:rPr lang="en-US" sz="800" dirty="0"/>
              <a:t>Mertens, R. (2019, July 28). Info's introduction to reduced graphene oxide. Retrieved March 3, 2020, from </a:t>
            </a:r>
            <a:r>
              <a:rPr lang="en-US" sz="800" u="sng" dirty="0">
                <a:hlinkClick r:id="rId39"/>
              </a:rPr>
              <a:t>https://www.graphene-info.com/graphene-infos-introduction-reduced-graphene-oxide</a:t>
            </a:r>
            <a:r>
              <a:rPr lang="en-US" sz="800" dirty="0"/>
              <a:t> </a:t>
            </a:r>
            <a:endParaRPr lang="en-US" sz="800" dirty="0">
              <a:cs typeface="Calibri"/>
            </a:endParaRPr>
          </a:p>
          <a:p>
            <a:pPr marL="171450" lvl="0" indent="-171450">
              <a:buFont typeface="Arial" panose="020B0604020202020204" pitchFamily="34" charset="0"/>
              <a:buChar char="•"/>
            </a:pPr>
            <a:r>
              <a:rPr lang="en-US" sz="800" dirty="0"/>
              <a:t>Method of Ceramic Fiber Manufacturing. (2014, March 11). Retrieved from </a:t>
            </a:r>
            <a:r>
              <a:rPr lang="en-US" sz="800" u="sng" dirty="0">
                <a:hlinkClick r:id="rId40"/>
              </a:rPr>
              <a:t>https://www.youtube.com/watch?v=I8IBoXVh47w</a:t>
            </a:r>
            <a:r>
              <a:rPr lang="en-US" sz="800" dirty="0"/>
              <a:t>  (</a:t>
            </a:r>
          </a:p>
          <a:p>
            <a:pPr marL="171450" lvl="0" indent="-171450">
              <a:buFont typeface="Arial" panose="020B0604020202020204" pitchFamily="34" charset="0"/>
              <a:buChar char="•"/>
            </a:pPr>
            <a:r>
              <a:rPr lang="en-US" sz="800" dirty="0"/>
              <a:t>Mike. (2020, February 10). </a:t>
            </a:r>
            <a:r>
              <a:rPr lang="en-US" sz="800" dirty="0" err="1"/>
              <a:t>Microsilk</a:t>
            </a:r>
            <a:r>
              <a:rPr lang="en-US" sz="800" dirty="0"/>
              <a:t>™: Vegan Silk Inspired by Spider Silk. Retrieved from https://</a:t>
            </a:r>
            <a:r>
              <a:rPr lang="en-US" sz="800" dirty="0" err="1"/>
              <a:t>boltthreads.com</a:t>
            </a:r>
            <a:r>
              <a:rPr lang="en-US" sz="800" dirty="0"/>
              <a:t>/technology/</a:t>
            </a:r>
            <a:r>
              <a:rPr lang="en-US" sz="800" dirty="0" err="1"/>
              <a:t>microsilkFAQs</a:t>
            </a:r>
            <a:r>
              <a:rPr lang="en-US" sz="800" dirty="0"/>
              <a:t>. (2017). Retrieved from </a:t>
            </a:r>
            <a:r>
              <a:rPr lang="en-US" sz="800" u="sng" dirty="0">
                <a:hlinkClick r:id="rId41"/>
              </a:rPr>
              <a:t>https://www.clearballistics.com/faq/</a:t>
            </a:r>
            <a:endParaRPr lang="en-US" sz="800" dirty="0"/>
          </a:p>
          <a:p>
            <a:pPr marL="171450" lvl="0" indent="-171450">
              <a:buFont typeface="Arial" panose="020B0604020202020204" pitchFamily="34" charset="0"/>
              <a:buChar char="•"/>
            </a:pPr>
            <a:r>
              <a:rPr lang="en-US" sz="800" dirty="0" err="1"/>
              <a:t>MiliporeSigma</a:t>
            </a:r>
            <a:r>
              <a:rPr lang="en-US" sz="800" dirty="0"/>
              <a:t>. (n.d.). What is Hyaluronan? Retrieved from </a:t>
            </a:r>
            <a:r>
              <a:rPr lang="en-US" sz="800" u="sng" dirty="0">
                <a:hlinkClick r:id="rId42"/>
              </a:rPr>
              <a:t>https://www.sigmaaldrich.com/technical-document/articles/biology/what-is-hyaluronan.html</a:t>
            </a:r>
            <a:r>
              <a:rPr lang="en-US" sz="800" dirty="0"/>
              <a:t> </a:t>
            </a:r>
            <a:endParaRPr lang="en-US" sz="800" dirty="0">
              <a:cs typeface="Calibri"/>
            </a:endParaRPr>
          </a:p>
          <a:p>
            <a:pPr marL="171450" lvl="0" indent="-171450">
              <a:buFont typeface="Arial" panose="020B0604020202020204" pitchFamily="34" charset="0"/>
              <a:buChar char="•"/>
            </a:pPr>
            <a:r>
              <a:rPr lang="fr-FR" sz="800" u="sng" dirty="0">
                <a:hlinkClick r:id="rId43"/>
              </a:rPr>
              <a:t>Molecules</a:t>
            </a:r>
            <a:r>
              <a:rPr lang="fr-FR" sz="800" dirty="0"/>
              <a:t>. 2015 </a:t>
            </a:r>
            <a:r>
              <a:rPr lang="fr-FR" sz="800" dirty="0" err="1"/>
              <a:t>Dec</a:t>
            </a:r>
            <a:r>
              <a:rPr lang="fr-FR" sz="800" dirty="0"/>
              <a:t>; 20(12): 22833–22847. </a:t>
            </a:r>
            <a:r>
              <a:rPr lang="en-US" sz="800" dirty="0"/>
              <a:t>P</a:t>
            </a:r>
            <a:r>
              <a:rPr lang="fr-FR" sz="800" dirty="0" err="1"/>
              <a:t>ublished</a:t>
            </a:r>
            <a:r>
              <a:rPr lang="fr-FR" sz="800" dirty="0"/>
              <a:t> online 2015 </a:t>
            </a:r>
            <a:r>
              <a:rPr lang="fr-FR" sz="800" dirty="0" err="1"/>
              <a:t>Dec</a:t>
            </a:r>
            <a:r>
              <a:rPr lang="fr-FR" sz="800" dirty="0"/>
              <a:t> 19. </a:t>
            </a:r>
            <a:r>
              <a:rPr lang="fr-FR" sz="800" dirty="0" err="1"/>
              <a:t>doi</a:t>
            </a:r>
            <a:r>
              <a:rPr lang="fr-FR" sz="800" dirty="0"/>
              <a:t>: </a:t>
            </a:r>
            <a:r>
              <a:rPr lang="fr-FR" sz="800" u="sng" dirty="0">
                <a:hlinkClick r:id="rId44"/>
              </a:rPr>
              <a:t>10.3390/molecules201219884</a:t>
            </a:r>
            <a:endParaRPr lang="en-US" sz="800" dirty="0"/>
          </a:p>
          <a:p>
            <a:pPr marL="171450" lvl="0" indent="-171450">
              <a:buFont typeface="Arial" panose="020B0604020202020204" pitchFamily="34" charset="0"/>
              <a:buChar char="•"/>
            </a:pPr>
            <a:r>
              <a:rPr lang="fr-FR" sz="800" u="sng" dirty="0">
                <a:hlinkClick r:id="rId43"/>
              </a:rPr>
              <a:t>Molecules</a:t>
            </a:r>
            <a:r>
              <a:rPr lang="fr-FR" sz="800" dirty="0"/>
              <a:t>. 2015 </a:t>
            </a:r>
            <a:r>
              <a:rPr lang="fr-FR" sz="800" dirty="0" err="1"/>
              <a:t>Dec</a:t>
            </a:r>
            <a:r>
              <a:rPr lang="fr-FR" sz="800" dirty="0"/>
              <a:t>; 20(12): 22833–22847. </a:t>
            </a:r>
            <a:r>
              <a:rPr lang="fr-FR" sz="800" dirty="0" err="1"/>
              <a:t>Published</a:t>
            </a:r>
            <a:r>
              <a:rPr lang="fr-FR" sz="800" dirty="0"/>
              <a:t> online 2015 </a:t>
            </a:r>
            <a:r>
              <a:rPr lang="fr-FR" sz="800" dirty="0" err="1"/>
              <a:t>Dec</a:t>
            </a:r>
            <a:r>
              <a:rPr lang="fr-FR" sz="800" dirty="0"/>
              <a:t> 19. </a:t>
            </a:r>
            <a:r>
              <a:rPr lang="fr-FR" sz="800" dirty="0" err="1"/>
              <a:t>doi</a:t>
            </a:r>
            <a:r>
              <a:rPr lang="fr-FR" sz="800" dirty="0"/>
              <a:t>: </a:t>
            </a:r>
            <a:r>
              <a:rPr lang="fr-FR" sz="800" u="sng" dirty="0">
                <a:hlinkClick r:id="rId44"/>
              </a:rPr>
              <a:t>10.3390/molecules201219884</a:t>
            </a:r>
            <a:endParaRPr lang="en-US" sz="800" dirty="0"/>
          </a:p>
          <a:p>
            <a:pPr marL="171450" lvl="0" indent="-171450">
              <a:buFont typeface="Arial" panose="020B0604020202020204" pitchFamily="34" charset="0"/>
              <a:buChar char="•"/>
            </a:pPr>
            <a:r>
              <a:rPr lang="en-US" sz="800" dirty="0" err="1"/>
              <a:t>Nassa</a:t>
            </a:r>
            <a:r>
              <a:rPr lang="en-US" sz="800" dirty="0"/>
              <a:t>, M., Anand, P., Jain, A., Chhabra, A., Jaiswal, A., Malhotra, U., &amp; Rani, V. (2012). Analysis of human collagen sequences. Retrieved from </a:t>
            </a:r>
            <a:r>
              <a:rPr lang="en-US" sz="800" u="sng" dirty="0">
                <a:hlinkClick r:id="rId23"/>
              </a:rPr>
              <a:t>https://www.ncbi.nlm.nih.gov/pmc/articles/PMC3282272/</a:t>
            </a:r>
            <a:r>
              <a:rPr lang="en-US" sz="800" dirty="0"/>
              <a:t> </a:t>
            </a:r>
            <a:endParaRPr lang="en-US" sz="800" dirty="0">
              <a:cs typeface="Calibri"/>
            </a:endParaRPr>
          </a:p>
          <a:p>
            <a:pPr marL="171450" lvl="0" indent="-171450">
              <a:buFont typeface="Arial" panose="020B0604020202020204" pitchFamily="34" charset="0"/>
              <a:buChar char="•"/>
            </a:pPr>
            <a:r>
              <a:rPr lang="en-US" sz="800" dirty="0"/>
              <a:t>Nelson, D. M. </a:t>
            </a:r>
            <a:r>
              <a:rPr lang="en-US" sz="800" dirty="0" err="1"/>
              <a:t>Treguer</a:t>
            </a:r>
            <a:r>
              <a:rPr lang="en-US" sz="800" dirty="0"/>
              <a:t>, P. Brzezinski, M. A. </a:t>
            </a:r>
            <a:r>
              <a:rPr lang="en-US" sz="800" dirty="0" err="1"/>
              <a:t>Leynaert</a:t>
            </a:r>
            <a:r>
              <a:rPr lang="en-US" sz="800" dirty="0"/>
              <a:t>, A. &amp; </a:t>
            </a:r>
            <a:r>
              <a:rPr lang="en-US" sz="800" dirty="0" err="1"/>
              <a:t>Queguiner</a:t>
            </a:r>
            <a:r>
              <a:rPr lang="en-US" sz="800" dirty="0"/>
              <a:t>, B. Production and dissolution of biogenic silica in the ocean: revised global estimates, comparison with regional data and relationship to biogenic sedimentation.. Global </a:t>
            </a:r>
            <a:r>
              <a:rPr lang="en-US" sz="800" dirty="0" err="1"/>
              <a:t>Biogeochem</a:t>
            </a:r>
            <a:r>
              <a:rPr lang="en-US" sz="800" dirty="0"/>
              <a:t>. Cycles 9, 359–372 (1995).</a:t>
            </a:r>
          </a:p>
          <a:p>
            <a:pPr marL="171450" lvl="0" indent="-171450">
              <a:buFont typeface="Arial" panose="020B0604020202020204" pitchFamily="34" charset="0"/>
              <a:buChar char="•"/>
            </a:pPr>
            <a:r>
              <a:rPr lang="en-US" sz="800" dirty="0" err="1"/>
              <a:t>Ojima</a:t>
            </a:r>
            <a:r>
              <a:rPr lang="en-US" sz="800" dirty="0"/>
              <a:t>, T. (2013). 13—Polysaccharide-degrading enzymes from herbivorous marine invertebrates. In A. </a:t>
            </a:r>
            <a:r>
              <a:rPr lang="en-US" sz="800" dirty="0" err="1"/>
              <a:t>Trincone</a:t>
            </a:r>
            <a:r>
              <a:rPr lang="en-US" sz="800" dirty="0"/>
              <a:t> (Ed.), </a:t>
            </a:r>
            <a:r>
              <a:rPr lang="en-US" sz="800" i="1" dirty="0"/>
              <a:t>Marine Enzymes for </a:t>
            </a:r>
            <a:r>
              <a:rPr lang="en-US" sz="800" i="1" dirty="0" err="1"/>
              <a:t>Biocatalysis</a:t>
            </a:r>
            <a:r>
              <a:rPr lang="en-US" sz="800" dirty="0"/>
              <a:t> (pp. 333–371). Woodhead Publishing. </a:t>
            </a:r>
            <a:r>
              <a:rPr lang="en-US" sz="800" u="sng" dirty="0">
                <a:hlinkClick r:id="rId45"/>
              </a:rPr>
              <a:t>https://doi.org/10.1533/9781908818355.3.333</a:t>
            </a:r>
            <a:r>
              <a:rPr lang="en-US" sz="800" dirty="0"/>
              <a:t> </a:t>
            </a:r>
            <a:endParaRPr lang="en-US" sz="800" dirty="0">
              <a:cs typeface="Calibri"/>
            </a:endParaRPr>
          </a:p>
          <a:p>
            <a:pPr marL="171450" lvl="0" indent="-171450">
              <a:buFont typeface="Arial" panose="020B0604020202020204" pitchFamily="34" charset="0"/>
              <a:buChar char="•"/>
            </a:pPr>
            <a:r>
              <a:rPr lang="en-US" sz="800" dirty="0" err="1"/>
              <a:t>Padoł</a:t>
            </a:r>
            <a:r>
              <a:rPr lang="en-US" sz="800" dirty="0"/>
              <a:t>, A. M., </a:t>
            </a:r>
            <a:r>
              <a:rPr lang="en-US" sz="800" dirty="0" err="1"/>
              <a:t>Draget</a:t>
            </a:r>
            <a:r>
              <a:rPr lang="en-US" sz="800" dirty="0"/>
              <a:t>, K. I., &amp; </a:t>
            </a:r>
            <a:r>
              <a:rPr lang="en-US" sz="800" dirty="0" err="1"/>
              <a:t>Stokke</a:t>
            </a:r>
            <a:r>
              <a:rPr lang="en-US" sz="800" dirty="0"/>
              <a:t>, B. T. (2016). Effects of added </a:t>
            </a:r>
            <a:r>
              <a:rPr lang="en-US" sz="800" dirty="0" err="1"/>
              <a:t>oligoguluronate</a:t>
            </a:r>
            <a:r>
              <a:rPr lang="en-US" sz="800" dirty="0"/>
              <a:t> on mechanical properties of Ca – alginate – </a:t>
            </a:r>
            <a:r>
              <a:rPr lang="en-US" sz="800" dirty="0" err="1"/>
              <a:t>oligoguluronate</a:t>
            </a:r>
            <a:r>
              <a:rPr lang="en-US" sz="800" dirty="0"/>
              <a:t> hydrogels depend on chain length of the alginate. </a:t>
            </a:r>
            <a:r>
              <a:rPr lang="en-US" sz="800" i="1" dirty="0"/>
              <a:t>Carbohydrate Polymers</a:t>
            </a:r>
            <a:r>
              <a:rPr lang="en-US" sz="800" dirty="0"/>
              <a:t>, </a:t>
            </a:r>
            <a:r>
              <a:rPr lang="en-US" sz="800" i="1" dirty="0"/>
              <a:t>147</a:t>
            </a:r>
            <a:r>
              <a:rPr lang="en-US" sz="800" dirty="0"/>
              <a:t>, 234–242. </a:t>
            </a:r>
            <a:r>
              <a:rPr lang="en-US" sz="800" u="sng" dirty="0">
                <a:hlinkClick r:id="rId46"/>
              </a:rPr>
              <a:t>https://doi.org/10.1016/j.carbpol.2016.04.014</a:t>
            </a:r>
            <a:r>
              <a:rPr lang="en-US" sz="800" dirty="0"/>
              <a:t> </a:t>
            </a:r>
            <a:endParaRPr lang="en-US" sz="800" dirty="0">
              <a:cs typeface="Calibri"/>
            </a:endParaRPr>
          </a:p>
          <a:p>
            <a:pPr marL="171450" lvl="0" indent="-171450">
              <a:buFont typeface="Arial" panose="020B0604020202020204" pitchFamily="34" charset="0"/>
              <a:buChar char="•"/>
            </a:pPr>
            <a:r>
              <a:rPr lang="en-US" sz="800" dirty="0" err="1"/>
              <a:t>Papakonstantinou</a:t>
            </a:r>
            <a:r>
              <a:rPr lang="en-US" sz="800" dirty="0"/>
              <a:t>, E., Roth, M., &amp; </a:t>
            </a:r>
            <a:r>
              <a:rPr lang="en-US" sz="800" dirty="0" err="1"/>
              <a:t>Karakiulakis</a:t>
            </a:r>
            <a:r>
              <a:rPr lang="en-US" sz="800" dirty="0"/>
              <a:t>, G. (2012). Hyaluronic acid: A key molecule in </a:t>
            </a:r>
          </a:p>
          <a:p>
            <a:pPr marL="171450" lvl="0" indent="-171450">
              <a:buFont typeface="Arial" panose="020B0604020202020204" pitchFamily="34" charset="0"/>
              <a:buChar char="•"/>
            </a:pPr>
            <a:r>
              <a:rPr lang="en-US" sz="800" dirty="0"/>
              <a:t>Peixoto, L. S., Silva, F. M., Niemeyer, M. A., Espinosa, G., Melo, P. A., </a:t>
            </a:r>
            <a:r>
              <a:rPr lang="en-US" sz="800" dirty="0" err="1"/>
              <a:t>Nele</a:t>
            </a:r>
            <a:r>
              <a:rPr lang="en-US" sz="800" dirty="0"/>
              <a:t>, M., &amp; Pinto, J. C. (n.d.). Synthesis of Poly(Vinyl Alcohol) and/or Poly(Vinyl Acetate) Particles with Spherical Morphology and Core-Shell Structure and its Use in Vascular Embolization. </a:t>
            </a:r>
            <a:r>
              <a:rPr lang="en-US" sz="800" dirty="0" err="1"/>
              <a:t>doi</a:t>
            </a:r>
            <a:r>
              <a:rPr lang="en-US" sz="800" dirty="0"/>
              <a:t>: 2/25/2020   </a:t>
            </a:r>
          </a:p>
          <a:p>
            <a:pPr marL="171450" lvl="0" indent="-171450">
              <a:buFont typeface="Arial" panose="020B0604020202020204" pitchFamily="34" charset="0"/>
              <a:buChar char="•"/>
            </a:pPr>
            <a:r>
              <a:rPr lang="en-US" sz="800" dirty="0"/>
              <a:t>Plant Journal, 61, 909-921. DOI: 10.1111/j.1365-313X.2009.04086.x</a:t>
            </a:r>
          </a:p>
          <a:p>
            <a:pPr marL="171450" indent="-171450">
              <a:buFont typeface="Arial" panose="020B0604020202020204" pitchFamily="34" charset="0"/>
              <a:buChar char="•"/>
            </a:pPr>
            <a:r>
              <a:rPr lang="en-US" sz="800" dirty="0"/>
              <a:t>Poly(glycolic Acid). (n.d.). Retrieved from </a:t>
            </a:r>
            <a:r>
              <a:rPr lang="en-US" sz="800" u="sng" dirty="0">
                <a:hlinkClick r:id="rId47"/>
              </a:rPr>
              <a:t>https://www.sciencedirect.com/topics/chemistry/poly-glycolic-acid</a:t>
            </a:r>
            <a:r>
              <a:rPr lang="en-US" sz="800" dirty="0"/>
              <a:t> </a:t>
            </a:r>
            <a:endParaRPr lang="en-US" sz="800" dirty="0">
              <a:cs typeface="Calibri"/>
            </a:endParaRPr>
          </a:p>
          <a:p>
            <a:pPr marL="171450" lvl="0" indent="-171450">
              <a:buFont typeface="Arial" panose="020B0604020202020204" pitchFamily="34" charset="0"/>
              <a:buChar char="•"/>
            </a:pPr>
            <a:r>
              <a:rPr lang="en-US" sz="800" dirty="0" err="1"/>
              <a:t>Radotić</a:t>
            </a:r>
            <a:r>
              <a:rPr lang="en-US" sz="800" dirty="0"/>
              <a:t>, K., &amp; </a:t>
            </a:r>
            <a:r>
              <a:rPr lang="en-US" sz="800" dirty="0" err="1"/>
              <a:t>Mićić</a:t>
            </a:r>
            <a:r>
              <a:rPr lang="en-US" sz="800" dirty="0"/>
              <a:t>, M. (1970, January 1). Methods for Extraction and Purification of Lignin and Cellulose from Plant Tissues. Retrieved from </a:t>
            </a:r>
            <a:r>
              <a:rPr lang="en-US" sz="800" u="sng" dirty="0">
                <a:hlinkClick r:id="rId48"/>
              </a:rPr>
              <a:t>https://link.springer.com/protocol/10.1007/978-1-4939-3185-9_26</a:t>
            </a:r>
            <a:endParaRPr lang="en-US" sz="800" dirty="0"/>
          </a:p>
          <a:p>
            <a:pPr marL="171450" lvl="0" indent="-171450">
              <a:buFont typeface="Arial" panose="020B0604020202020204" pitchFamily="34" charset="0"/>
              <a:buChar char="•"/>
            </a:pPr>
            <a:r>
              <a:rPr lang="en-US" sz="800" dirty="0"/>
              <a:t>      Rajendran, S., Anand, S.C, Rigby, A.J. (2016) 5 - Textiles for healthcare and medical applications. </a:t>
            </a:r>
            <a:r>
              <a:rPr lang="en-US" sz="800" i="1" dirty="0"/>
              <a:t>ScienceDirect</a:t>
            </a:r>
            <a:r>
              <a:rPr lang="en-US" sz="800" dirty="0"/>
              <a:t>, 135-168.</a:t>
            </a:r>
          </a:p>
          <a:p>
            <a:pPr marL="171450" lvl="0" indent="-171450">
              <a:buFont typeface="Arial" panose="020B0604020202020204" pitchFamily="34" charset="0"/>
              <a:buChar char="•"/>
            </a:pPr>
            <a:r>
              <a:rPr lang="en-US" sz="800" dirty="0" err="1"/>
              <a:t>Rangaswamy</a:t>
            </a:r>
            <a:r>
              <a:rPr lang="en-US" sz="800" dirty="0"/>
              <a:t>, &amp; S., B. (2015, November 23). Microbial Cellulose Production from Bacteria Isolated from Rotten Fruit. Retrieved from </a:t>
            </a:r>
            <a:r>
              <a:rPr lang="en-US" sz="800" u="sng" dirty="0">
                <a:hlinkClick r:id="rId49"/>
              </a:rPr>
              <a:t>https://www.hindawi.com/journals/ijps/2015/280784/</a:t>
            </a:r>
            <a:endParaRPr lang="en-US" sz="800" dirty="0"/>
          </a:p>
          <a:p>
            <a:pPr marL="171450" lvl="0" indent="-171450">
              <a:buFont typeface="Arial" panose="020B0604020202020204" pitchFamily="34" charset="0"/>
              <a:buChar char="•"/>
            </a:pPr>
            <a:r>
              <a:rPr lang="en-US" sz="800" dirty="0" err="1"/>
              <a:t>Reidel</a:t>
            </a:r>
            <a:r>
              <a:rPr lang="en-US" sz="800" dirty="0"/>
              <a:t>, H. (2019, October 3). Current and Potential Applications of Carbon Nanotubes - </a:t>
            </a:r>
            <a:r>
              <a:rPr lang="en-US" sz="800" dirty="0" err="1"/>
              <a:t>PreScouter</a:t>
            </a:r>
            <a:r>
              <a:rPr lang="en-US" sz="800" dirty="0"/>
              <a:t> - Custom Intelligence from a Global Network of Experts. Retrieved from </a:t>
            </a:r>
            <a:r>
              <a:rPr lang="en-US" sz="800" u="sng" dirty="0">
                <a:hlinkClick r:id="rId50"/>
              </a:rPr>
              <a:t>https://www.prescouter.com/2017/03/applications-carbon-nanotubes/</a:t>
            </a:r>
            <a:r>
              <a:rPr lang="en-US" sz="800" dirty="0"/>
              <a:t> </a:t>
            </a:r>
            <a:endParaRPr lang="en-US" sz="800" dirty="0">
              <a:cs typeface="Calibri"/>
            </a:endParaRPr>
          </a:p>
          <a:p>
            <a:pPr marL="171450" lvl="0" indent="-171450">
              <a:buFont typeface="Arial" panose="020B0604020202020204" pitchFamily="34" charset="0"/>
              <a:buChar char="•"/>
            </a:pPr>
            <a:r>
              <a:rPr lang="en-US" sz="800" dirty="0"/>
              <a:t>Roberts, J. J., &amp; Martens, P. J. (2016). Engineering biosynthetic cell encapsulation systems. In </a:t>
            </a:r>
            <a:r>
              <a:rPr lang="en-US" sz="800" i="1" dirty="0"/>
              <a:t>Biosynthetic Polymers for Medical Applications</a:t>
            </a:r>
            <a:r>
              <a:rPr lang="en-US" sz="800" dirty="0"/>
              <a:t> (pp. 205-239). Woodhead Publishing</a:t>
            </a:r>
          </a:p>
          <a:p>
            <a:pPr marL="171450" lvl="0" indent="-171450">
              <a:buFont typeface="Arial" panose="020B0604020202020204" pitchFamily="34" charset="0"/>
              <a:buChar char="•"/>
            </a:pPr>
            <a:r>
              <a:rPr lang="en-US" sz="800" dirty="0" err="1"/>
              <a:t>Sakairi</a:t>
            </a:r>
            <a:r>
              <a:rPr lang="en-US" sz="800" dirty="0"/>
              <a:t>, N., Asano, H., Ogawa, M., Nishi, N., &amp; </a:t>
            </a:r>
            <a:r>
              <a:rPr lang="en-US" sz="800" dirty="0" err="1"/>
              <a:t>Tokura</a:t>
            </a:r>
            <a:r>
              <a:rPr lang="en-US" sz="800" dirty="0"/>
              <a:t>, S. (1999, March 5). A method for direct harvest of bacterial cellulose filaments during continuous cultivation of Acetobacter </a:t>
            </a:r>
            <a:r>
              <a:rPr lang="en-US" sz="800" dirty="0" err="1"/>
              <a:t>xylinum</a:t>
            </a:r>
            <a:r>
              <a:rPr lang="en-US" sz="800" dirty="0"/>
              <a:t>. Retrieved from </a:t>
            </a:r>
            <a:r>
              <a:rPr lang="en-US" sz="800" u="sng" dirty="0">
                <a:hlinkClick r:id="rId51"/>
              </a:rPr>
              <a:t>https://www.sciencedirect.com/science/article/abs/pii/S0144861797001355</a:t>
            </a:r>
            <a:endParaRPr lang="en-US" sz="800" dirty="0"/>
          </a:p>
          <a:p>
            <a:pPr marL="171450" lvl="0" indent="-171450">
              <a:buFont typeface="Arial" panose="020B0604020202020204" pitchFamily="34" charset="0"/>
              <a:buChar char="•"/>
            </a:pPr>
            <a:r>
              <a:rPr lang="en-US" sz="800" dirty="0" err="1"/>
              <a:t>Sayed.S</a:t>
            </a:r>
            <a:r>
              <a:rPr lang="en-US" sz="800" dirty="0"/>
              <a:t>, (2017, January 1st). </a:t>
            </a:r>
            <a:r>
              <a:rPr lang="en-US" sz="800" dirty="0" err="1"/>
              <a:t>Valorisation</a:t>
            </a:r>
            <a:r>
              <a:rPr lang="en-US" sz="800" dirty="0"/>
              <a:t> of chitinous biomass for antimicrobial applications. Retrieved from </a:t>
            </a:r>
            <a:r>
              <a:rPr lang="en-US" sz="800" u="sng" dirty="0">
                <a:hlinkClick r:id="rId52"/>
              </a:rPr>
              <a:t>https://www.researchgate.net/publication/320845033 _Valorisation_of_chitinous_biomass_for_antimicrobial_applications</a:t>
            </a:r>
            <a:r>
              <a:rPr lang="en-US" sz="800" dirty="0"/>
              <a:t> </a:t>
            </a:r>
          </a:p>
          <a:p>
            <a:pPr marL="171450" lvl="0" indent="-171450">
              <a:buFont typeface="Arial" panose="020B0604020202020204" pitchFamily="34" charset="0"/>
              <a:buChar char="•"/>
            </a:pPr>
            <a:r>
              <a:rPr lang="en-US" sz="800" dirty="0" err="1"/>
              <a:t>Sayed.S</a:t>
            </a:r>
            <a:r>
              <a:rPr lang="en-US" sz="800" dirty="0"/>
              <a:t>, (2017, January 1st). </a:t>
            </a:r>
            <a:r>
              <a:rPr lang="en-US" sz="800" dirty="0" err="1"/>
              <a:t>Valorisation</a:t>
            </a:r>
            <a:r>
              <a:rPr lang="en-US" sz="800" dirty="0"/>
              <a:t> of chitinous biomass for antimicrobial applications. Retrieved from https://</a:t>
            </a:r>
            <a:r>
              <a:rPr lang="en-US" sz="800" dirty="0" err="1"/>
              <a:t>www.researchgate.net</a:t>
            </a:r>
            <a:r>
              <a:rPr lang="en-US" sz="800" dirty="0"/>
              <a:t>/publication/320845033_Valorisation_of_chitinous_biomass_for_antimicrobial_applications</a:t>
            </a:r>
          </a:p>
          <a:p>
            <a:pPr marL="171450" lvl="0" indent="-171450">
              <a:buFont typeface="Arial" panose="020B0604020202020204" pitchFamily="34" charset="0"/>
              <a:buChar char="•"/>
            </a:pPr>
            <a:r>
              <a:rPr lang="en-US" sz="800" dirty="0"/>
              <a:t>Science News. (2015, November 24). Gut microbes signal when dinner is done. </a:t>
            </a:r>
            <a:r>
              <a:rPr lang="en-US" sz="800" i="1" dirty="0"/>
              <a:t>Science News</a:t>
            </a:r>
            <a:r>
              <a:rPr lang="en-US" sz="800" dirty="0"/>
              <a:t>. </a:t>
            </a:r>
            <a:r>
              <a:rPr lang="en-US" sz="800" u="sng" dirty="0">
                <a:hlinkClick r:id="rId53"/>
              </a:rPr>
              <a:t>https://www.sciencenews.org/article/gut-microbes-signal-when-dinner-done</a:t>
            </a:r>
            <a:r>
              <a:rPr lang="en-US" sz="800" dirty="0"/>
              <a:t> </a:t>
            </a:r>
            <a:endParaRPr lang="en-US" sz="800" dirty="0">
              <a:cs typeface="Calibri"/>
            </a:endParaRPr>
          </a:p>
          <a:p>
            <a:pPr marL="171450" lvl="0" indent="-171450">
              <a:buFont typeface="Arial" panose="020B0604020202020204" pitchFamily="34" charset="0"/>
              <a:buChar char="•"/>
            </a:pPr>
            <a:r>
              <a:rPr lang="en-US" sz="800" dirty="0"/>
              <a:t>Silva, Dana &amp; </a:t>
            </a:r>
            <a:r>
              <a:rPr lang="en-US" sz="800" dirty="0" err="1"/>
              <a:t>Kaduri</a:t>
            </a:r>
            <a:r>
              <a:rPr lang="en-US" sz="800" dirty="0"/>
              <a:t>, Maya &amp; </a:t>
            </a:r>
            <a:r>
              <a:rPr lang="en-US" sz="800" dirty="0" err="1"/>
              <a:t>Poley</a:t>
            </a:r>
            <a:r>
              <a:rPr lang="en-US" sz="800" dirty="0"/>
              <a:t>, Maria &amp; </a:t>
            </a:r>
            <a:r>
              <a:rPr lang="en-US" sz="800" dirty="0" err="1"/>
              <a:t>Adir</a:t>
            </a:r>
            <a:r>
              <a:rPr lang="en-US" sz="800" dirty="0"/>
              <a:t>, Omer &amp; </a:t>
            </a:r>
            <a:r>
              <a:rPr lang="en-US" sz="800" dirty="0" err="1"/>
              <a:t>Krinsky</a:t>
            </a:r>
            <a:r>
              <a:rPr lang="en-US" sz="800" dirty="0"/>
              <a:t>, </a:t>
            </a:r>
            <a:r>
              <a:rPr lang="en-US" sz="800" dirty="0" err="1"/>
              <a:t>Nitzan</a:t>
            </a:r>
            <a:r>
              <a:rPr lang="en-US" sz="800" dirty="0"/>
              <a:t> &amp; </a:t>
            </a:r>
            <a:r>
              <a:rPr lang="en-US" sz="800" dirty="0" err="1"/>
              <a:t>Shainsky-Roitman</a:t>
            </a:r>
            <a:r>
              <a:rPr lang="en-US" sz="800" dirty="0"/>
              <a:t>, Janna &amp; Schroeder, </a:t>
            </a:r>
            <a:r>
              <a:rPr lang="en-US" sz="800" dirty="0" err="1"/>
              <a:t>Avi</a:t>
            </a:r>
            <a:r>
              <a:rPr lang="en-US" sz="800" dirty="0"/>
              <a:t>. (2018). Biocompatibility, biodegradation and excretion of polylactic acid (PLA) in medical implants and </a:t>
            </a:r>
            <a:r>
              <a:rPr lang="en-US" sz="800" dirty="0" err="1"/>
              <a:t>theranostic</a:t>
            </a:r>
            <a:r>
              <a:rPr lang="en-US" sz="800" dirty="0"/>
              <a:t> systems. Chemical Engineering Journal. 340. 10.1016/j.cej.2018.01.010</a:t>
            </a:r>
          </a:p>
          <a:p>
            <a:pPr marL="171450" lvl="0" indent="-171450">
              <a:buFont typeface="Arial" panose="020B0604020202020204" pitchFamily="34" charset="0"/>
              <a:buChar char="•"/>
            </a:pPr>
            <a:r>
              <a:rPr lang="en-US" sz="800" dirty="0" err="1"/>
              <a:t>Singhvi</a:t>
            </a:r>
            <a:r>
              <a:rPr lang="en-US" sz="800" dirty="0"/>
              <a:t>, M. S., </a:t>
            </a:r>
            <a:r>
              <a:rPr lang="en-US" sz="800" dirty="0" err="1"/>
              <a:t>Zinjarde</a:t>
            </a:r>
            <a:r>
              <a:rPr lang="en-US" sz="800" dirty="0"/>
              <a:t>, S. S., &amp; Gokhale, D. V. (2019). Polylactic acid: Synthesis and biomedical applications. Journal of Applied Microbiology, 127(6), 1612–1626. </a:t>
            </a:r>
            <a:r>
              <a:rPr lang="en-US" sz="800" u="sng" dirty="0">
                <a:hlinkClick r:id="rId54"/>
              </a:rPr>
              <a:t>https://doi.org/10.1111/jam.14290</a:t>
            </a:r>
            <a:r>
              <a:rPr lang="en-US" sz="800" dirty="0"/>
              <a:t>  </a:t>
            </a:r>
            <a:endParaRPr lang="en-US" sz="800" dirty="0">
              <a:cs typeface="Calibri"/>
            </a:endParaRPr>
          </a:p>
          <a:p>
            <a:pPr marL="171450" lvl="0" indent="-171450">
              <a:buFont typeface="Arial" panose="020B0604020202020204" pitchFamily="34" charset="0"/>
              <a:buChar char="•"/>
            </a:pPr>
            <a:r>
              <a:rPr lang="en-US" sz="800" dirty="0"/>
              <a:t>skin aging. Dermato-Endocrinology, 4(3), 253-258. DOI: 10.4161/derm.21923  </a:t>
            </a:r>
          </a:p>
          <a:p>
            <a:pPr marL="171450" lvl="0" indent="-171450">
              <a:buFont typeface="Arial" panose="020B0604020202020204" pitchFamily="34" charset="0"/>
              <a:buChar char="•"/>
            </a:pPr>
            <a:r>
              <a:rPr lang="en-US" sz="800" dirty="0"/>
              <a:t>Spider silk properties graph (Ko &amp; Wan, 2018) </a:t>
            </a:r>
            <a:r>
              <a:rPr lang="en-US" sz="800" dirty="0" err="1"/>
              <a:t>Retreived</a:t>
            </a:r>
            <a:r>
              <a:rPr lang="en-US" sz="800" dirty="0"/>
              <a:t> from: https://</a:t>
            </a:r>
            <a:r>
              <a:rPr lang="en-US" sz="800" dirty="0" err="1"/>
              <a:t>ars.els-cdn.com</a:t>
            </a:r>
            <a:r>
              <a:rPr lang="en-US" sz="800" dirty="0"/>
              <a:t>/content/image/3-s2.0-B9780081012727000067-f06-05-9780081012727.sml</a:t>
            </a:r>
          </a:p>
          <a:p>
            <a:pPr marL="171450" lvl="0" indent="-171450">
              <a:buFont typeface="Arial" panose="020B0604020202020204" pitchFamily="34" charset="0"/>
              <a:buChar char="•"/>
            </a:pPr>
            <a:r>
              <a:rPr lang="en-US" sz="800" dirty="0" err="1"/>
              <a:t>Stasko</a:t>
            </a:r>
            <a:r>
              <a:rPr lang="en-US" sz="800" dirty="0"/>
              <a:t>, J., </a:t>
            </a:r>
            <a:r>
              <a:rPr lang="en-US" sz="800" dirty="0" err="1"/>
              <a:t>Kalniņš</a:t>
            </a:r>
            <a:r>
              <a:rPr lang="en-US" sz="800" dirty="0"/>
              <a:t>, M., </a:t>
            </a:r>
            <a:r>
              <a:rPr lang="en-US" sz="800" dirty="0" err="1"/>
              <a:t>Dzene</a:t>
            </a:r>
            <a:r>
              <a:rPr lang="en-US" sz="800" dirty="0"/>
              <a:t>, A., &amp; </a:t>
            </a:r>
            <a:r>
              <a:rPr lang="en-US" sz="800" dirty="0" err="1"/>
              <a:t>Tupureina</a:t>
            </a:r>
            <a:r>
              <a:rPr lang="en-US" sz="800" dirty="0"/>
              <a:t> , V. (2008, September 19). Poly(vinyl alcohol) hydrogels . Retrieved February 2, 2020, from http://</a:t>
            </a:r>
            <a:r>
              <a:rPr lang="en-US" sz="800" dirty="0" err="1"/>
              <a:t>www.kirj.ee</a:t>
            </a:r>
            <a:r>
              <a:rPr lang="en-US" sz="800" dirty="0"/>
              <a:t>/public/</a:t>
            </a:r>
            <a:r>
              <a:rPr lang="en-US" sz="800" dirty="0" err="1"/>
              <a:t>proceedings_pdf</a:t>
            </a:r>
            <a:r>
              <a:rPr lang="en-US" sz="800" dirty="0"/>
              <a:t>/2009/issue_1/proc-2009-1-63-66.pdf  Skyla</a:t>
            </a:r>
          </a:p>
          <a:p>
            <a:pPr marL="171450" lvl="0" indent="-171450">
              <a:buFont typeface="Arial" panose="020B0604020202020204" pitchFamily="34" charset="0"/>
              <a:buChar char="•"/>
            </a:pPr>
            <a:r>
              <a:rPr lang="en-US" sz="800" dirty="0" err="1"/>
              <a:t>Ström</a:t>
            </a:r>
            <a:r>
              <a:rPr lang="en-US" sz="800" dirty="0"/>
              <a:t>, A., Larsson, A., &amp; Okay, O. (2015). Preparation and physical properties of hyaluronic </a:t>
            </a:r>
          </a:p>
          <a:p>
            <a:pPr marL="171450" lvl="0" indent="-171450">
              <a:buFont typeface="Arial" panose="020B0604020202020204" pitchFamily="34" charset="0"/>
              <a:buChar char="•"/>
            </a:pPr>
            <a:r>
              <a:rPr lang="en-US" sz="800" dirty="0" err="1"/>
              <a:t>Su</a:t>
            </a:r>
            <a:r>
              <a:rPr lang="en-US" sz="800" dirty="0"/>
              <a:t>, S., </a:t>
            </a:r>
            <a:r>
              <a:rPr lang="en-US" sz="800" dirty="0" err="1"/>
              <a:t>Kopitzky</a:t>
            </a:r>
            <a:r>
              <a:rPr lang="en-US" sz="800" dirty="0"/>
              <a:t>, R., </a:t>
            </a:r>
            <a:r>
              <a:rPr lang="en-US" sz="800" dirty="0" err="1"/>
              <a:t>Tolga</a:t>
            </a:r>
            <a:r>
              <a:rPr lang="en-US" sz="800" dirty="0"/>
              <a:t>, S., &amp; </a:t>
            </a:r>
            <a:r>
              <a:rPr lang="en-US" sz="800" dirty="0" err="1"/>
              <a:t>Kabasci</a:t>
            </a:r>
            <a:r>
              <a:rPr lang="en-US" sz="800" dirty="0"/>
              <a:t>, S. (2019). Polylactide (</a:t>
            </a:r>
            <a:r>
              <a:rPr lang="en-US" sz="800" dirty="0" err="1"/>
              <a:t>Pla</a:t>
            </a:r>
            <a:r>
              <a:rPr lang="en-US" sz="800" dirty="0"/>
              <a:t>) and its blends with poly(Butylene succinate) (Pbs): A brief review. </a:t>
            </a:r>
            <a:r>
              <a:rPr lang="en-US" sz="800" i="1" dirty="0"/>
              <a:t>Polymers</a:t>
            </a:r>
            <a:r>
              <a:rPr lang="en-US" sz="800" dirty="0"/>
              <a:t>, </a:t>
            </a:r>
            <a:r>
              <a:rPr lang="en-US" sz="800" i="1" dirty="0"/>
              <a:t>11</a:t>
            </a:r>
            <a:r>
              <a:rPr lang="en-US" sz="800" dirty="0"/>
              <a:t>(7), 1193. </a:t>
            </a:r>
            <a:r>
              <a:rPr lang="en-US" sz="800" u="sng" dirty="0">
                <a:hlinkClick r:id="rId55"/>
              </a:rPr>
              <a:t>https://doi.org/10.3390/polym11071193</a:t>
            </a:r>
            <a:r>
              <a:rPr lang="en-US" sz="800" dirty="0"/>
              <a:t> </a:t>
            </a:r>
          </a:p>
          <a:p>
            <a:pPr marL="171450" lvl="0" indent="-171450">
              <a:buFont typeface="Arial" panose="020B0604020202020204" pitchFamily="34" charset="0"/>
              <a:buChar char="•"/>
            </a:pPr>
            <a:r>
              <a:rPr lang="en-US" sz="800" dirty="0" err="1"/>
              <a:t>Su</a:t>
            </a:r>
            <a:r>
              <a:rPr lang="en-US" sz="800" dirty="0"/>
              <a:t>, S., </a:t>
            </a:r>
            <a:r>
              <a:rPr lang="en-US" sz="800" dirty="0" err="1"/>
              <a:t>Kopitzky</a:t>
            </a:r>
            <a:r>
              <a:rPr lang="en-US" sz="800" dirty="0"/>
              <a:t>, R., </a:t>
            </a:r>
            <a:r>
              <a:rPr lang="en-US" sz="800" dirty="0" err="1"/>
              <a:t>Tolga</a:t>
            </a:r>
            <a:r>
              <a:rPr lang="en-US" sz="800" dirty="0"/>
              <a:t>, S., &amp; </a:t>
            </a:r>
            <a:r>
              <a:rPr lang="en-US" sz="800" dirty="0" err="1"/>
              <a:t>Kabasci</a:t>
            </a:r>
            <a:r>
              <a:rPr lang="en-US" sz="800" dirty="0"/>
              <a:t>, S. (2019). Polylactide (</a:t>
            </a:r>
            <a:r>
              <a:rPr lang="en-US" sz="800" dirty="0" err="1"/>
              <a:t>Pla</a:t>
            </a:r>
            <a:r>
              <a:rPr lang="en-US" sz="800" dirty="0"/>
              <a:t>) and its blends with poly(Butylene succinate) (Pbs): A brief review. </a:t>
            </a:r>
            <a:r>
              <a:rPr lang="en-US" sz="800" i="1" dirty="0"/>
              <a:t>Polymers</a:t>
            </a:r>
            <a:r>
              <a:rPr lang="en-US" sz="800" dirty="0"/>
              <a:t>, </a:t>
            </a:r>
            <a:r>
              <a:rPr lang="en-US" sz="800" i="1" dirty="0"/>
              <a:t>11</a:t>
            </a:r>
            <a:r>
              <a:rPr lang="en-US" sz="800" dirty="0"/>
              <a:t>(7), 1193. </a:t>
            </a:r>
            <a:r>
              <a:rPr lang="en-US" sz="800" u="sng" dirty="0">
                <a:hlinkClick r:id="rId55"/>
              </a:rPr>
              <a:t>https://doi.org/10.3390/polym11071193</a:t>
            </a:r>
            <a:endParaRPr lang="en-US" sz="800" dirty="0"/>
          </a:p>
          <a:p>
            <a:pPr marL="171450" indent="-171450">
              <a:buFont typeface="Arial" panose="020B0604020202020204" pitchFamily="34" charset="0"/>
              <a:buChar char="•"/>
            </a:pPr>
            <a:r>
              <a:rPr lang="en-US" sz="800" dirty="0" err="1"/>
              <a:t>Swiontek</a:t>
            </a:r>
            <a:r>
              <a:rPr lang="en-US" sz="800" dirty="0"/>
              <a:t> </a:t>
            </a:r>
            <a:r>
              <a:rPr lang="en-US" sz="800" dirty="0" err="1"/>
              <a:t>Brzezinska</a:t>
            </a:r>
            <a:r>
              <a:rPr lang="en-US" sz="800" dirty="0"/>
              <a:t>, M., </a:t>
            </a:r>
            <a:r>
              <a:rPr lang="en-US" sz="800" dirty="0" err="1"/>
              <a:t>Jankiewicz</a:t>
            </a:r>
            <a:r>
              <a:rPr lang="en-US" sz="800" dirty="0"/>
              <a:t>, U., </a:t>
            </a:r>
            <a:r>
              <a:rPr lang="en-US" sz="800" dirty="0" err="1"/>
              <a:t>Burkowska</a:t>
            </a:r>
            <a:r>
              <a:rPr lang="en-US" sz="800" dirty="0"/>
              <a:t>, A., &amp; Walczak, M. (2014, January). Chitinolytic microorganisms and their possible application in environmental protection. Retrieved from </a:t>
            </a:r>
            <a:r>
              <a:rPr lang="en-US" sz="800" u="sng" dirty="0">
                <a:hlinkClick r:id="rId56"/>
              </a:rPr>
              <a:t>https://www.ncbi.nlm.nih.gov/pmc/articles/PMC3889922/</a:t>
            </a:r>
            <a:r>
              <a:rPr lang="en-US" sz="800" dirty="0"/>
              <a:t>  </a:t>
            </a:r>
            <a:endParaRPr lang="en-US" sz="800" dirty="0">
              <a:cs typeface="Calibri"/>
            </a:endParaRPr>
          </a:p>
          <a:p>
            <a:pPr marL="171450" lvl="0" indent="-171450">
              <a:buFont typeface="Arial" panose="020B0604020202020204" pitchFamily="34" charset="0"/>
              <a:buChar char="•"/>
            </a:pPr>
            <a:r>
              <a:rPr lang="en-US" sz="800" dirty="0"/>
              <a:t>Technology of Tosoh Silica Corporation - Manufacturing Process. (n.d.). Retrieved from </a:t>
            </a:r>
            <a:r>
              <a:rPr lang="en-US" sz="800" u="sng" dirty="0">
                <a:hlinkClick r:id="rId57"/>
              </a:rPr>
              <a:t>http://www.n-silica.co.jp/english/technology/manufact.html</a:t>
            </a:r>
            <a:r>
              <a:rPr lang="en-US" sz="800" dirty="0"/>
              <a:t> </a:t>
            </a:r>
            <a:endParaRPr lang="en-US" sz="800" dirty="0">
              <a:cs typeface="Calibri"/>
            </a:endParaRPr>
          </a:p>
          <a:p>
            <a:pPr marL="171450" lvl="0" indent="-171450">
              <a:buFont typeface="Arial" panose="020B0604020202020204" pitchFamily="34" charset="0"/>
              <a:buChar char="•"/>
            </a:pPr>
            <a:r>
              <a:rPr lang="en-US" sz="800" dirty="0" err="1"/>
              <a:t>Thatikonda</a:t>
            </a:r>
            <a:r>
              <a:rPr lang="en-US" sz="800" dirty="0"/>
              <a:t>, N., &amp; </a:t>
            </a:r>
            <a:r>
              <a:rPr lang="en-US" sz="800" dirty="0" err="1"/>
              <a:t>Hogskolan</a:t>
            </a:r>
            <a:r>
              <a:rPr lang="en-US" sz="800" dirty="0"/>
              <a:t>, K. T. (2018, October). Functionalization of spider silk with affinity and bioactive domains via genetic engineering for in vitro disease diagnosis and tissue engineering. Retrieved March 3, 2020, from https://</a:t>
            </a:r>
            <a:r>
              <a:rPr lang="en-US" sz="800" dirty="0" err="1"/>
              <a:t>www.researchgate.net</a:t>
            </a:r>
            <a:r>
              <a:rPr lang="en-US" sz="800" dirty="0"/>
              <a:t>/publication/328792425 </a:t>
            </a:r>
          </a:p>
          <a:p>
            <a:pPr marL="171450" lvl="0" indent="-171450">
              <a:buFont typeface="Arial" panose="020B0604020202020204" pitchFamily="34" charset="0"/>
              <a:buChar char="•"/>
            </a:pPr>
            <a:r>
              <a:rPr lang="en-US" sz="800" dirty="0" err="1"/>
              <a:t>Thorat</a:t>
            </a:r>
            <a:r>
              <a:rPr lang="en-US" sz="800" dirty="0"/>
              <a:t>, M. N., &amp; </a:t>
            </a:r>
            <a:r>
              <a:rPr lang="en-US" sz="800" dirty="0" err="1"/>
              <a:t>Dastager</a:t>
            </a:r>
            <a:r>
              <a:rPr lang="en-US" sz="800" dirty="0"/>
              <a:t>, S. G. (2018). High yield production of cellulose by a </a:t>
            </a:r>
            <a:r>
              <a:rPr lang="en-US" sz="800" dirty="0" err="1"/>
              <a:t>Komagataeibacter</a:t>
            </a:r>
            <a:r>
              <a:rPr lang="en-US" sz="800" dirty="0"/>
              <a:t> </a:t>
            </a:r>
            <a:r>
              <a:rPr lang="en-US" sz="800" dirty="0" err="1"/>
              <a:t>rhaeticus</a:t>
            </a:r>
            <a:r>
              <a:rPr lang="en-US" sz="800" dirty="0"/>
              <a:t> PG2 strain isolated from pomegranate as a new host. </a:t>
            </a:r>
            <a:r>
              <a:rPr lang="en-US" sz="800" i="1" dirty="0"/>
              <a:t>RSC Advances</a:t>
            </a:r>
            <a:r>
              <a:rPr lang="en-US" sz="800" dirty="0"/>
              <a:t>, </a:t>
            </a:r>
            <a:r>
              <a:rPr lang="en-US" sz="800" i="1" dirty="0"/>
              <a:t>8</a:t>
            </a:r>
            <a:r>
              <a:rPr lang="en-US" sz="800" dirty="0"/>
              <a:t>(52), 29797–29805. https://</a:t>
            </a:r>
            <a:r>
              <a:rPr lang="en-US" sz="800" dirty="0" err="1"/>
              <a:t>doi.org</a:t>
            </a:r>
            <a:r>
              <a:rPr lang="en-US" sz="800" dirty="0"/>
              <a:t>/10.1039/C8RA05295F </a:t>
            </a:r>
          </a:p>
          <a:p>
            <a:pPr marL="171450" indent="-171450">
              <a:buFont typeface="Arial" panose="020B0604020202020204" pitchFamily="34" charset="0"/>
              <a:buChar char="•"/>
            </a:pPr>
            <a:r>
              <a:rPr lang="en-US" sz="800" dirty="0"/>
              <a:t>Tian, D., Chandra, R., Lee, J.-S., Lu, C., &amp; Saddler, J. (2017, June 19). A comparison of various lignin-extraction methods to enhance the accessibility and ease of enzymatic hydrolysis of the cellulosic component of steam-pretreated poplar. Retrieved February 26, 2020, from </a:t>
            </a:r>
            <a:r>
              <a:rPr lang="en-US" sz="800" u="sng" dirty="0">
                <a:hlinkClick r:id="rId58"/>
              </a:rPr>
              <a:t>https://biotechnologyforbiofuels.biomedcentral.com/articles/10.1186/s13068-017-0846-5</a:t>
            </a:r>
            <a:r>
              <a:rPr lang="en-US" sz="800" dirty="0"/>
              <a:t>  </a:t>
            </a:r>
            <a:endParaRPr lang="en-US" sz="800" dirty="0">
              <a:cs typeface="Calibri"/>
            </a:endParaRPr>
          </a:p>
          <a:p>
            <a:pPr marL="171450" lvl="0" indent="-171450">
              <a:buFont typeface="Arial" panose="020B0604020202020204" pitchFamily="34" charset="0"/>
              <a:buChar char="•"/>
            </a:pPr>
            <a:r>
              <a:rPr lang="en-US" sz="800" dirty="0" err="1"/>
              <a:t>Tokareva</a:t>
            </a:r>
            <a:r>
              <a:rPr lang="en-US" sz="800" dirty="0"/>
              <a:t>, O., </a:t>
            </a:r>
            <a:r>
              <a:rPr lang="en-US" sz="800" dirty="0" err="1"/>
              <a:t>Michalczechen-Lacerda</a:t>
            </a:r>
            <a:r>
              <a:rPr lang="en-US" sz="800" dirty="0"/>
              <a:t>, V. A., </a:t>
            </a:r>
            <a:r>
              <a:rPr lang="en-US" sz="800" dirty="0" err="1"/>
              <a:t>Rech</a:t>
            </a:r>
            <a:r>
              <a:rPr lang="en-US" sz="800" dirty="0"/>
              <a:t>, E. L., &amp; Kaplan, D. L. (2013, November). Recombinant DNA production of spider silk proteins. Retrieved February 26, 2020, from </a:t>
            </a:r>
            <a:r>
              <a:rPr lang="en-US" sz="800" u="sng" dirty="0">
                <a:hlinkClick r:id="rId59"/>
              </a:rPr>
              <a:t>https://www.ncbi.nlm.nih.gov/pmc/articles/PMC3815454/</a:t>
            </a:r>
            <a:r>
              <a:rPr lang="en-US" sz="800" dirty="0"/>
              <a:t> </a:t>
            </a:r>
            <a:endParaRPr lang="en-US" sz="800" dirty="0">
              <a:cs typeface="Calibri"/>
            </a:endParaRPr>
          </a:p>
          <a:p>
            <a:pPr marL="171450" lvl="0" indent="-171450">
              <a:buFont typeface="Arial" panose="020B0604020202020204" pitchFamily="34" charset="0"/>
              <a:buChar char="•"/>
            </a:pPr>
            <a:r>
              <a:rPr lang="en-US" sz="800" dirty="0" err="1"/>
              <a:t>UniProt</a:t>
            </a:r>
            <a:r>
              <a:rPr lang="en-US" sz="800" dirty="0"/>
              <a:t> </a:t>
            </a:r>
            <a:r>
              <a:rPr lang="en-US" sz="800" dirty="0" err="1"/>
              <a:t>ConsortiumEuropean</a:t>
            </a:r>
            <a:r>
              <a:rPr lang="en-US" sz="800" dirty="0"/>
              <a:t> Bioinformatics </a:t>
            </a:r>
            <a:r>
              <a:rPr lang="en-US" sz="800" dirty="0" err="1"/>
              <a:t>InstituteProtein</a:t>
            </a:r>
            <a:r>
              <a:rPr lang="en-US" sz="800" dirty="0"/>
              <a:t> Information </a:t>
            </a:r>
            <a:r>
              <a:rPr lang="en-US" sz="800" dirty="0" err="1"/>
              <a:t>ResourceSIB</a:t>
            </a:r>
            <a:r>
              <a:rPr lang="en-US" sz="800" dirty="0"/>
              <a:t> Swiss Institute of Bioinformatics, S. (n.d.). Insights into bilaterian evolution from three </a:t>
            </a:r>
            <a:r>
              <a:rPr lang="en-US" sz="800" dirty="0" err="1"/>
              <a:t>spiralian</a:t>
            </a:r>
            <a:r>
              <a:rPr lang="en-US" sz="800" dirty="0"/>
              <a:t> genomes. Retrieved from </a:t>
            </a:r>
            <a:r>
              <a:rPr lang="en-US" sz="800" u="sng" dirty="0">
                <a:hlinkClick r:id="rId60"/>
              </a:rPr>
              <a:t>https://www.uniprot.org/citations/23254933</a:t>
            </a:r>
            <a:endParaRPr lang="en-US" sz="800" dirty="0"/>
          </a:p>
          <a:p>
            <a:pPr marL="171450" lvl="0" indent="-171450">
              <a:buFont typeface="Arial" panose="020B0604020202020204" pitchFamily="34" charset="0"/>
              <a:buChar char="•"/>
            </a:pPr>
            <a:r>
              <a:rPr lang="en-US" sz="800" dirty="0" err="1"/>
              <a:t>Veliz</a:t>
            </a:r>
            <a:r>
              <a:rPr lang="en-US" sz="800" dirty="0"/>
              <a:t>, Esteban A, et al. “Chitinase-Producing Bacteria and Their Role in Biocontrol.” AIMS Microbiology, AIMS Press, 4 Aug. 2017, </a:t>
            </a:r>
            <a:r>
              <a:rPr lang="en-US" sz="800" u="sng" dirty="0">
                <a:hlinkClick r:id="rId61"/>
              </a:rPr>
              <a:t>www.ncbi.nlm.nih.gov/pmc/articles/PMC6604996/</a:t>
            </a:r>
            <a:r>
              <a:rPr lang="en-US" sz="800" dirty="0"/>
              <a:t>. </a:t>
            </a:r>
          </a:p>
          <a:p>
            <a:pPr marL="171450" indent="-171450">
              <a:buFont typeface="Arial" panose="020B0604020202020204" pitchFamily="34" charset="0"/>
              <a:buChar char="•"/>
            </a:pPr>
            <a:r>
              <a:rPr lang="de-DE" sz="800" dirty="0"/>
              <a:t>Wang, Y., Liu, C., </a:t>
            </a:r>
            <a:r>
              <a:rPr lang="de-DE" sz="800" dirty="0" err="1"/>
              <a:t>Jinzhe</a:t>
            </a:r>
            <a:r>
              <a:rPr lang="de-DE" sz="800" dirty="0"/>
              <a:t>, D., Huang, J., Zhang, S. </a:t>
            </a:r>
            <a:r>
              <a:rPr lang="de-DE" sz="800" dirty="0" err="1"/>
              <a:t>And</a:t>
            </a:r>
            <a:r>
              <a:rPr lang="de-DE" sz="800" dirty="0"/>
              <a:t> Zhang, R. (2018, August). </a:t>
            </a:r>
            <a:r>
              <a:rPr lang="en-US" sz="800" dirty="0"/>
              <a:t>The microstructure, proteomics and </a:t>
            </a:r>
            <a:r>
              <a:rPr lang="en-US" sz="800" dirty="0" err="1"/>
              <a:t>crytallization</a:t>
            </a:r>
            <a:r>
              <a:rPr lang="en-US" sz="800" dirty="0"/>
              <a:t> of the limpet teeth. Retrieved from </a:t>
            </a:r>
            <a:r>
              <a:rPr lang="en-US" sz="800" u="sng" dirty="0">
                <a:hlinkClick r:id="rId62"/>
              </a:rPr>
              <a:t>https://www.researchgate.net/publication/327207270_The_Microstructure_Proteomics_and_Crystallization_of_the_Limpet_Teeth</a:t>
            </a:r>
            <a:r>
              <a:rPr lang="en-US" sz="800" dirty="0"/>
              <a:t>  </a:t>
            </a:r>
            <a:endParaRPr lang="en-US" sz="800" dirty="0">
              <a:cs typeface="Calibri"/>
            </a:endParaRPr>
          </a:p>
          <a:p>
            <a:pPr marL="171450" lvl="0" indent="-171450">
              <a:buFont typeface="Arial" panose="020B0604020202020204" pitchFamily="34" charset="0"/>
              <a:buChar char="•"/>
            </a:pPr>
            <a:r>
              <a:rPr lang="en-US" sz="800" dirty="0"/>
              <a:t>Weiner, Steve; </a:t>
            </a:r>
            <a:r>
              <a:rPr lang="en-US" sz="800" dirty="0" err="1"/>
              <a:t>Addadi</a:t>
            </a:r>
            <a:r>
              <a:rPr lang="en-US" sz="800" dirty="0"/>
              <a:t>, Lia (4 August 2011). "Crystallization Pathways in Biomineralization". </a:t>
            </a:r>
            <a:r>
              <a:rPr lang="en-US" sz="800" i="1" dirty="0"/>
              <a:t>Annual Review of Materials Research</a:t>
            </a:r>
            <a:r>
              <a:rPr lang="en-US" sz="800" dirty="0"/>
              <a:t>. </a:t>
            </a:r>
            <a:r>
              <a:rPr lang="en-US" sz="800" u="sng" dirty="0">
                <a:hlinkClick r:id="rId63"/>
              </a:rPr>
              <a:t>https://www.annualreviews.org/doi/10.1146/annurev-matsci-062910-095803</a:t>
            </a:r>
            <a:r>
              <a:rPr lang="en-US" sz="800" dirty="0"/>
              <a:t> </a:t>
            </a:r>
          </a:p>
          <a:p>
            <a:pPr marL="171450" lvl="0" indent="-171450">
              <a:buFont typeface="Arial" panose="020B0604020202020204" pitchFamily="34" charset="0"/>
              <a:buChar char="•"/>
            </a:pPr>
            <a:r>
              <a:rPr lang="en-US" sz="800" dirty="0"/>
              <a:t>Weiner, Steve; </a:t>
            </a:r>
            <a:r>
              <a:rPr lang="en-US" sz="800" dirty="0" err="1"/>
              <a:t>Addadi</a:t>
            </a:r>
            <a:r>
              <a:rPr lang="en-US" sz="800" dirty="0"/>
              <a:t>, Lia (4 August 2011). "Crystallization Pathways in Biomineralization". </a:t>
            </a:r>
            <a:r>
              <a:rPr lang="en-US" sz="800" i="1" dirty="0"/>
              <a:t>Annual Review of Materials Research</a:t>
            </a:r>
            <a:r>
              <a:rPr lang="en-US" sz="800" dirty="0"/>
              <a:t>. </a:t>
            </a:r>
            <a:r>
              <a:rPr lang="en-US" sz="800" u="sng" dirty="0">
                <a:hlinkClick r:id="rId63"/>
              </a:rPr>
              <a:t>https://www.annualreviews.org/doi/10.1146/annurev-matsci-062910-095803</a:t>
            </a:r>
            <a:r>
              <a:rPr lang="en-US" sz="800" dirty="0"/>
              <a:t> </a:t>
            </a:r>
            <a:endParaRPr lang="en-US" sz="800" dirty="0">
              <a:cs typeface="Calibri"/>
            </a:endParaRPr>
          </a:p>
          <a:p>
            <a:pPr marL="171450" lvl="0" indent="-171450">
              <a:buFont typeface="Arial" panose="020B0604020202020204" pitchFamily="34" charset="0"/>
              <a:buChar char="•"/>
            </a:pPr>
            <a:r>
              <a:rPr lang="en-US" sz="800" dirty="0"/>
              <a:t>What is gelatin made of? (Peta, 2010). Retrieved from https://</a:t>
            </a:r>
            <a:r>
              <a:rPr lang="en-US" sz="800" dirty="0" err="1"/>
              <a:t>www.peta.org</a:t>
            </a:r>
            <a:r>
              <a:rPr lang="en-US" sz="800" dirty="0"/>
              <a:t>/about-peta/</a:t>
            </a:r>
            <a:r>
              <a:rPr lang="en-US" sz="800" dirty="0" err="1"/>
              <a:t>faq</a:t>
            </a:r>
            <a:r>
              <a:rPr lang="en-US" sz="800" dirty="0"/>
              <a:t>/what-is-gelatin-made-of/</a:t>
            </a:r>
          </a:p>
          <a:p>
            <a:pPr marL="171450" lvl="0" indent="-171450">
              <a:buFont typeface="Arial" panose="020B0604020202020204" pitchFamily="34" charset="0"/>
              <a:buChar char="•"/>
            </a:pPr>
            <a:r>
              <a:rPr lang="en-US" sz="800" dirty="0"/>
              <a:t>What is gelatin made of? (Peta, 2010). Retrieved from </a:t>
            </a:r>
            <a:r>
              <a:rPr lang="en-US" sz="800" u="sng" dirty="0">
                <a:hlinkClick r:id="rId64"/>
              </a:rPr>
              <a:t>https://www.peta.org/about-peta/faq/what-is-gelatin-made-of/</a:t>
            </a:r>
            <a:endParaRPr lang="en-US" sz="800" dirty="0"/>
          </a:p>
          <a:p>
            <a:pPr marL="171450" lvl="0" indent="-171450">
              <a:buFont typeface="Arial" panose="020B0604020202020204" pitchFamily="34" charset="0"/>
              <a:buChar char="•"/>
            </a:pPr>
            <a:r>
              <a:rPr lang="en-US" sz="800" dirty="0"/>
              <a:t>Wood-Black, F. (2018, July 30). The Steel Strength of Featherweight Spider Silk. Retrieved February 19, 2020, from </a:t>
            </a:r>
            <a:r>
              <a:rPr lang="en-US" sz="800" u="sng" dirty="0">
                <a:hlinkClick r:id="rId65"/>
              </a:rPr>
              <a:t>https://inchemistry.acs.org/content/inchemistry/en/atomic-news/spider-webs.html</a:t>
            </a:r>
            <a:r>
              <a:rPr lang="en-US" sz="800" dirty="0"/>
              <a:t> </a:t>
            </a:r>
            <a:endParaRPr lang="en-US" sz="800" dirty="0">
              <a:cs typeface="Calibri"/>
            </a:endParaRPr>
          </a:p>
          <a:p>
            <a:pPr marL="171450" lvl="0" indent="-171450">
              <a:buFont typeface="Arial" panose="020B0604020202020204" pitchFamily="34" charset="0"/>
              <a:buChar char="•"/>
            </a:pPr>
            <a:r>
              <a:rPr lang="es-PR" sz="800" dirty="0"/>
              <a:t>Xia, X.-X., Qian, Z.-G., Ki, C. S., Park, Y. H., Kaplan, D. L., &amp; Lee, S. Y. (2010). </a:t>
            </a:r>
            <a:r>
              <a:rPr lang="en-US" sz="800" dirty="0"/>
              <a:t>Native-sized recombinant spider silk protein produced in metabolically engineered Escherichia coli results in a strong fiber. Proceedings of the National Academy of Sciences, 107(32), 14059–14063. </a:t>
            </a:r>
            <a:r>
              <a:rPr lang="en-US" sz="800" u="sng" dirty="0">
                <a:hlinkClick r:id="rId66"/>
              </a:rPr>
              <a:t>https://doi.org/10.1073/pnas.10033</a:t>
            </a:r>
            <a:endParaRPr lang="en-US" sz="800" dirty="0"/>
          </a:p>
          <a:p>
            <a:pPr marL="171450" lvl="0" indent="-171450">
              <a:buFont typeface="Arial" panose="020B0604020202020204" pitchFamily="34" charset="0"/>
              <a:buChar char="•"/>
            </a:pPr>
            <a:r>
              <a:rPr lang="en-US" sz="800" dirty="0"/>
              <a:t>Xu, Z., Lei, P., </a:t>
            </a:r>
            <a:r>
              <a:rPr lang="en-US" sz="800" dirty="0" err="1"/>
              <a:t>Zhai</a:t>
            </a:r>
            <a:r>
              <a:rPr lang="en-US" sz="800" dirty="0"/>
              <a:t>, R., Wen, Z., &amp; </a:t>
            </a:r>
            <a:r>
              <a:rPr lang="en-US" sz="800" dirty="0" err="1"/>
              <a:t>Jin</a:t>
            </a:r>
            <a:r>
              <a:rPr lang="en-US" sz="800" dirty="0"/>
              <a:t>, M. (2019). Recent advances in lignin valorization with bacterial cultures: microorganisms, metabolic pathways, and bio-products. </a:t>
            </a:r>
            <a:r>
              <a:rPr lang="en-US" sz="800" i="1" dirty="0"/>
              <a:t>Biotechnology for Biofuels, 12</a:t>
            </a:r>
            <a:r>
              <a:rPr lang="en-US" sz="800" dirty="0"/>
              <a:t>(32). DOI: 10.1186/s13068-019-1376-0</a:t>
            </a:r>
          </a:p>
          <a:p>
            <a:pPr marL="171450" lvl="0" indent="-171450">
              <a:buFont typeface="Arial" panose="020B0604020202020204" pitchFamily="34" charset="0"/>
              <a:buChar char="•"/>
            </a:pPr>
            <a:r>
              <a:rPr lang="en-US" sz="800" dirty="0"/>
              <a:t> Yoshihiro </a:t>
            </a:r>
            <a:r>
              <a:rPr lang="en-US" sz="800" dirty="0" err="1"/>
              <a:t>Shigemasa</a:t>
            </a:r>
            <a:r>
              <a:rPr lang="en-US" sz="800" dirty="0"/>
              <a:t> &amp; </a:t>
            </a:r>
            <a:r>
              <a:rPr lang="en-US" sz="800" dirty="0" err="1"/>
              <a:t>Saburo</a:t>
            </a:r>
            <a:r>
              <a:rPr lang="en-US" sz="800" dirty="0"/>
              <a:t> Minami (1996). Applications of Chitin and Chitosan for Biomaterials, Biotechnology and Genetic Engineering Reviews, 13:1, 383-420, DOI: 10.1080/02648725.1996.10647935</a:t>
            </a:r>
          </a:p>
          <a:p>
            <a:pPr marL="171450" lvl="0" indent="-171450">
              <a:buFont typeface="Arial" panose="020B0604020202020204" pitchFamily="34" charset="0"/>
              <a:buChar char="•"/>
            </a:pPr>
            <a:r>
              <a:rPr lang="en-US" sz="800" dirty="0"/>
              <a:t>Yu, Y., Mu, Z., Zhao, Y., Liu, Z., &amp; Tang, R. (2019, November 27). Biomimetic Mineralized Organic–Inorganic Hybrid </a:t>
            </a:r>
            <a:r>
              <a:rPr lang="en-US" sz="800" dirty="0" err="1"/>
              <a:t>Macrofiber</a:t>
            </a:r>
            <a:r>
              <a:rPr lang="en-US" sz="800" dirty="0"/>
              <a:t> with Spider Silk‐Like </a:t>
            </a:r>
            <a:r>
              <a:rPr lang="en-US" sz="800" dirty="0" err="1"/>
              <a:t>Supertoughness</a:t>
            </a:r>
            <a:r>
              <a:rPr lang="en-US" sz="800" dirty="0"/>
              <a:t>. Retrieved from </a:t>
            </a:r>
            <a:r>
              <a:rPr lang="en-US" sz="800" u="sng" dirty="0">
                <a:hlinkClick r:id="rId67"/>
              </a:rPr>
              <a:t>https://onlinelibrary.wiley.com/doi/pdf/10.1002/adfm.201908556</a:t>
            </a:r>
            <a:endParaRPr lang="en-US" sz="800" dirty="0"/>
          </a:p>
          <a:p>
            <a:pPr marL="171450" indent="-171450">
              <a:buFont typeface="Arial"/>
              <a:buChar char="•"/>
            </a:pPr>
            <a:r>
              <a:rPr lang="en-US" sz="800" dirty="0">
                <a:ea typeface="+mn-lt"/>
                <a:cs typeface="+mn-lt"/>
              </a:rPr>
              <a:t>Webb, J. (2015, February 18). Limpet teeth set new strength record. Retrieved from </a:t>
            </a:r>
            <a:r>
              <a:rPr lang="en-US" sz="800" dirty="0">
                <a:ea typeface="+mn-lt"/>
                <a:cs typeface="+mn-lt"/>
                <a:hlinkClick r:id="rId68"/>
              </a:rPr>
              <a:t>https://www.bbc.com/news/science-environment-31500883</a:t>
            </a:r>
            <a:endParaRPr lang="en-US" sz="5400" dirty="0">
              <a:ea typeface="+mn-lt"/>
              <a:cs typeface="+mn-lt"/>
            </a:endParaRPr>
          </a:p>
          <a:p>
            <a:pPr marL="171450" indent="-171450">
              <a:buFont typeface="Arial"/>
              <a:buChar char="•"/>
            </a:pPr>
            <a:r>
              <a:rPr lang="en-US" sz="800" dirty="0">
                <a:ea typeface="+mn-lt"/>
                <a:cs typeface="+mn-lt"/>
              </a:rPr>
              <a:t>Ren, G. (2018, November 16). Carbon nanotube. Retrieved from </a:t>
            </a:r>
            <a:r>
              <a:rPr lang="en-US" sz="800" dirty="0">
                <a:ea typeface="+mn-lt"/>
                <a:cs typeface="+mn-lt"/>
                <a:hlinkClick r:id="rId69"/>
              </a:rPr>
              <a:t>https://www.britannica.com/science/carbon-nanotube</a:t>
            </a:r>
            <a:endParaRPr lang="en-US" sz="5400" dirty="0">
              <a:ea typeface="+mn-lt"/>
              <a:cs typeface="+mn-lt"/>
            </a:endParaRPr>
          </a:p>
        </p:txBody>
      </p:sp>
      <p:pic>
        <p:nvPicPr>
          <p:cNvPr id="23" name="Picture 22">
            <a:extLst>
              <a:ext uri="{FF2B5EF4-FFF2-40B4-BE49-F238E27FC236}">
                <a16:creationId xmlns:a16="http://schemas.microsoft.com/office/drawing/2014/main" id="{3906F3FC-18A1-084A-B6CB-A2B583647382}"/>
              </a:ext>
            </a:extLst>
          </p:cNvPr>
          <p:cNvPicPr>
            <a:picLocks noChangeAspect="1"/>
          </p:cNvPicPr>
          <p:nvPr/>
        </p:nvPicPr>
        <p:blipFill>
          <a:blip r:embed="rId70"/>
          <a:stretch>
            <a:fillRect/>
          </a:stretch>
        </p:blipFill>
        <p:spPr>
          <a:xfrm>
            <a:off x="8896725" y="2104385"/>
            <a:ext cx="1840189" cy="200748"/>
          </a:xfrm>
          <a:prstGeom prst="rect">
            <a:avLst/>
          </a:prstGeom>
        </p:spPr>
      </p:pic>
      <p:pic>
        <p:nvPicPr>
          <p:cNvPr id="32" name="Picture 31">
            <a:extLst>
              <a:ext uri="{FF2B5EF4-FFF2-40B4-BE49-F238E27FC236}">
                <a16:creationId xmlns:a16="http://schemas.microsoft.com/office/drawing/2014/main" id="{3BC8A5DD-ABC9-A047-8860-C60295EF84E4}"/>
              </a:ext>
            </a:extLst>
          </p:cNvPr>
          <p:cNvPicPr>
            <a:picLocks noChangeAspect="1"/>
          </p:cNvPicPr>
          <p:nvPr/>
        </p:nvPicPr>
        <p:blipFill>
          <a:blip r:embed="rId71"/>
          <a:stretch>
            <a:fillRect/>
          </a:stretch>
        </p:blipFill>
        <p:spPr>
          <a:xfrm>
            <a:off x="8833329" y="161657"/>
            <a:ext cx="1840189" cy="1715289"/>
          </a:xfrm>
          <a:prstGeom prst="rect">
            <a:avLst/>
          </a:prstGeom>
        </p:spPr>
      </p:pic>
      <p:pic>
        <p:nvPicPr>
          <p:cNvPr id="33" name="Picture 32">
            <a:extLst>
              <a:ext uri="{FF2B5EF4-FFF2-40B4-BE49-F238E27FC236}">
                <a16:creationId xmlns:a16="http://schemas.microsoft.com/office/drawing/2014/main" id="{8EED7245-6DF2-4044-AAA5-45B9845DF822}"/>
              </a:ext>
            </a:extLst>
          </p:cNvPr>
          <p:cNvPicPr>
            <a:picLocks noChangeAspect="1"/>
          </p:cNvPicPr>
          <p:nvPr/>
        </p:nvPicPr>
        <p:blipFill>
          <a:blip r:embed="rId72"/>
          <a:stretch>
            <a:fillRect/>
          </a:stretch>
        </p:blipFill>
        <p:spPr>
          <a:xfrm>
            <a:off x="26329839" y="161657"/>
            <a:ext cx="2204081" cy="1432653"/>
          </a:xfrm>
          <a:prstGeom prst="rect">
            <a:avLst/>
          </a:prstGeom>
        </p:spPr>
      </p:pic>
      <p:sp>
        <p:nvSpPr>
          <p:cNvPr id="34" name="TextBox 33">
            <a:extLst>
              <a:ext uri="{FF2B5EF4-FFF2-40B4-BE49-F238E27FC236}">
                <a16:creationId xmlns:a16="http://schemas.microsoft.com/office/drawing/2014/main" id="{D12B4DD0-358B-F647-A8C2-03DCB9957FEA}"/>
              </a:ext>
            </a:extLst>
          </p:cNvPr>
          <p:cNvSpPr txBox="1"/>
          <p:nvPr/>
        </p:nvSpPr>
        <p:spPr>
          <a:xfrm>
            <a:off x="10673518" y="189981"/>
            <a:ext cx="15656321" cy="3170099"/>
          </a:xfrm>
          <a:prstGeom prst="rect">
            <a:avLst/>
          </a:prstGeom>
          <a:noFill/>
        </p:spPr>
        <p:txBody>
          <a:bodyPr wrap="square" rtlCol="0" anchor="t">
            <a:spAutoFit/>
          </a:bodyPr>
          <a:lstStyle/>
          <a:p>
            <a:pPr algn="ctr"/>
            <a:r>
              <a:rPr lang="en-US" sz="4400" b="1" i="1" dirty="0">
                <a:solidFill>
                  <a:schemeClr val="bg1">
                    <a:lumMod val="95000"/>
                  </a:schemeClr>
                </a:solidFill>
              </a:rPr>
              <a:t>The Development of Novel Biocompatible Materials for Strength, Durability, Conductivity, Elasticity, and Visibility</a:t>
            </a:r>
          </a:p>
          <a:p>
            <a:pPr algn="ctr"/>
            <a:r>
              <a:rPr lang="en-US" sz="2800" i="1" dirty="0" err="1">
                <a:solidFill>
                  <a:schemeClr val="bg1">
                    <a:lumMod val="95000"/>
                  </a:schemeClr>
                </a:solidFill>
              </a:rPr>
              <a:t>Srinitya</a:t>
            </a:r>
            <a:r>
              <a:rPr lang="en-US" sz="2800" i="1" dirty="0">
                <a:solidFill>
                  <a:schemeClr val="bg1">
                    <a:lumMod val="95000"/>
                  </a:schemeClr>
                </a:solidFill>
              </a:rPr>
              <a:t> Allam, Rosa </a:t>
            </a:r>
            <a:r>
              <a:rPr lang="en-US" sz="2800" i="1" dirty="0" err="1">
                <a:solidFill>
                  <a:schemeClr val="bg1">
                    <a:lumMod val="95000"/>
                  </a:schemeClr>
                </a:solidFill>
              </a:rPr>
              <a:t>Bouchery</a:t>
            </a:r>
            <a:r>
              <a:rPr lang="en-US" sz="2800" i="1" dirty="0">
                <a:solidFill>
                  <a:schemeClr val="bg1">
                    <a:lumMod val="95000"/>
                  </a:schemeClr>
                </a:solidFill>
              </a:rPr>
              <a:t>, </a:t>
            </a:r>
            <a:r>
              <a:rPr lang="en-US" sz="2800" i="1" dirty="0" err="1">
                <a:solidFill>
                  <a:schemeClr val="bg1">
                    <a:lumMod val="95000"/>
                  </a:schemeClr>
                </a:solidFill>
              </a:rPr>
              <a:t>Eirian</a:t>
            </a:r>
            <a:r>
              <a:rPr lang="en-US" sz="2800" i="1" dirty="0">
                <a:solidFill>
                  <a:schemeClr val="bg1">
                    <a:lumMod val="95000"/>
                  </a:schemeClr>
                </a:solidFill>
              </a:rPr>
              <a:t> Crocker, Ria </a:t>
            </a:r>
            <a:r>
              <a:rPr lang="en-US" sz="2800" i="1" dirty="0" err="1">
                <a:solidFill>
                  <a:schemeClr val="bg1">
                    <a:lumMod val="95000"/>
                  </a:schemeClr>
                </a:solidFill>
              </a:rPr>
              <a:t>Hosuru</a:t>
            </a:r>
            <a:r>
              <a:rPr lang="en-US" sz="2800" i="1" dirty="0">
                <a:solidFill>
                  <a:schemeClr val="bg1">
                    <a:lumMod val="95000"/>
                  </a:schemeClr>
                </a:solidFill>
              </a:rPr>
              <a:t>, Richard Kim, </a:t>
            </a:r>
            <a:r>
              <a:rPr lang="en-US" sz="2800" i="1" dirty="0">
                <a:solidFill>
                  <a:schemeClr val="bg1">
                    <a:lumMod val="95000"/>
                  </a:schemeClr>
                </a:solidFill>
                <a:ea typeface="+mn-lt"/>
                <a:cs typeface="+mn-lt"/>
              </a:rPr>
              <a:t>Valerie </a:t>
            </a:r>
            <a:r>
              <a:rPr lang="en-US" sz="2800" i="1" dirty="0" err="1">
                <a:solidFill>
                  <a:schemeClr val="bg1">
                    <a:lumMod val="95000"/>
                  </a:schemeClr>
                </a:solidFill>
                <a:ea typeface="+mn-lt"/>
                <a:cs typeface="+mn-lt"/>
              </a:rPr>
              <a:t>Lau,</a:t>
            </a:r>
            <a:r>
              <a:rPr lang="en-US" sz="2800" i="1" dirty="0" err="1">
                <a:solidFill>
                  <a:schemeClr val="bg1">
                    <a:lumMod val="95000"/>
                  </a:schemeClr>
                </a:solidFill>
              </a:rPr>
              <a:t>Terrance</a:t>
            </a:r>
            <a:r>
              <a:rPr lang="en-US" sz="2800" i="1" dirty="0">
                <a:solidFill>
                  <a:schemeClr val="bg1">
                    <a:lumMod val="95000"/>
                  </a:schemeClr>
                </a:solidFill>
              </a:rPr>
              <a:t> </a:t>
            </a:r>
            <a:r>
              <a:rPr lang="en-US" sz="2800" i="1" dirty="0" err="1">
                <a:solidFill>
                  <a:schemeClr val="bg1">
                    <a:lumMod val="95000"/>
                  </a:schemeClr>
                </a:solidFill>
              </a:rPr>
              <a:t>Luangrath</a:t>
            </a:r>
            <a:r>
              <a:rPr lang="en-US" sz="2800" i="1" dirty="0">
                <a:solidFill>
                  <a:schemeClr val="bg1">
                    <a:lumMod val="95000"/>
                  </a:schemeClr>
                </a:solidFill>
              </a:rPr>
              <a:t>, </a:t>
            </a:r>
            <a:r>
              <a:rPr lang="en-US" sz="2800" i="1" dirty="0" err="1">
                <a:solidFill>
                  <a:schemeClr val="bg1">
                    <a:lumMod val="95000"/>
                  </a:schemeClr>
                </a:solidFill>
              </a:rPr>
              <a:t>Rohebot</a:t>
            </a:r>
            <a:r>
              <a:rPr lang="en-US" sz="2800" i="1" dirty="0">
                <a:solidFill>
                  <a:schemeClr val="bg1">
                    <a:lumMod val="95000"/>
                  </a:schemeClr>
                </a:solidFill>
              </a:rPr>
              <a:t> </a:t>
            </a:r>
            <a:r>
              <a:rPr lang="en-US" sz="2800" i="1" dirty="0" err="1">
                <a:solidFill>
                  <a:schemeClr val="bg1">
                    <a:lumMod val="95000"/>
                  </a:schemeClr>
                </a:solidFill>
              </a:rPr>
              <a:t>Mengesha</a:t>
            </a:r>
            <a:r>
              <a:rPr lang="en-US" sz="2800" i="1" dirty="0">
                <a:solidFill>
                  <a:schemeClr val="bg1">
                    <a:lumMod val="95000"/>
                  </a:schemeClr>
                </a:solidFill>
              </a:rPr>
              <a:t>, Elena Novak,</a:t>
            </a:r>
            <a:r>
              <a:rPr lang="en-US" sz="2800" i="1" dirty="0">
                <a:solidFill>
                  <a:schemeClr val="bg1">
                    <a:lumMod val="95000"/>
                  </a:schemeClr>
                </a:solidFill>
                <a:ea typeface="+mn-lt"/>
                <a:cs typeface="+mn-lt"/>
              </a:rPr>
              <a:t> Skylar </a:t>
            </a:r>
            <a:r>
              <a:rPr lang="en-US" sz="2800" i="1" dirty="0" err="1">
                <a:solidFill>
                  <a:schemeClr val="bg1">
                    <a:lumMod val="95000"/>
                  </a:schemeClr>
                </a:solidFill>
                <a:ea typeface="+mn-lt"/>
                <a:cs typeface="+mn-lt"/>
              </a:rPr>
              <a:t>Ondrejko</a:t>
            </a:r>
            <a:r>
              <a:rPr lang="en-US" sz="2800" i="1" dirty="0">
                <a:solidFill>
                  <a:schemeClr val="bg1">
                    <a:lumMod val="95000"/>
                  </a:schemeClr>
                </a:solidFill>
              </a:rPr>
              <a:t>, Hannah Park, </a:t>
            </a:r>
            <a:r>
              <a:rPr lang="en-US" sz="2800" i="1" dirty="0" err="1">
                <a:solidFill>
                  <a:schemeClr val="bg1">
                    <a:lumMod val="95000"/>
                  </a:schemeClr>
                </a:solidFill>
              </a:rPr>
              <a:t>Wamia</a:t>
            </a:r>
            <a:r>
              <a:rPr lang="en-US" sz="2800" i="1" dirty="0">
                <a:solidFill>
                  <a:schemeClr val="bg1">
                    <a:lumMod val="95000"/>
                  </a:schemeClr>
                </a:solidFill>
              </a:rPr>
              <a:t> Said, </a:t>
            </a:r>
            <a:r>
              <a:rPr lang="en-US" sz="2800" i="1" dirty="0" err="1">
                <a:solidFill>
                  <a:schemeClr val="bg1">
                    <a:lumMod val="95000"/>
                  </a:schemeClr>
                </a:solidFill>
              </a:rPr>
              <a:t>Meron</a:t>
            </a:r>
            <a:r>
              <a:rPr lang="en-US" sz="2800" i="1" dirty="0">
                <a:solidFill>
                  <a:schemeClr val="bg1">
                    <a:lumMod val="95000"/>
                  </a:schemeClr>
                </a:solidFill>
              </a:rPr>
              <a:t> Tadesse,  </a:t>
            </a:r>
            <a:r>
              <a:rPr lang="en-US" sz="2800" i="1" dirty="0">
                <a:solidFill>
                  <a:schemeClr val="bg1">
                    <a:lumMod val="95000"/>
                  </a:schemeClr>
                </a:solidFill>
                <a:ea typeface="+mn-lt"/>
                <a:cs typeface="+mn-lt"/>
              </a:rPr>
              <a:t>Irene </a:t>
            </a:r>
            <a:r>
              <a:rPr lang="en-US" sz="2800" i="1" dirty="0" err="1">
                <a:solidFill>
                  <a:schemeClr val="bg1">
                    <a:lumMod val="95000"/>
                  </a:schemeClr>
                </a:solidFill>
                <a:ea typeface="+mn-lt"/>
                <a:cs typeface="+mn-lt"/>
              </a:rPr>
              <a:t>Torosyan</a:t>
            </a:r>
            <a:r>
              <a:rPr lang="en-US" sz="2800" i="1" dirty="0">
                <a:solidFill>
                  <a:schemeClr val="bg1">
                    <a:lumMod val="95000"/>
                  </a:schemeClr>
                </a:solidFill>
                <a:ea typeface="+mn-lt"/>
                <a:cs typeface="+mn-lt"/>
              </a:rPr>
              <a:t>, Jessica Truong, Riley </a:t>
            </a:r>
            <a:r>
              <a:rPr lang="en-US" sz="2800" i="1" dirty="0" err="1">
                <a:solidFill>
                  <a:schemeClr val="bg1">
                    <a:lumMod val="95000"/>
                  </a:schemeClr>
                </a:solidFill>
                <a:ea typeface="+mn-lt"/>
                <a:cs typeface="+mn-lt"/>
              </a:rPr>
              <a:t>Turbak</a:t>
            </a:r>
            <a:r>
              <a:rPr lang="en-US" sz="2800" i="1" dirty="0">
                <a:solidFill>
                  <a:schemeClr val="bg1">
                    <a:lumMod val="95000"/>
                  </a:schemeClr>
                </a:solidFill>
                <a:ea typeface="+mn-lt"/>
                <a:cs typeface="+mn-lt"/>
              </a:rPr>
              <a:t>,</a:t>
            </a:r>
            <a:r>
              <a:rPr lang="en-US" sz="2800" i="1" dirty="0">
                <a:solidFill>
                  <a:schemeClr val="bg1">
                    <a:lumMod val="95000"/>
                  </a:schemeClr>
                </a:solidFill>
              </a:rPr>
              <a:t> Jack </a:t>
            </a:r>
            <a:r>
              <a:rPr lang="en-US" sz="2800" i="1" dirty="0" err="1">
                <a:solidFill>
                  <a:schemeClr val="bg1">
                    <a:lumMod val="95000"/>
                  </a:schemeClr>
                </a:solidFill>
              </a:rPr>
              <a:t>Cantarella</a:t>
            </a:r>
            <a:r>
              <a:rPr lang="en-US" sz="2800" i="1" dirty="0">
                <a:solidFill>
                  <a:schemeClr val="bg1">
                    <a:lumMod val="95000"/>
                  </a:schemeClr>
                </a:solidFill>
              </a:rPr>
              <a:t>, Elizabeth Romano, P.I.</a:t>
            </a:r>
            <a:endParaRPr lang="en-US" sz="2800" i="1" dirty="0">
              <a:solidFill>
                <a:schemeClr val="bg1">
                  <a:lumMod val="95000"/>
                </a:schemeClr>
              </a:solidFill>
              <a:cs typeface="Calibri"/>
            </a:endParaRPr>
          </a:p>
          <a:p>
            <a:pPr algn="ctr"/>
            <a:r>
              <a:rPr lang="en-US" sz="2800" i="1" dirty="0">
                <a:solidFill>
                  <a:schemeClr val="bg1">
                    <a:lumMod val="95000"/>
                  </a:schemeClr>
                </a:solidFill>
              </a:rPr>
              <a:t>The Governor’s School at Innovation Park  - Prince William County Schools &amp; George Mason University</a:t>
            </a:r>
            <a:endParaRPr lang="en-US" sz="2800" i="1" dirty="0">
              <a:solidFill>
                <a:schemeClr val="bg1">
                  <a:lumMod val="95000"/>
                </a:schemeClr>
              </a:solidFill>
              <a:cs typeface="Calibri"/>
            </a:endParaRPr>
          </a:p>
        </p:txBody>
      </p:sp>
      <p:sp>
        <p:nvSpPr>
          <p:cNvPr id="41" name="Text Box 1383">
            <a:hlinkClick r:id="rId73" action="ppaction://hlinksldjump"/>
            <a:extLst>
              <a:ext uri="{FF2B5EF4-FFF2-40B4-BE49-F238E27FC236}">
                <a16:creationId xmlns:a16="http://schemas.microsoft.com/office/drawing/2014/main" id="{2346D2F8-90C7-6849-B23F-1C2026E88188}"/>
              </a:ext>
            </a:extLst>
          </p:cNvPr>
          <p:cNvSpPr txBox="1">
            <a:spLocks noChangeArrowheads="1"/>
          </p:cNvSpPr>
          <p:nvPr/>
        </p:nvSpPr>
        <p:spPr bwMode="auto">
          <a:xfrm>
            <a:off x="413569" y="6231481"/>
            <a:ext cx="8142514" cy="39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Select natural agent comparison for strength, durability, flexibility, conductivity, visibility and conductivity</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Is there a gene/protein/polymer sequence known?</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What are the agent’s current uses that can be enhanced?</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PLA, HLA, PGA, Ceramic, CNT, PA, PC, Diamond, GO, R-L, PV</a:t>
            </a:r>
          </a:p>
          <a:p>
            <a:pPr marL="171450" lvl="0" indent="-171450">
              <a:buFont typeface="Arial" panose="020B0604020202020204" pitchFamily="34" charset="0"/>
              <a:buChar char="•"/>
            </a:pPr>
            <a:endParaRPr lang="en-US" sz="2800">
              <a:latin typeface="Times New Roman" panose="02020603050405020304" pitchFamily="18" charset="0"/>
              <a:cs typeface="Times New Roman" panose="02020603050405020304" pitchFamily="18" charset="0"/>
            </a:endParaRPr>
          </a:p>
        </p:txBody>
      </p:sp>
      <p:sp>
        <p:nvSpPr>
          <p:cNvPr id="42" name="Text Box 1383">
            <a:hlinkClick r:id="rId74" action="ppaction://hlinksldjump"/>
            <a:extLst>
              <a:ext uri="{FF2B5EF4-FFF2-40B4-BE49-F238E27FC236}">
                <a16:creationId xmlns:a16="http://schemas.microsoft.com/office/drawing/2014/main" id="{EB4E7CF2-CC17-0045-A8EC-352C34AC2F7B}"/>
              </a:ext>
            </a:extLst>
          </p:cNvPr>
          <p:cNvSpPr txBox="1">
            <a:spLocks noChangeArrowheads="1"/>
          </p:cNvSpPr>
          <p:nvPr/>
        </p:nvSpPr>
        <p:spPr bwMode="auto">
          <a:xfrm>
            <a:off x="413569" y="11151325"/>
            <a:ext cx="8142514" cy="3130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514350" lvl="0"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Initial comparison for the vectors for synthetic biology approaches and model species for expression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Spider silk</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Lignin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Chitin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Cellulose</a:t>
            </a:r>
          </a:p>
        </p:txBody>
      </p:sp>
      <p:sp>
        <p:nvSpPr>
          <p:cNvPr id="43" name="Text Box 1383">
            <a:hlinkClick r:id="rId75" action="ppaction://hlinksldjump"/>
            <a:extLst>
              <a:ext uri="{FF2B5EF4-FFF2-40B4-BE49-F238E27FC236}">
                <a16:creationId xmlns:a16="http://schemas.microsoft.com/office/drawing/2014/main" id="{AB7BDAA9-CEC5-6C4F-844B-0BFD208D00B4}"/>
              </a:ext>
            </a:extLst>
          </p:cNvPr>
          <p:cNvSpPr txBox="1">
            <a:spLocks noChangeArrowheads="1"/>
          </p:cNvSpPr>
          <p:nvPr/>
        </p:nvSpPr>
        <p:spPr bwMode="auto">
          <a:xfrm>
            <a:off x="448368" y="1295401"/>
            <a:ext cx="8142514" cy="35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Select natural agent comparison for strength, durability, flexibility, conductivity, visibility and conductivity</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Is there a gene/protein/polymer sequence known?</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What are the agent’s current uses that can be enhanced?</a:t>
            </a:r>
          </a:p>
          <a:p>
            <a:pPr marL="171450" lvl="0" indent="-1714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Alginate, Collagen, Lignin, Chitin, Limpet teeth, Agarose, Silica, Gelatin, Cellulose, Spider Silk</a:t>
            </a:r>
          </a:p>
        </p:txBody>
      </p:sp>
      <p:sp>
        <p:nvSpPr>
          <p:cNvPr id="44" name="Rounded Rectangle 43">
            <a:hlinkClick r:id="rId74" action="ppaction://hlinksldjump"/>
            <a:extLst>
              <a:ext uri="{FF2B5EF4-FFF2-40B4-BE49-F238E27FC236}">
                <a16:creationId xmlns:a16="http://schemas.microsoft.com/office/drawing/2014/main" id="{38A20B24-F697-3543-9F8E-B0308B8D6801}"/>
              </a:ext>
            </a:extLst>
          </p:cNvPr>
          <p:cNvSpPr/>
          <p:nvPr/>
        </p:nvSpPr>
        <p:spPr>
          <a:xfrm>
            <a:off x="413569" y="10212070"/>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Methods- Vector &amp; Model Species: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45" name="Rounded Rectangle 44">
            <a:hlinkClick r:id="rId73" action="ppaction://hlinksldjump"/>
            <a:extLst>
              <a:ext uri="{FF2B5EF4-FFF2-40B4-BE49-F238E27FC236}">
                <a16:creationId xmlns:a16="http://schemas.microsoft.com/office/drawing/2014/main" id="{28C738CC-7D6A-1A41-841A-4A4740095C08}"/>
              </a:ext>
            </a:extLst>
          </p:cNvPr>
          <p:cNvSpPr/>
          <p:nvPr/>
        </p:nvSpPr>
        <p:spPr>
          <a:xfrm>
            <a:off x="413569" y="5276790"/>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A Comparison of Agents: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46" name="Rounded Rectangle 45">
            <a:hlinkClick r:id="rId75" action="ppaction://hlinksldjump"/>
            <a:extLst>
              <a:ext uri="{FF2B5EF4-FFF2-40B4-BE49-F238E27FC236}">
                <a16:creationId xmlns:a16="http://schemas.microsoft.com/office/drawing/2014/main" id="{436B809B-F503-184F-9F1C-FD789D0B201F}"/>
              </a:ext>
            </a:extLst>
          </p:cNvPr>
          <p:cNvSpPr/>
          <p:nvPr/>
        </p:nvSpPr>
        <p:spPr>
          <a:xfrm>
            <a:off x="448368" y="243841"/>
            <a:ext cx="8142514" cy="914399"/>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A Comparison of Agents: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47" name="Text Box 1383">
            <a:hlinkClick r:id="rId76" action="ppaction://hlinksldjump"/>
            <a:extLst>
              <a:ext uri="{FF2B5EF4-FFF2-40B4-BE49-F238E27FC236}">
                <a16:creationId xmlns:a16="http://schemas.microsoft.com/office/drawing/2014/main" id="{C46697A8-73F6-ED41-8262-84663B4DE0CA}"/>
              </a:ext>
            </a:extLst>
          </p:cNvPr>
          <p:cNvSpPr txBox="1">
            <a:spLocks noChangeArrowheads="1"/>
          </p:cNvSpPr>
          <p:nvPr/>
        </p:nvSpPr>
        <p:spPr bwMode="auto">
          <a:xfrm>
            <a:off x="360295" y="15676385"/>
            <a:ext cx="8142514" cy="2699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514350" lvl="0"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Initial comparison for the vectors for synthetic biology approaches and model species for expression</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Limpet Teeth</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Polyvinyl alcohol</a:t>
            </a:r>
          </a:p>
          <a:p>
            <a:pPr marL="1257300" lvl="1" indent="-514350">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Ceramic Fibers</a:t>
            </a:r>
          </a:p>
        </p:txBody>
      </p:sp>
      <p:sp>
        <p:nvSpPr>
          <p:cNvPr id="48" name="Rounded Rectangle 47">
            <a:hlinkClick r:id="rId76" action="ppaction://hlinksldjump"/>
            <a:extLst>
              <a:ext uri="{FF2B5EF4-FFF2-40B4-BE49-F238E27FC236}">
                <a16:creationId xmlns:a16="http://schemas.microsoft.com/office/drawing/2014/main" id="{9428A21C-4ED9-6F41-A0C4-DD4B6020AE39}"/>
              </a:ext>
            </a:extLst>
          </p:cNvPr>
          <p:cNvSpPr/>
          <p:nvPr/>
        </p:nvSpPr>
        <p:spPr>
          <a:xfrm>
            <a:off x="360295" y="14631858"/>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Methods- Vector &amp; Model Species</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49" name="Text Box 1383">
            <a:hlinkClick r:id="rId77" action="ppaction://hlinksldjump"/>
            <a:extLst>
              <a:ext uri="{FF2B5EF4-FFF2-40B4-BE49-F238E27FC236}">
                <a16:creationId xmlns:a16="http://schemas.microsoft.com/office/drawing/2014/main" id="{256F7B3F-82AA-A84B-B426-7E467D0C423F}"/>
              </a:ext>
            </a:extLst>
          </p:cNvPr>
          <p:cNvSpPr txBox="1">
            <a:spLocks noChangeArrowheads="1"/>
          </p:cNvSpPr>
          <p:nvPr/>
        </p:nvSpPr>
        <p:spPr bwMode="auto">
          <a:xfrm>
            <a:off x="28858860" y="1239028"/>
            <a:ext cx="8142514" cy="5654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457200" lvl="0" indent="-457200">
              <a:buFont typeface="Arial"/>
              <a:buChar char="•"/>
            </a:pPr>
            <a:r>
              <a:rPr lang="en-US" sz="2800">
                <a:latin typeface="Times New Roman" panose="02020603050405020304" pitchFamily="18" charset="0"/>
                <a:cs typeface="Times New Roman" panose="02020603050405020304" pitchFamily="18" charset="0"/>
              </a:rPr>
              <a:t>An overview of the products that may be secreted through synthetic biology approaches and/or chemically synthesized ex vivo.</a:t>
            </a:r>
          </a:p>
          <a:p>
            <a:pPr marL="457200" lvl="0" indent="-457200">
              <a:buFont typeface="Arial"/>
              <a:buChar char="•"/>
            </a:pPr>
            <a:r>
              <a:rPr lang="en-US" sz="2800">
                <a:latin typeface="Times New Roman" panose="02020603050405020304" pitchFamily="18" charset="0"/>
                <a:cs typeface="Times New Roman" panose="02020603050405020304" pitchFamily="18" charset="0"/>
              </a:rPr>
              <a:t>Spider silk, Lignin, Chitin, Cellulose, Limpet Teeth, Polyvinyl Alcohol, Ceramic Fibers</a:t>
            </a:r>
          </a:p>
          <a:p>
            <a:pPr marL="457200" lvl="0" indent="-457200">
              <a:buFont typeface="Arial"/>
              <a:buChar char="•"/>
            </a:pPr>
            <a:r>
              <a:rPr lang="en-US" sz="2800">
                <a:latin typeface="Times New Roman" panose="02020603050405020304" pitchFamily="18" charset="0"/>
                <a:cs typeface="Times New Roman" panose="02020603050405020304" pitchFamily="18" charset="0"/>
              </a:rPr>
              <a:t>Choice of products that be generated and used in conjunction for novel materials that retain one or more the following themes: </a:t>
            </a:r>
          </a:p>
          <a:p>
            <a:pPr marL="1200150" lvl="1" indent="-457200">
              <a:buFont typeface="Arial"/>
              <a:buChar char="•"/>
            </a:pPr>
            <a:r>
              <a:rPr lang="en-US" sz="2800">
                <a:latin typeface="Times New Roman" panose="02020603050405020304" pitchFamily="18" charset="0"/>
                <a:cs typeface="Times New Roman" panose="02020603050405020304" pitchFamily="18" charset="0"/>
              </a:rPr>
              <a:t>Strength, Durability, Conductivity, Elasticity, and Visibility</a:t>
            </a:r>
          </a:p>
          <a:p>
            <a:pPr marL="457200" lvl="0" indent="-457200">
              <a:buFont typeface="Arial"/>
              <a:buChar char="•"/>
            </a:pPr>
            <a:endParaRPr lang="en-US" sz="2800">
              <a:latin typeface="Times New Roman" panose="02020603050405020304" pitchFamily="18" charset="0"/>
              <a:cs typeface="Times New Roman" panose="02020603050405020304" pitchFamily="18" charset="0"/>
            </a:endParaRPr>
          </a:p>
          <a:p>
            <a:pPr marL="1257300" lvl="1" indent="-514350">
              <a:buFont typeface="Arial" panose="020B0604020202020204" pitchFamily="34" charset="0"/>
              <a:buChar char="•"/>
            </a:pPr>
            <a:endParaRPr lang="en-US" sz="28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p:txBody>
      </p:sp>
      <p:sp>
        <p:nvSpPr>
          <p:cNvPr id="50" name="Text Box 1383">
            <a:hlinkClick r:id="rId78" action="ppaction://hlinksldjump"/>
            <a:extLst>
              <a:ext uri="{FF2B5EF4-FFF2-40B4-BE49-F238E27FC236}">
                <a16:creationId xmlns:a16="http://schemas.microsoft.com/office/drawing/2014/main" id="{B6DA4028-400B-8843-8EA3-35900F4F1CEB}"/>
              </a:ext>
            </a:extLst>
          </p:cNvPr>
          <p:cNvSpPr txBox="1">
            <a:spLocks noChangeArrowheads="1"/>
          </p:cNvSpPr>
          <p:nvPr/>
        </p:nvSpPr>
        <p:spPr bwMode="auto">
          <a:xfrm>
            <a:off x="28858860" y="7039730"/>
            <a:ext cx="8142514" cy="9594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342900" indent="-342900">
              <a:buFont typeface="Arial"/>
              <a:buChar char="•"/>
            </a:pPr>
            <a:r>
              <a:rPr lang="en-US" sz="2800">
                <a:latin typeface="Times New Roman" panose="02020603050405020304" pitchFamily="18" charset="0"/>
                <a:cs typeface="Times New Roman" panose="02020603050405020304" pitchFamily="18" charset="0"/>
              </a:rPr>
              <a:t>Match each theme with a </a:t>
            </a:r>
            <a:r>
              <a:rPr lang="en-US" sz="2800" err="1">
                <a:latin typeface="Times New Roman" panose="02020603050405020304" pitchFamily="18" charset="0"/>
                <a:cs typeface="Times New Roman" panose="02020603050405020304" pitchFamily="18" charset="0"/>
              </a:rPr>
              <a:t>secretable</a:t>
            </a:r>
            <a:r>
              <a:rPr lang="en-US" sz="2800">
                <a:latin typeface="Times New Roman" panose="02020603050405020304" pitchFamily="18" charset="0"/>
                <a:cs typeface="Times New Roman" panose="02020603050405020304" pitchFamily="18" charset="0"/>
              </a:rPr>
              <a:t> product, and choose whether this needs to be embedded into a matrix for support</a:t>
            </a:r>
          </a:p>
          <a:p>
            <a:pPr marL="342900" indent="-342900">
              <a:buFont typeface="Arial"/>
              <a:buChar char="•"/>
            </a:pPr>
            <a:r>
              <a:rPr lang="en-US" sz="2800">
                <a:latin typeface="Times New Roman" panose="02020603050405020304" pitchFamily="18" charset="0"/>
                <a:cs typeface="Times New Roman" panose="02020603050405020304" pitchFamily="18" charset="0"/>
              </a:rPr>
              <a:t>Generate multiple polymers using pre-made plasmids rather than generating a completely new vector backbone</a:t>
            </a:r>
          </a:p>
          <a:p>
            <a:pPr marL="342900" indent="-342900">
              <a:buFont typeface="Arial"/>
              <a:buChar char="•"/>
            </a:pPr>
            <a:r>
              <a:rPr lang="en-US" sz="2800">
                <a:latin typeface="Times New Roman" panose="02020603050405020304" pitchFamily="18" charset="0"/>
                <a:cs typeface="Times New Roman" panose="02020603050405020304" pitchFamily="18" charset="0"/>
              </a:rPr>
              <a:t>Combine polymers to create a new biocompatible materials combine 1+ of the desired output through evaluation using control: </a:t>
            </a:r>
          </a:p>
          <a:p>
            <a:pPr marL="1747647" lvl="1" indent="-342900">
              <a:buFont typeface="Arial"/>
              <a:buChar char="•"/>
            </a:pPr>
            <a:r>
              <a:rPr lang="en-US" sz="2800">
                <a:latin typeface="Times New Roman" panose="02020603050405020304" pitchFamily="18" charset="0"/>
                <a:cs typeface="Times New Roman" panose="02020603050405020304" pitchFamily="18" charset="0"/>
              </a:rPr>
              <a:t>Strength</a:t>
            </a:r>
          </a:p>
          <a:p>
            <a:pPr marL="1747647" lvl="1" indent="-342900">
              <a:buFont typeface="Arial"/>
              <a:buChar char="•"/>
            </a:pPr>
            <a:r>
              <a:rPr lang="en-US" sz="2800">
                <a:latin typeface="Times New Roman" panose="02020603050405020304" pitchFamily="18" charset="0"/>
                <a:cs typeface="Times New Roman" panose="02020603050405020304" pitchFamily="18" charset="0"/>
              </a:rPr>
              <a:t>Durability</a:t>
            </a:r>
          </a:p>
          <a:p>
            <a:pPr marL="1747647" lvl="1" indent="-342900">
              <a:buFont typeface="Arial"/>
              <a:buChar char="•"/>
            </a:pPr>
            <a:r>
              <a:rPr lang="en-US" sz="2800">
                <a:latin typeface="Times New Roman" panose="02020603050405020304" pitchFamily="18" charset="0"/>
                <a:cs typeface="Times New Roman" panose="02020603050405020304" pitchFamily="18" charset="0"/>
              </a:rPr>
              <a:t>Conductivity</a:t>
            </a:r>
          </a:p>
          <a:p>
            <a:pPr marL="1747647" lvl="1" indent="-342900">
              <a:buFont typeface="Arial"/>
              <a:buChar char="•"/>
            </a:pPr>
            <a:r>
              <a:rPr lang="en-US" sz="2800">
                <a:latin typeface="Times New Roman" panose="02020603050405020304" pitchFamily="18" charset="0"/>
                <a:cs typeface="Times New Roman" panose="02020603050405020304" pitchFamily="18" charset="0"/>
              </a:rPr>
              <a:t>Elasticity</a:t>
            </a:r>
          </a:p>
          <a:p>
            <a:pPr marL="1747647" lvl="1" indent="-342900">
              <a:buFont typeface="Arial"/>
              <a:buChar char="•"/>
            </a:pPr>
            <a:r>
              <a:rPr lang="en-US" sz="2800">
                <a:latin typeface="Times New Roman" panose="02020603050405020304" pitchFamily="18" charset="0"/>
                <a:cs typeface="Times New Roman" panose="02020603050405020304" pitchFamily="18" charset="0"/>
              </a:rPr>
              <a:t>Visibility (Color, Iridescence, Light Dispersion)</a:t>
            </a:r>
          </a:p>
          <a:p>
            <a:pPr marL="342900" indent="-342900">
              <a:buFont typeface="Arial"/>
              <a:buChar char="•"/>
            </a:pPr>
            <a:r>
              <a:rPr lang="en-US" sz="2800">
                <a:latin typeface="Times New Roman" panose="02020603050405020304" pitchFamily="18" charset="0"/>
                <a:cs typeface="Times New Roman" panose="02020603050405020304" pitchFamily="18" charset="0"/>
              </a:rPr>
              <a:t>Assess financial feasibility for commercial growth </a:t>
            </a:r>
          </a:p>
          <a:p>
            <a:pPr marL="342900" indent="-342900">
              <a:buFont typeface="Arial"/>
              <a:buChar char="•"/>
            </a:pPr>
            <a:r>
              <a:rPr lang="en" sz="2800">
                <a:latin typeface="Times New Roman" panose="02020603050405020304" pitchFamily="18" charset="0"/>
                <a:ea typeface="+mn-lt"/>
                <a:cs typeface="Times New Roman" panose="02020603050405020304" pitchFamily="18" charset="0"/>
              </a:rPr>
              <a:t>Minimize waste products to streamline secreted product harvesting, </a:t>
            </a:r>
          </a:p>
          <a:p>
            <a:pPr marL="342900" indent="-342900">
              <a:buFont typeface="Arial"/>
              <a:buChar char="•"/>
            </a:pPr>
            <a:r>
              <a:rPr lang="en" sz="2800">
                <a:latin typeface="Times New Roman" panose="02020603050405020304" pitchFamily="18" charset="0"/>
                <a:ea typeface="+mn-lt"/>
                <a:cs typeface="Times New Roman" panose="02020603050405020304" pitchFamily="18" charset="0"/>
              </a:rPr>
              <a:t>Assess </a:t>
            </a:r>
            <a:r>
              <a:rPr lang="en-US" sz="2800">
                <a:latin typeface="Times New Roman" panose="02020603050405020304" pitchFamily="18" charset="0"/>
                <a:ea typeface="+mn-lt"/>
                <a:cs typeface="Times New Roman" panose="02020603050405020304" pitchFamily="18" charset="0"/>
              </a:rPr>
              <a:t>biocompatibility</a:t>
            </a:r>
            <a:r>
              <a:rPr lang="en" sz="2800">
                <a:latin typeface="Times New Roman" panose="02020603050405020304" pitchFamily="18" charset="0"/>
                <a:ea typeface="+mn-lt"/>
                <a:cs typeface="Times New Roman" panose="02020603050405020304" pitchFamily="18" charset="0"/>
              </a:rPr>
              <a:t> and </a:t>
            </a:r>
            <a:r>
              <a:rPr lang="en-US" sz="2800">
                <a:latin typeface="Times New Roman" panose="02020603050405020304" pitchFamily="18" charset="0"/>
                <a:ea typeface="+mn-lt"/>
                <a:cs typeface="Times New Roman" panose="02020603050405020304" pitchFamily="18" charset="0"/>
              </a:rPr>
              <a:t>eco-friendliness of product generate and</a:t>
            </a:r>
            <a:r>
              <a:rPr lang="en" sz="2800">
                <a:latin typeface="Times New Roman" panose="02020603050405020304" pitchFamily="18" charset="0"/>
                <a:ea typeface="+mn-lt"/>
                <a:cs typeface="Times New Roman" panose="02020603050405020304" pitchFamily="18" charset="0"/>
              </a:rPr>
              <a:t> waste generated.</a:t>
            </a:r>
            <a:endParaRPr lang="en-US" sz="2800">
              <a:latin typeface="Times New Roman" panose="02020603050405020304" pitchFamily="18" charset="0"/>
              <a:cs typeface="Times New Roman" panose="02020603050405020304" pitchFamily="18" charset="0"/>
            </a:endParaRPr>
          </a:p>
          <a:p>
            <a:pPr marL="342900" indent="-342900">
              <a:buFont typeface="Arial"/>
              <a:buChar char="•"/>
            </a:pPr>
            <a:r>
              <a:rPr lang="en-US" sz="2800">
                <a:latin typeface="Times New Roman" panose="02020603050405020304" pitchFamily="18" charset="0"/>
                <a:cs typeface="Times New Roman" panose="02020603050405020304" pitchFamily="18" charset="0"/>
              </a:rPr>
              <a:t>Test secreted output for ideal performance</a:t>
            </a:r>
          </a:p>
          <a:p>
            <a:pPr marL="1747647" lvl="1" indent="-342900">
              <a:buFont typeface="Arial"/>
              <a:buChar char="•"/>
            </a:pPr>
            <a:r>
              <a:rPr lang="en-US" sz="2800">
                <a:latin typeface="Times New Roman" panose="02020603050405020304" pitchFamily="18" charset="0"/>
                <a:cs typeface="Times New Roman" panose="02020603050405020304" pitchFamily="18" charset="0"/>
              </a:rPr>
              <a:t>Protein Isolation and Purification</a:t>
            </a:r>
          </a:p>
        </p:txBody>
      </p:sp>
      <p:sp>
        <p:nvSpPr>
          <p:cNvPr id="51" name="Text Box 1383">
            <a:hlinkClick r:id="" action="ppaction://noaction"/>
            <a:extLst>
              <a:ext uri="{FF2B5EF4-FFF2-40B4-BE49-F238E27FC236}">
                <a16:creationId xmlns:a16="http://schemas.microsoft.com/office/drawing/2014/main" id="{FD16E8F8-4F80-2E4F-BAD2-BD5A298429E3}"/>
              </a:ext>
            </a:extLst>
          </p:cNvPr>
          <p:cNvSpPr txBox="1">
            <a:spLocks noChangeArrowheads="1"/>
          </p:cNvSpPr>
          <p:nvPr/>
        </p:nvSpPr>
        <p:spPr bwMode="auto">
          <a:xfrm>
            <a:off x="28858860" y="17844805"/>
            <a:ext cx="8142514" cy="545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517" tIns="56757" rIns="113517" bIns="56757">
            <a:spAutoFit/>
          </a:bodyPr>
          <a:lstStyle>
            <a:lvl1pPr defTabSz="815975" eaLnBrk="0" hangingPunct="0">
              <a:defRPr sz="300">
                <a:solidFill>
                  <a:schemeClr val="tx1"/>
                </a:solidFill>
                <a:latin typeface="Arial" charset="0"/>
                <a:ea typeface="ＭＳ Ｐゴシック" charset="0"/>
                <a:cs typeface="ＭＳ Ｐゴシック" charset="0"/>
              </a:defRPr>
            </a:lvl1pPr>
            <a:lvl2pPr marL="742950" indent="-285750" defTabSz="815975" eaLnBrk="0" hangingPunct="0">
              <a:defRPr sz="300">
                <a:solidFill>
                  <a:schemeClr val="tx1"/>
                </a:solidFill>
                <a:latin typeface="Arial" charset="0"/>
                <a:ea typeface="ＭＳ Ｐゴシック" charset="0"/>
              </a:defRPr>
            </a:lvl2pPr>
            <a:lvl3pPr marL="1143000" indent="-228600" defTabSz="815975" eaLnBrk="0" hangingPunct="0">
              <a:defRPr sz="300">
                <a:solidFill>
                  <a:schemeClr val="tx1"/>
                </a:solidFill>
                <a:latin typeface="Arial" charset="0"/>
                <a:ea typeface="ＭＳ Ｐゴシック" charset="0"/>
              </a:defRPr>
            </a:lvl3pPr>
            <a:lvl4pPr marL="1600200" indent="-228600" defTabSz="815975" eaLnBrk="0" hangingPunct="0">
              <a:defRPr sz="300">
                <a:solidFill>
                  <a:schemeClr val="tx1"/>
                </a:solidFill>
                <a:latin typeface="Arial" charset="0"/>
                <a:ea typeface="ＭＳ Ｐゴシック" charset="0"/>
              </a:defRPr>
            </a:lvl4pPr>
            <a:lvl5pPr marL="2057400" indent="-228600" defTabSz="815975" eaLnBrk="0" hangingPunct="0">
              <a:defRPr sz="300">
                <a:solidFill>
                  <a:schemeClr val="tx1"/>
                </a:solidFill>
                <a:latin typeface="Arial" charset="0"/>
                <a:ea typeface="ＭＳ Ｐゴシック" charset="0"/>
              </a:defRPr>
            </a:lvl5pPr>
            <a:lvl6pPr marL="2514600" indent="-228600" defTabSz="815975" eaLnBrk="0" fontAlgn="base" hangingPunct="0">
              <a:spcBef>
                <a:spcPct val="0"/>
              </a:spcBef>
              <a:spcAft>
                <a:spcPct val="0"/>
              </a:spcAft>
              <a:defRPr sz="300">
                <a:solidFill>
                  <a:schemeClr val="tx1"/>
                </a:solidFill>
                <a:latin typeface="Arial" charset="0"/>
                <a:ea typeface="ＭＳ Ｐゴシック" charset="0"/>
              </a:defRPr>
            </a:lvl6pPr>
            <a:lvl7pPr marL="2971800" indent="-228600" defTabSz="815975" eaLnBrk="0" fontAlgn="base" hangingPunct="0">
              <a:spcBef>
                <a:spcPct val="0"/>
              </a:spcBef>
              <a:spcAft>
                <a:spcPct val="0"/>
              </a:spcAft>
              <a:defRPr sz="300">
                <a:solidFill>
                  <a:schemeClr val="tx1"/>
                </a:solidFill>
                <a:latin typeface="Arial" charset="0"/>
                <a:ea typeface="ＭＳ Ｐゴシック" charset="0"/>
              </a:defRPr>
            </a:lvl7pPr>
            <a:lvl8pPr marL="3429000" indent="-228600" defTabSz="815975" eaLnBrk="0" fontAlgn="base" hangingPunct="0">
              <a:spcBef>
                <a:spcPct val="0"/>
              </a:spcBef>
              <a:spcAft>
                <a:spcPct val="0"/>
              </a:spcAft>
              <a:defRPr sz="300">
                <a:solidFill>
                  <a:schemeClr val="tx1"/>
                </a:solidFill>
                <a:latin typeface="Arial" charset="0"/>
                <a:ea typeface="ＭＳ Ｐゴシック" charset="0"/>
              </a:defRPr>
            </a:lvl8pPr>
            <a:lvl9pPr marL="3886200" indent="-228600" defTabSz="815975" eaLnBrk="0" fontAlgn="base" hangingPunct="0">
              <a:spcBef>
                <a:spcPct val="0"/>
              </a:spcBef>
              <a:spcAft>
                <a:spcPct val="0"/>
              </a:spcAft>
              <a:defRPr sz="300">
                <a:solidFill>
                  <a:schemeClr val="tx1"/>
                </a:solidFill>
                <a:latin typeface="Arial" charset="0"/>
                <a:ea typeface="ＭＳ Ｐゴシック" charset="0"/>
              </a:defRPr>
            </a:lvl9pPr>
          </a:lstStyle>
          <a:p>
            <a:pPr marL="457200" lvl="0" indent="-457200">
              <a:buFont typeface="Arial"/>
              <a:buChar char="•"/>
            </a:pPr>
            <a:r>
              <a:rPr lang="en-US" sz="2800">
                <a:latin typeface="Times New Roman" panose="02020603050405020304" pitchFamily="18" charset="0"/>
                <a:cs typeface="Times New Roman" panose="02020603050405020304" pitchFamily="18" charset="0"/>
              </a:rPr>
              <a:t>Media and content resources listed alphabetically</a:t>
            </a:r>
          </a:p>
        </p:txBody>
      </p:sp>
      <p:sp>
        <p:nvSpPr>
          <p:cNvPr id="52" name="Rounded Rectangle 51">
            <a:hlinkClick r:id="" action="ppaction://noaction"/>
            <a:extLst>
              <a:ext uri="{FF2B5EF4-FFF2-40B4-BE49-F238E27FC236}">
                <a16:creationId xmlns:a16="http://schemas.microsoft.com/office/drawing/2014/main" id="{F94F2944-8773-904A-8D73-841406FAEFCC}"/>
              </a:ext>
            </a:extLst>
          </p:cNvPr>
          <p:cNvSpPr/>
          <p:nvPr/>
        </p:nvSpPr>
        <p:spPr>
          <a:xfrm>
            <a:off x="28895516" y="16832341"/>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hlinkClick r:id="rId79" action="ppaction://hlinksldjump">
                  <a:extLst>
                    <a:ext uri="{A12FA001-AC4F-418D-AE19-62706E023703}">
                      <ahyp:hlinkClr xmlns:ahyp="http://schemas.microsoft.com/office/drawing/2018/hyperlinkcolor" val="tx"/>
                    </a:ext>
                  </a:extLst>
                </a:hlinkClick>
              </a:rPr>
              <a:t>References</a:t>
            </a:r>
            <a:r>
              <a:rPr lang="en-US" sz="4000" b="1">
                <a:solidFill>
                  <a:schemeClr val="tx1"/>
                </a:solidFill>
                <a:latin typeface="Times New Roman" panose="02020603050405020304" pitchFamily="18" charset="0"/>
                <a:cs typeface="Times New Roman" panose="02020603050405020304" pitchFamily="18" charset="0"/>
              </a:rPr>
              <a:t>:</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53" name="Rounded Rectangle 52">
            <a:hlinkClick r:id="rId78" action="ppaction://hlinksldjump"/>
            <a:extLst>
              <a:ext uri="{FF2B5EF4-FFF2-40B4-BE49-F238E27FC236}">
                <a16:creationId xmlns:a16="http://schemas.microsoft.com/office/drawing/2014/main" id="{14A74718-B2C4-BE4A-ACAA-58290A6F3C4F}"/>
              </a:ext>
            </a:extLst>
          </p:cNvPr>
          <p:cNvSpPr/>
          <p:nvPr/>
        </p:nvSpPr>
        <p:spPr>
          <a:xfrm>
            <a:off x="28858860" y="5993666"/>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Optimization:</a:t>
            </a:r>
            <a:endParaRPr lang="en-US" sz="4000">
              <a:solidFill>
                <a:schemeClr val="tx1"/>
              </a:solidFill>
              <a:latin typeface="Times New Roman" panose="02020603050405020304" pitchFamily="18" charset="0"/>
              <a:cs typeface="Times New Roman" panose="02020603050405020304" pitchFamily="18" charset="0"/>
            </a:endParaRPr>
          </a:p>
        </p:txBody>
      </p:sp>
      <p:sp>
        <p:nvSpPr>
          <p:cNvPr id="54" name="Rounded Rectangle 53">
            <a:hlinkClick r:id="rId77" action="ppaction://hlinksldjump"/>
            <a:extLst>
              <a:ext uri="{FF2B5EF4-FFF2-40B4-BE49-F238E27FC236}">
                <a16:creationId xmlns:a16="http://schemas.microsoft.com/office/drawing/2014/main" id="{A20FD0DB-1E96-B14F-B49C-959D88176D6D}"/>
              </a:ext>
            </a:extLst>
          </p:cNvPr>
          <p:cNvSpPr/>
          <p:nvPr/>
        </p:nvSpPr>
        <p:spPr>
          <a:xfrm>
            <a:off x="28858860" y="243841"/>
            <a:ext cx="8142514" cy="914400"/>
          </a:xfrm>
          <a:prstGeom prst="roundRect">
            <a:avLst/>
          </a:prstGeom>
          <a:solidFill>
            <a:srgbClr val="60C4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Methods- Expression &amp; Function:</a:t>
            </a:r>
            <a:endParaRPr lang="en-US" sz="40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2667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p159:morph option="byObject"/>
      </p:transition>
    </mc:Choice>
    <mc:Fallback xmlns="">
      <p:transition spd="slow" advClick="0">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12240</Words>
  <Application>Microsoft Macintosh PowerPoint</Application>
  <PresentationFormat>Custom</PresentationFormat>
  <Paragraphs>719</Paragraphs>
  <Slides>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Calibri Light</vt:lpstr>
      <vt:lpstr>Times New Roman</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Kathrynn Phillippe</dc:creator>
  <cp:lastModifiedBy>Elizabeth N. Romano</cp:lastModifiedBy>
  <cp:revision>2</cp:revision>
  <dcterms:created xsi:type="dcterms:W3CDTF">2019-07-31T14:25:46Z</dcterms:created>
  <dcterms:modified xsi:type="dcterms:W3CDTF">2020-03-09T02:47:56Z</dcterms:modified>
</cp:coreProperties>
</file>