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4.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1" r:id="rId1"/>
  </p:sldMasterIdLst>
  <p:notesMasterIdLst>
    <p:notesMasterId r:id="rId6"/>
  </p:notesMasterIdLst>
  <p:handoutMasterIdLst>
    <p:handoutMasterId r:id="rId7"/>
  </p:handoutMasterIdLst>
  <p:sldIdLst>
    <p:sldId id="308" r:id="rId2"/>
    <p:sldId id="345" r:id="rId3"/>
    <p:sldId id="346" r:id="rId4"/>
    <p:sldId id="347" r:id="rId5"/>
  </p:sldIdLst>
  <p:sldSz cx="37463413" cy="21067713"/>
  <p:notesSz cx="9388475" cy="7102475"/>
  <p:defaultTextStyle>
    <a:defPPr>
      <a:defRPr lang="en-US"/>
    </a:defPPr>
    <a:lvl1pPr marL="0" algn="l" defTabSz="2809494" rtl="0" eaLnBrk="1" latinLnBrk="0" hangingPunct="1">
      <a:defRPr sz="5531" kern="1200">
        <a:solidFill>
          <a:schemeClr val="tx1"/>
        </a:solidFill>
        <a:latin typeface="+mn-lt"/>
        <a:ea typeface="+mn-ea"/>
        <a:cs typeface="+mn-cs"/>
      </a:defRPr>
    </a:lvl1pPr>
    <a:lvl2pPr marL="1404747" algn="l" defTabSz="2809494" rtl="0" eaLnBrk="1" latinLnBrk="0" hangingPunct="1">
      <a:defRPr sz="5531" kern="1200">
        <a:solidFill>
          <a:schemeClr val="tx1"/>
        </a:solidFill>
        <a:latin typeface="+mn-lt"/>
        <a:ea typeface="+mn-ea"/>
        <a:cs typeface="+mn-cs"/>
      </a:defRPr>
    </a:lvl2pPr>
    <a:lvl3pPr marL="2809494" algn="l" defTabSz="2809494" rtl="0" eaLnBrk="1" latinLnBrk="0" hangingPunct="1">
      <a:defRPr sz="5531" kern="1200">
        <a:solidFill>
          <a:schemeClr val="tx1"/>
        </a:solidFill>
        <a:latin typeface="+mn-lt"/>
        <a:ea typeface="+mn-ea"/>
        <a:cs typeface="+mn-cs"/>
      </a:defRPr>
    </a:lvl3pPr>
    <a:lvl4pPr marL="4214241" algn="l" defTabSz="2809494" rtl="0" eaLnBrk="1" latinLnBrk="0" hangingPunct="1">
      <a:defRPr sz="5531" kern="1200">
        <a:solidFill>
          <a:schemeClr val="tx1"/>
        </a:solidFill>
        <a:latin typeface="+mn-lt"/>
        <a:ea typeface="+mn-ea"/>
        <a:cs typeface="+mn-cs"/>
      </a:defRPr>
    </a:lvl4pPr>
    <a:lvl5pPr marL="5618988" algn="l" defTabSz="2809494" rtl="0" eaLnBrk="1" latinLnBrk="0" hangingPunct="1">
      <a:defRPr sz="5531" kern="1200">
        <a:solidFill>
          <a:schemeClr val="tx1"/>
        </a:solidFill>
        <a:latin typeface="+mn-lt"/>
        <a:ea typeface="+mn-ea"/>
        <a:cs typeface="+mn-cs"/>
      </a:defRPr>
    </a:lvl5pPr>
    <a:lvl6pPr marL="7023735" algn="l" defTabSz="2809494" rtl="0" eaLnBrk="1" latinLnBrk="0" hangingPunct="1">
      <a:defRPr sz="5531" kern="1200">
        <a:solidFill>
          <a:schemeClr val="tx1"/>
        </a:solidFill>
        <a:latin typeface="+mn-lt"/>
        <a:ea typeface="+mn-ea"/>
        <a:cs typeface="+mn-cs"/>
      </a:defRPr>
    </a:lvl6pPr>
    <a:lvl7pPr marL="8428482" algn="l" defTabSz="2809494" rtl="0" eaLnBrk="1" latinLnBrk="0" hangingPunct="1">
      <a:defRPr sz="5531" kern="1200">
        <a:solidFill>
          <a:schemeClr val="tx1"/>
        </a:solidFill>
        <a:latin typeface="+mn-lt"/>
        <a:ea typeface="+mn-ea"/>
        <a:cs typeface="+mn-cs"/>
      </a:defRPr>
    </a:lvl7pPr>
    <a:lvl8pPr marL="9833229" algn="l" defTabSz="2809494" rtl="0" eaLnBrk="1" latinLnBrk="0" hangingPunct="1">
      <a:defRPr sz="5531" kern="1200">
        <a:solidFill>
          <a:schemeClr val="tx1"/>
        </a:solidFill>
        <a:latin typeface="+mn-lt"/>
        <a:ea typeface="+mn-ea"/>
        <a:cs typeface="+mn-cs"/>
      </a:defRPr>
    </a:lvl8pPr>
    <a:lvl9pPr marL="11237976" algn="l" defTabSz="2809494" rtl="0" eaLnBrk="1" latinLnBrk="0" hangingPunct="1">
      <a:defRPr sz="5531" kern="1200">
        <a:solidFill>
          <a:schemeClr val="tx1"/>
        </a:solidFill>
        <a:latin typeface="+mn-lt"/>
        <a:ea typeface="+mn-ea"/>
        <a:cs typeface="+mn-cs"/>
      </a:defRPr>
    </a:lvl9pPr>
  </p:defaultTextStyle>
  <p:extLst>
    <p:ext uri="{521415D9-36F7-43E2-AB2F-B90AF26B5E84}">
      <p14:sectionLst xmlns:p14="http://schemas.microsoft.com/office/powerpoint/2010/main">
        <p14:section name="Beginning Slide" id="{7AC375E7-4672-4653-85B2-0A4583879AA6}">
          <p14:sldIdLst>
            <p14:sldId id="308"/>
            <p14:sldId id="345"/>
            <p14:sldId id="346"/>
            <p14:sldId id="347"/>
          </p14:sldIdLst>
        </p14:section>
      </p14:sectionLst>
    </p:ext>
    <p:ext uri="{EFAFB233-063F-42B5-8137-9DF3F51BA10A}">
      <p15:sldGuideLst xmlns:p15="http://schemas.microsoft.com/office/powerpoint/2012/main">
        <p15:guide id="1" orient="horz" pos="6636" userDrawn="1">
          <p15:clr>
            <a:srgbClr val="A4A3A4"/>
          </p15:clr>
        </p15:guide>
        <p15:guide id="2" pos="1180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o, Ji Yeon (Contractor)" initials="JJY("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7FC1"/>
    <a:srgbClr val="ACE3FF"/>
    <a:srgbClr val="094568"/>
    <a:srgbClr val="06324B"/>
    <a:srgbClr val="D3ECB9"/>
    <a:srgbClr val="D8DB74"/>
    <a:srgbClr val="929419"/>
    <a:srgbClr val="0F6EC8"/>
    <a:srgbClr val="BDC068"/>
    <a:srgbClr val="FEE9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140" autoAdjust="0"/>
  </p:normalViewPr>
  <p:slideViewPr>
    <p:cSldViewPr snapToGrid="0">
      <p:cViewPr varScale="1">
        <p:scale>
          <a:sx n="38" d="100"/>
          <a:sy n="38" d="100"/>
        </p:scale>
        <p:origin x="234" y="78"/>
      </p:cViewPr>
      <p:guideLst>
        <p:guide orient="horz" pos="6636"/>
        <p:guide pos="11800"/>
      </p:guideLst>
    </p:cSldViewPr>
  </p:slideViewPr>
  <p:notesTextViewPr>
    <p:cViewPr>
      <p:scale>
        <a:sx n="1" d="1"/>
        <a:sy n="1" d="1"/>
      </p:scale>
      <p:origin x="0" y="0"/>
    </p:cViewPr>
  </p:notesTextViewPr>
  <p:sorterViewPr>
    <p:cViewPr>
      <p:scale>
        <a:sx n="82" d="100"/>
        <a:sy n="82" d="100"/>
      </p:scale>
      <p:origin x="0" y="-82"/>
    </p:cViewPr>
  </p:sorterViewPr>
  <p:notesViewPr>
    <p:cSldViewPr snapToGrid="0">
      <p:cViewPr varScale="1">
        <p:scale>
          <a:sx n="73" d="100"/>
          <a:sy n="73" d="100"/>
        </p:scale>
        <p:origin x="583"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2AA2-4C10-B60C-6985E142A491}"/>
              </c:ext>
            </c:extLst>
          </c:dPt>
          <c:dPt>
            <c:idx val="1"/>
            <c:bubble3D val="0"/>
            <c:spPr>
              <a:noFill/>
              <a:ln w="19050">
                <a:noFill/>
              </a:ln>
              <a:effectLst/>
            </c:spPr>
            <c:extLst>
              <c:ext xmlns:c16="http://schemas.microsoft.com/office/drawing/2014/chart" uri="{C3380CC4-5D6E-409C-BE32-E72D297353CC}">
                <c16:uniqueId val="{00000003-2AA2-4C10-B60C-6985E142A491}"/>
              </c:ext>
            </c:extLst>
          </c:dPt>
          <c:dLbls>
            <c:dLbl>
              <c:idx val="0"/>
              <c:layout>
                <c:manualLayout>
                  <c:x val="-0.25235484211637976"/>
                  <c:y val="0.2463450436279862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Introduction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2AA2-4C10-B60C-6985E142A491}"/>
                </c:ext>
              </c:extLst>
            </c:dLbl>
            <c:dLbl>
              <c:idx val="1"/>
              <c:delete val="1"/>
              <c:extLst>
                <c:ext xmlns:c15="http://schemas.microsoft.com/office/drawing/2012/chart" uri="{CE6537A1-D6FC-4f65-9D91-7224C49458BB}"/>
                <c:ext xmlns:c16="http://schemas.microsoft.com/office/drawing/2014/chart" uri="{C3380CC4-5D6E-409C-BE32-E72D297353CC}">
                  <c16:uniqueId val="{00000003-2AA2-4C10-B60C-6985E142A49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0.25</c:v>
                </c:pt>
                <c:pt idx="1">
                  <c:v>0.75</c:v>
                </c:pt>
              </c:numCache>
            </c:numRef>
          </c:val>
          <c:extLst>
            <c:ext xmlns:c16="http://schemas.microsoft.com/office/drawing/2014/chart" uri="{C3380CC4-5D6E-409C-BE32-E72D297353CC}">
              <c16:uniqueId val="{00000004-2AA2-4C10-B60C-6985E142A491}"/>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153D-4F23-8D31-6DBCDBEC4E88}"/>
              </c:ext>
            </c:extLst>
          </c:dPt>
          <c:dPt>
            <c:idx val="1"/>
            <c:bubble3D val="0"/>
            <c:spPr>
              <a:noFill/>
              <a:ln w="19050">
                <a:noFill/>
              </a:ln>
              <a:effectLst/>
            </c:spPr>
            <c:extLst>
              <c:ext xmlns:c16="http://schemas.microsoft.com/office/drawing/2014/chart" uri="{C3380CC4-5D6E-409C-BE32-E72D297353CC}">
                <c16:uniqueId val="{00000003-153D-4F23-8D31-6DBCDBEC4E88}"/>
              </c:ext>
            </c:extLst>
          </c:dPt>
          <c:dLbls>
            <c:dLbl>
              <c:idx val="0"/>
              <c:layout>
                <c:manualLayout>
                  <c:x val="-0.24147685646121769"/>
                  <c:y val="-0.2565075432584275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Parts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153D-4F23-8D31-6DBCDBEC4E88}"/>
                </c:ext>
              </c:extLst>
            </c:dLbl>
            <c:dLbl>
              <c:idx val="1"/>
              <c:delete val="1"/>
              <c:extLst>
                <c:ext xmlns:c15="http://schemas.microsoft.com/office/drawing/2012/chart" uri="{CE6537A1-D6FC-4f65-9D91-7224C49458BB}"/>
                <c:ext xmlns:c16="http://schemas.microsoft.com/office/drawing/2014/chart" uri="{C3380CC4-5D6E-409C-BE32-E72D297353CC}">
                  <c16:uniqueId val="{00000003-153D-4F23-8D31-6DBCDBEC4E8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 -B2</c:v>
                </c:pt>
              </c:strCache>
            </c:strRef>
          </c:cat>
          <c:val>
            <c:numRef>
              <c:f>Sheet1!$B$2:$B$3</c:f>
              <c:numCache>
                <c:formatCode>0%</c:formatCode>
                <c:ptCount val="2"/>
                <c:pt idx="0">
                  <c:v>0.75</c:v>
                </c:pt>
                <c:pt idx="1">
                  <c:v>0.25</c:v>
                </c:pt>
              </c:numCache>
            </c:numRef>
          </c:val>
          <c:extLst>
            <c:ext xmlns:c16="http://schemas.microsoft.com/office/drawing/2014/chart" uri="{C3380CC4-5D6E-409C-BE32-E72D297353CC}">
              <c16:uniqueId val="{00000004-153D-4F23-8D31-6DBCDBEC4E88}"/>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8686-4870-B993-85C19B20480A}"/>
              </c:ext>
            </c:extLst>
          </c:dPt>
          <c:dPt>
            <c:idx val="1"/>
            <c:bubble3D val="0"/>
            <c:spPr>
              <a:noFill/>
              <a:ln w="19050">
                <a:noFill/>
              </a:ln>
              <a:effectLst/>
            </c:spPr>
            <c:extLst>
              <c:ext xmlns:c16="http://schemas.microsoft.com/office/drawing/2014/chart" uri="{C3380CC4-5D6E-409C-BE32-E72D297353CC}">
                <c16:uniqueId val="{00000003-8686-4870-B993-85C19B20480A}"/>
              </c:ext>
            </c:extLst>
          </c:dPt>
          <c:dLbls>
            <c:dLbl>
              <c:idx val="0"/>
              <c:layout>
                <c:manualLayout>
                  <c:x val="-0.15449478755765936"/>
                  <c:y val="-0.3222757375333856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DNA</a:t>
                    </a:r>
                    <a:r>
                      <a:rPr lang="en-US" baseline="0" dirty="0"/>
                      <a:t> : </a:t>
                    </a:r>
                    <a:r>
                      <a:rPr lang="en-US" baseline="0" dirty="0" err="1"/>
                      <a:t>BioBricks</a:t>
                    </a:r>
                    <a:endParaRPr lang="en-US" dirty="0"/>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8686-4870-B993-85C19B20480A}"/>
                </c:ext>
              </c:extLst>
            </c:dLbl>
            <c:dLbl>
              <c:idx val="1"/>
              <c:delete val="1"/>
              <c:extLst>
                <c:ext xmlns:c15="http://schemas.microsoft.com/office/drawing/2012/chart" uri="{CE6537A1-D6FC-4f65-9D91-7224C49458BB}"/>
                <c:ext xmlns:c16="http://schemas.microsoft.com/office/drawing/2014/chart" uri="{C3380CC4-5D6E-409C-BE32-E72D297353CC}">
                  <c16:uniqueId val="{00000003-8686-4870-B993-85C19B20480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0.87</c:v>
                </c:pt>
                <c:pt idx="1">
                  <c:v>0.13</c:v>
                </c:pt>
              </c:numCache>
            </c:numRef>
          </c:val>
          <c:extLst>
            <c:ext xmlns:c16="http://schemas.microsoft.com/office/drawing/2014/chart" uri="{C3380CC4-5D6E-409C-BE32-E72D297353CC}">
              <c16:uniqueId val="{00000004-8686-4870-B993-85C19B20480A}"/>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11E9-4F53-8BC7-6917DF101544}"/>
              </c:ext>
            </c:extLst>
          </c:dPt>
          <c:dPt>
            <c:idx val="1"/>
            <c:bubble3D val="0"/>
            <c:spPr>
              <a:noFill/>
              <a:ln w="19050">
                <a:noFill/>
              </a:ln>
              <a:effectLst/>
            </c:spPr>
            <c:extLst>
              <c:ext xmlns:c16="http://schemas.microsoft.com/office/drawing/2014/chart" uri="{C3380CC4-5D6E-409C-BE32-E72D297353CC}">
                <c16:uniqueId val="{00000003-11E9-4F53-8BC7-6917DF101544}"/>
              </c:ext>
            </c:extLst>
          </c:dPt>
          <c:dLbls>
            <c:dLbl>
              <c:idx val="0"/>
              <c:layout>
                <c:manualLayout>
                  <c:x val="-0.17834303019970454"/>
                  <c:y val="-2.0779238653267865E-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System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68187127819717908"/>
                      <c:h val="0.35955553388722861"/>
                    </c:manualLayout>
                  </c15:layout>
                </c:ext>
                <c:ext xmlns:c16="http://schemas.microsoft.com/office/drawing/2014/chart" uri="{C3380CC4-5D6E-409C-BE32-E72D297353CC}">
                  <c16:uniqueId val="{00000001-11E9-4F53-8BC7-6917DF101544}"/>
                </c:ext>
              </c:extLst>
            </c:dLbl>
            <c:dLbl>
              <c:idx val="1"/>
              <c:delete val="1"/>
              <c:extLst>
                <c:ext xmlns:c15="http://schemas.microsoft.com/office/drawing/2012/chart" uri="{CE6537A1-D6FC-4f65-9D91-7224C49458BB}"/>
                <c:ext xmlns:c16="http://schemas.microsoft.com/office/drawing/2014/chart" uri="{C3380CC4-5D6E-409C-BE32-E72D297353CC}">
                  <c16:uniqueId val="{00000003-11E9-4F53-8BC7-6917DF10154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0.5</c:v>
                </c:pt>
                <c:pt idx="1">
                  <c:v>0.5</c:v>
                </c:pt>
              </c:numCache>
            </c:numRef>
          </c:val>
          <c:extLst>
            <c:ext xmlns:c16="http://schemas.microsoft.com/office/drawing/2014/chart" uri="{C3380CC4-5D6E-409C-BE32-E72D297353CC}">
              <c16:uniqueId val="{00000004-11E9-4F53-8BC7-6917DF101544}"/>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B409-4ECC-A79F-77E11AED3E2C}"/>
              </c:ext>
            </c:extLst>
          </c:dPt>
          <c:dPt>
            <c:idx val="1"/>
            <c:bubble3D val="0"/>
            <c:spPr>
              <a:noFill/>
              <a:ln w="19050">
                <a:noFill/>
              </a:ln>
              <a:effectLst/>
            </c:spPr>
            <c:extLst>
              <c:ext xmlns:c16="http://schemas.microsoft.com/office/drawing/2014/chart" uri="{C3380CC4-5D6E-409C-BE32-E72D297353CC}">
                <c16:uniqueId val="{00000003-B409-4ECC-A79F-77E11AED3E2C}"/>
              </c:ext>
            </c:extLst>
          </c:dPt>
          <c:dLbls>
            <c:dLbl>
              <c:idx val="0"/>
              <c:layout>
                <c:manualLayout>
                  <c:x val="-0.25235484211637976"/>
                  <c:y val="0.2463450436279862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Introduction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B409-4ECC-A79F-77E11AED3E2C}"/>
                </c:ext>
              </c:extLst>
            </c:dLbl>
            <c:dLbl>
              <c:idx val="1"/>
              <c:delete val="1"/>
              <c:extLst>
                <c:ext xmlns:c15="http://schemas.microsoft.com/office/drawing/2012/chart" uri="{CE6537A1-D6FC-4f65-9D91-7224C49458BB}"/>
                <c:ext xmlns:c16="http://schemas.microsoft.com/office/drawing/2014/chart" uri="{C3380CC4-5D6E-409C-BE32-E72D297353CC}">
                  <c16:uniqueId val="{00000003-B409-4ECC-A79F-77E11AED3E2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0.25</c:v>
                </c:pt>
                <c:pt idx="1">
                  <c:v>0.75</c:v>
                </c:pt>
              </c:numCache>
            </c:numRef>
          </c:val>
          <c:extLst>
            <c:ext xmlns:c16="http://schemas.microsoft.com/office/drawing/2014/chart" uri="{C3380CC4-5D6E-409C-BE32-E72D297353CC}">
              <c16:uniqueId val="{00000004-B409-4ECC-A79F-77E11AED3E2C}"/>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88C9-45DD-91DD-0E7774BD9B4C}"/>
              </c:ext>
            </c:extLst>
          </c:dPt>
          <c:dPt>
            <c:idx val="1"/>
            <c:bubble3D val="0"/>
            <c:spPr>
              <a:noFill/>
              <a:ln w="19050">
                <a:noFill/>
              </a:ln>
              <a:effectLst/>
            </c:spPr>
            <c:extLst>
              <c:ext xmlns:c16="http://schemas.microsoft.com/office/drawing/2014/chart" uri="{C3380CC4-5D6E-409C-BE32-E72D297353CC}">
                <c16:uniqueId val="{00000003-88C9-45DD-91DD-0E7774BD9B4C}"/>
              </c:ext>
            </c:extLst>
          </c:dPt>
          <c:dLbls>
            <c:dLbl>
              <c:idx val="0"/>
              <c:layout>
                <c:manualLayout>
                  <c:x val="-0.24147685646121769"/>
                  <c:y val="-0.2565075432584275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Parts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88C9-45DD-91DD-0E7774BD9B4C}"/>
                </c:ext>
              </c:extLst>
            </c:dLbl>
            <c:dLbl>
              <c:idx val="1"/>
              <c:delete val="1"/>
              <c:extLst>
                <c:ext xmlns:c15="http://schemas.microsoft.com/office/drawing/2012/chart" uri="{CE6537A1-D6FC-4f65-9D91-7224C49458BB}"/>
                <c:ext xmlns:c16="http://schemas.microsoft.com/office/drawing/2014/chart" uri="{C3380CC4-5D6E-409C-BE32-E72D297353CC}">
                  <c16:uniqueId val="{00000003-88C9-45DD-91DD-0E7774BD9B4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 -B2</c:v>
                </c:pt>
              </c:strCache>
            </c:strRef>
          </c:cat>
          <c:val>
            <c:numRef>
              <c:f>Sheet1!$B$2:$B$3</c:f>
              <c:numCache>
                <c:formatCode>0%</c:formatCode>
                <c:ptCount val="2"/>
                <c:pt idx="0">
                  <c:v>0.75</c:v>
                </c:pt>
                <c:pt idx="1">
                  <c:v>0.25</c:v>
                </c:pt>
              </c:numCache>
            </c:numRef>
          </c:val>
          <c:extLst>
            <c:ext xmlns:c16="http://schemas.microsoft.com/office/drawing/2014/chart" uri="{C3380CC4-5D6E-409C-BE32-E72D297353CC}">
              <c16:uniqueId val="{00000004-88C9-45DD-91DD-0E7774BD9B4C}"/>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66DF-4B51-B674-60AD6B95A942}"/>
              </c:ext>
            </c:extLst>
          </c:dPt>
          <c:dPt>
            <c:idx val="1"/>
            <c:bubble3D val="0"/>
            <c:spPr>
              <a:noFill/>
              <a:ln w="19050">
                <a:noFill/>
              </a:ln>
              <a:effectLst/>
            </c:spPr>
            <c:extLst>
              <c:ext xmlns:c16="http://schemas.microsoft.com/office/drawing/2014/chart" uri="{C3380CC4-5D6E-409C-BE32-E72D297353CC}">
                <c16:uniqueId val="{00000003-66DF-4B51-B674-60AD6B95A942}"/>
              </c:ext>
            </c:extLst>
          </c:dPt>
          <c:dLbls>
            <c:dLbl>
              <c:idx val="0"/>
              <c:layout>
                <c:manualLayout>
                  <c:x val="-0.15449478755765936"/>
                  <c:y val="-0.3222757375333856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DNA</a:t>
                    </a:r>
                    <a:r>
                      <a:rPr lang="en-US" baseline="0" dirty="0"/>
                      <a:t> : </a:t>
                    </a:r>
                    <a:r>
                      <a:rPr lang="en-US" baseline="0" dirty="0" err="1"/>
                      <a:t>BioBricks</a:t>
                    </a:r>
                    <a:endParaRPr lang="en-US" dirty="0"/>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66DF-4B51-B674-60AD6B95A942}"/>
                </c:ext>
              </c:extLst>
            </c:dLbl>
            <c:dLbl>
              <c:idx val="1"/>
              <c:delete val="1"/>
              <c:extLst>
                <c:ext xmlns:c15="http://schemas.microsoft.com/office/drawing/2012/chart" uri="{CE6537A1-D6FC-4f65-9D91-7224C49458BB}"/>
                <c:ext xmlns:c16="http://schemas.microsoft.com/office/drawing/2014/chart" uri="{C3380CC4-5D6E-409C-BE32-E72D297353CC}">
                  <c16:uniqueId val="{00000003-66DF-4B51-B674-60AD6B95A94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0.87</c:v>
                </c:pt>
                <c:pt idx="1">
                  <c:v>0.13</c:v>
                </c:pt>
              </c:numCache>
            </c:numRef>
          </c:val>
          <c:extLst>
            <c:ext xmlns:c16="http://schemas.microsoft.com/office/drawing/2014/chart" uri="{C3380CC4-5D6E-409C-BE32-E72D297353CC}">
              <c16:uniqueId val="{00000004-66DF-4B51-B674-60AD6B95A942}"/>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7CAA-42CE-B047-40D93EB810C8}"/>
              </c:ext>
            </c:extLst>
          </c:dPt>
          <c:dPt>
            <c:idx val="1"/>
            <c:bubble3D val="0"/>
            <c:spPr>
              <a:noFill/>
              <a:ln w="19050">
                <a:noFill/>
              </a:ln>
              <a:effectLst/>
            </c:spPr>
            <c:extLst>
              <c:ext xmlns:c16="http://schemas.microsoft.com/office/drawing/2014/chart" uri="{C3380CC4-5D6E-409C-BE32-E72D297353CC}">
                <c16:uniqueId val="{00000003-7CAA-42CE-B047-40D93EB810C8}"/>
              </c:ext>
            </c:extLst>
          </c:dPt>
          <c:dLbls>
            <c:dLbl>
              <c:idx val="0"/>
              <c:layout>
                <c:manualLayout>
                  <c:x val="-0.17834303019970454"/>
                  <c:y val="-2.0779238653267865E-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System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68187127819717908"/>
                      <c:h val="0.35955553388722861"/>
                    </c:manualLayout>
                  </c15:layout>
                </c:ext>
                <c:ext xmlns:c16="http://schemas.microsoft.com/office/drawing/2014/chart" uri="{C3380CC4-5D6E-409C-BE32-E72D297353CC}">
                  <c16:uniqueId val="{00000001-7CAA-42CE-B047-40D93EB810C8}"/>
                </c:ext>
              </c:extLst>
            </c:dLbl>
            <c:dLbl>
              <c:idx val="1"/>
              <c:delete val="1"/>
              <c:extLst>
                <c:ext xmlns:c15="http://schemas.microsoft.com/office/drawing/2012/chart" uri="{CE6537A1-D6FC-4f65-9D91-7224C49458BB}"/>
                <c:ext xmlns:c16="http://schemas.microsoft.com/office/drawing/2014/chart" uri="{C3380CC4-5D6E-409C-BE32-E72D297353CC}">
                  <c16:uniqueId val="{00000003-7CAA-42CE-B047-40D93EB810C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0.5</c:v>
                </c:pt>
                <c:pt idx="1">
                  <c:v>0.5</c:v>
                </c:pt>
              </c:numCache>
            </c:numRef>
          </c:val>
          <c:extLst>
            <c:ext xmlns:c16="http://schemas.microsoft.com/office/drawing/2014/chart" uri="{C3380CC4-5D6E-409C-BE32-E72D297353CC}">
              <c16:uniqueId val="{00000004-7CAA-42CE-B047-40D93EB810C8}"/>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0145-4DB6-B8FD-5F83B63AEE7F}"/>
              </c:ext>
            </c:extLst>
          </c:dPt>
          <c:dPt>
            <c:idx val="1"/>
            <c:bubble3D val="0"/>
            <c:spPr>
              <a:noFill/>
              <a:ln w="19050">
                <a:noFill/>
              </a:ln>
              <a:effectLst/>
            </c:spPr>
            <c:extLst>
              <c:ext xmlns:c16="http://schemas.microsoft.com/office/drawing/2014/chart" uri="{C3380CC4-5D6E-409C-BE32-E72D297353CC}">
                <c16:uniqueId val="{00000003-0145-4DB6-B8FD-5F83B63AEE7F}"/>
              </c:ext>
            </c:extLst>
          </c:dPt>
          <c:dLbls>
            <c:dLbl>
              <c:idx val="0"/>
              <c:layout>
                <c:manualLayout>
                  <c:x val="-0.24147685646121769"/>
                  <c:y val="-0.2565075432584275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Parts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0145-4DB6-B8FD-5F83B63AEE7F}"/>
                </c:ext>
              </c:extLst>
            </c:dLbl>
            <c:dLbl>
              <c:idx val="1"/>
              <c:delete val="1"/>
              <c:extLst>
                <c:ext xmlns:c15="http://schemas.microsoft.com/office/drawing/2012/chart" uri="{CE6537A1-D6FC-4f65-9D91-7224C49458BB}"/>
                <c:ext xmlns:c16="http://schemas.microsoft.com/office/drawing/2014/chart" uri="{C3380CC4-5D6E-409C-BE32-E72D297353CC}">
                  <c16:uniqueId val="{00000003-0145-4DB6-B8FD-5F83B63AEE7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 -B2</c:v>
                </c:pt>
              </c:strCache>
            </c:strRef>
          </c:cat>
          <c:val>
            <c:numRef>
              <c:f>Sheet1!$B$2:$B$3</c:f>
              <c:numCache>
                <c:formatCode>0%</c:formatCode>
                <c:ptCount val="2"/>
                <c:pt idx="0">
                  <c:v>0.75</c:v>
                </c:pt>
                <c:pt idx="1">
                  <c:v>0.25</c:v>
                </c:pt>
              </c:numCache>
            </c:numRef>
          </c:val>
          <c:extLst>
            <c:ext xmlns:c16="http://schemas.microsoft.com/office/drawing/2014/chart" uri="{C3380CC4-5D6E-409C-BE32-E72D297353CC}">
              <c16:uniqueId val="{00000004-0145-4DB6-B8FD-5F83B63AEE7F}"/>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6FED-4C89-BFEA-13A787BF5BF4}"/>
              </c:ext>
            </c:extLst>
          </c:dPt>
          <c:dPt>
            <c:idx val="1"/>
            <c:bubble3D val="0"/>
            <c:spPr>
              <a:noFill/>
              <a:ln w="19050">
                <a:noFill/>
              </a:ln>
              <a:effectLst/>
            </c:spPr>
            <c:extLst>
              <c:ext xmlns:c16="http://schemas.microsoft.com/office/drawing/2014/chart" uri="{C3380CC4-5D6E-409C-BE32-E72D297353CC}">
                <c16:uniqueId val="{00000003-6FED-4C89-BFEA-13A787BF5BF4}"/>
              </c:ext>
            </c:extLst>
          </c:dPt>
          <c:dLbls>
            <c:dLbl>
              <c:idx val="0"/>
              <c:layout>
                <c:manualLayout>
                  <c:x val="-0.15449478755765936"/>
                  <c:y val="-0.3222757375333856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DNA</a:t>
                    </a:r>
                    <a:r>
                      <a:rPr lang="en-US" baseline="0" dirty="0"/>
                      <a:t> : </a:t>
                    </a:r>
                    <a:r>
                      <a:rPr lang="en-US" baseline="0" dirty="0" err="1"/>
                      <a:t>BioBricks</a:t>
                    </a:r>
                    <a:endParaRPr lang="en-US" dirty="0"/>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6FED-4C89-BFEA-13A787BF5BF4}"/>
                </c:ext>
              </c:extLst>
            </c:dLbl>
            <c:dLbl>
              <c:idx val="1"/>
              <c:delete val="1"/>
              <c:extLst>
                <c:ext xmlns:c15="http://schemas.microsoft.com/office/drawing/2012/chart" uri="{CE6537A1-D6FC-4f65-9D91-7224C49458BB}"/>
                <c:ext xmlns:c16="http://schemas.microsoft.com/office/drawing/2014/chart" uri="{C3380CC4-5D6E-409C-BE32-E72D297353CC}">
                  <c16:uniqueId val="{00000003-6FED-4C89-BFEA-13A787BF5BF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0.87</c:v>
                </c:pt>
                <c:pt idx="1">
                  <c:v>0.13</c:v>
                </c:pt>
              </c:numCache>
            </c:numRef>
          </c:val>
          <c:extLst>
            <c:ext xmlns:c16="http://schemas.microsoft.com/office/drawing/2014/chart" uri="{C3380CC4-5D6E-409C-BE32-E72D297353CC}">
              <c16:uniqueId val="{00000004-6FED-4C89-BFEA-13A787BF5BF4}"/>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77C9-4DDB-9985-D7A56F4592AF}"/>
              </c:ext>
            </c:extLst>
          </c:dPt>
          <c:dPt>
            <c:idx val="1"/>
            <c:bubble3D val="0"/>
            <c:spPr>
              <a:noFill/>
              <a:ln w="19050">
                <a:noFill/>
              </a:ln>
              <a:effectLst/>
            </c:spPr>
            <c:extLst>
              <c:ext xmlns:c16="http://schemas.microsoft.com/office/drawing/2014/chart" uri="{C3380CC4-5D6E-409C-BE32-E72D297353CC}">
                <c16:uniqueId val="{00000003-77C9-4DDB-9985-D7A56F4592AF}"/>
              </c:ext>
            </c:extLst>
          </c:dPt>
          <c:dLbls>
            <c:dLbl>
              <c:idx val="0"/>
              <c:layout>
                <c:manualLayout>
                  <c:x val="-0.17834303019970454"/>
                  <c:y val="-2.0779238653267865E-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System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68187127819717908"/>
                      <c:h val="0.35955553388722861"/>
                    </c:manualLayout>
                  </c15:layout>
                </c:ext>
                <c:ext xmlns:c16="http://schemas.microsoft.com/office/drawing/2014/chart" uri="{C3380CC4-5D6E-409C-BE32-E72D297353CC}">
                  <c16:uniqueId val="{00000001-77C9-4DDB-9985-D7A56F4592AF}"/>
                </c:ext>
              </c:extLst>
            </c:dLbl>
            <c:dLbl>
              <c:idx val="1"/>
              <c:delete val="1"/>
              <c:extLst>
                <c:ext xmlns:c15="http://schemas.microsoft.com/office/drawing/2012/chart" uri="{CE6537A1-D6FC-4f65-9D91-7224C49458BB}"/>
                <c:ext xmlns:c16="http://schemas.microsoft.com/office/drawing/2014/chart" uri="{C3380CC4-5D6E-409C-BE32-E72D297353CC}">
                  <c16:uniqueId val="{00000003-77C9-4DDB-9985-D7A56F4592A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0.5</c:v>
                </c:pt>
                <c:pt idx="1">
                  <c:v>0.5</c:v>
                </c:pt>
              </c:numCache>
            </c:numRef>
          </c:val>
          <c:extLst>
            <c:ext xmlns:c16="http://schemas.microsoft.com/office/drawing/2014/chart" uri="{C3380CC4-5D6E-409C-BE32-E72D297353CC}">
              <c16:uniqueId val="{00000004-77C9-4DDB-9985-D7A56F4592AF}"/>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F981-45B3-938D-7FEA4E471F54}"/>
              </c:ext>
            </c:extLst>
          </c:dPt>
          <c:dPt>
            <c:idx val="1"/>
            <c:bubble3D val="0"/>
            <c:spPr>
              <a:noFill/>
              <a:ln w="19050">
                <a:noFill/>
              </a:ln>
              <a:effectLst/>
            </c:spPr>
            <c:extLst>
              <c:ext xmlns:c16="http://schemas.microsoft.com/office/drawing/2014/chart" uri="{C3380CC4-5D6E-409C-BE32-E72D297353CC}">
                <c16:uniqueId val="{00000003-F981-45B3-938D-7FEA4E471F54}"/>
              </c:ext>
            </c:extLst>
          </c:dPt>
          <c:dLbls>
            <c:dLbl>
              <c:idx val="0"/>
              <c:layout>
                <c:manualLayout>
                  <c:x val="-0.25235484211637976"/>
                  <c:y val="0.2463450436279862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Introduction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F981-45B3-938D-7FEA4E471F54}"/>
                </c:ext>
              </c:extLst>
            </c:dLbl>
            <c:dLbl>
              <c:idx val="1"/>
              <c:delete val="1"/>
              <c:extLst>
                <c:ext xmlns:c15="http://schemas.microsoft.com/office/drawing/2012/chart" uri="{CE6537A1-D6FC-4f65-9D91-7224C49458BB}"/>
                <c:ext xmlns:c16="http://schemas.microsoft.com/office/drawing/2014/chart" uri="{C3380CC4-5D6E-409C-BE32-E72D297353CC}">
                  <c16:uniqueId val="{00000003-F981-45B3-938D-7FEA4E471F54}"/>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0.25</c:v>
                </c:pt>
                <c:pt idx="1">
                  <c:v>0.75</c:v>
                </c:pt>
              </c:numCache>
            </c:numRef>
          </c:val>
          <c:extLst>
            <c:ext xmlns:c16="http://schemas.microsoft.com/office/drawing/2014/chart" uri="{C3380CC4-5D6E-409C-BE32-E72D297353CC}">
              <c16:uniqueId val="{00000004-F981-45B3-938D-7FEA4E471F54}"/>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8CFB-4826-A45C-A82BAD9C6F8D}"/>
              </c:ext>
            </c:extLst>
          </c:dPt>
          <c:dPt>
            <c:idx val="1"/>
            <c:bubble3D val="0"/>
            <c:spPr>
              <a:noFill/>
              <a:ln w="19050">
                <a:noFill/>
              </a:ln>
              <a:effectLst/>
            </c:spPr>
            <c:extLst>
              <c:ext xmlns:c16="http://schemas.microsoft.com/office/drawing/2014/chart" uri="{C3380CC4-5D6E-409C-BE32-E72D297353CC}">
                <c16:uniqueId val="{00000003-8CFB-4826-A45C-A82BAD9C6F8D}"/>
              </c:ext>
            </c:extLst>
          </c:dPt>
          <c:dLbls>
            <c:dLbl>
              <c:idx val="0"/>
              <c:layout>
                <c:manualLayout>
                  <c:x val="-0.24147685646121769"/>
                  <c:y val="-0.2565075432584275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Parts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8CFB-4826-A45C-A82BAD9C6F8D}"/>
                </c:ext>
              </c:extLst>
            </c:dLbl>
            <c:dLbl>
              <c:idx val="1"/>
              <c:delete val="1"/>
              <c:extLst>
                <c:ext xmlns:c15="http://schemas.microsoft.com/office/drawing/2012/chart" uri="{CE6537A1-D6FC-4f65-9D91-7224C49458BB}"/>
                <c:ext xmlns:c16="http://schemas.microsoft.com/office/drawing/2014/chart" uri="{C3380CC4-5D6E-409C-BE32-E72D297353CC}">
                  <c16:uniqueId val="{00000003-8CFB-4826-A45C-A82BAD9C6F8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 -B2</c:v>
                </c:pt>
              </c:strCache>
            </c:strRef>
          </c:cat>
          <c:val>
            <c:numRef>
              <c:f>Sheet1!$B$2:$B$3</c:f>
              <c:numCache>
                <c:formatCode>0%</c:formatCode>
                <c:ptCount val="2"/>
                <c:pt idx="0">
                  <c:v>0.75</c:v>
                </c:pt>
                <c:pt idx="1">
                  <c:v>0.25</c:v>
                </c:pt>
              </c:numCache>
            </c:numRef>
          </c:val>
          <c:extLst>
            <c:ext xmlns:c16="http://schemas.microsoft.com/office/drawing/2014/chart" uri="{C3380CC4-5D6E-409C-BE32-E72D297353CC}">
              <c16:uniqueId val="{00000004-8CFB-4826-A45C-A82BAD9C6F8D}"/>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9A09-415D-896A-FD054F69E9BF}"/>
              </c:ext>
            </c:extLst>
          </c:dPt>
          <c:dPt>
            <c:idx val="1"/>
            <c:bubble3D val="0"/>
            <c:spPr>
              <a:noFill/>
              <a:ln w="19050">
                <a:noFill/>
              </a:ln>
              <a:effectLst/>
            </c:spPr>
            <c:extLst>
              <c:ext xmlns:c16="http://schemas.microsoft.com/office/drawing/2014/chart" uri="{C3380CC4-5D6E-409C-BE32-E72D297353CC}">
                <c16:uniqueId val="{00000003-9A09-415D-896A-FD054F69E9BF}"/>
              </c:ext>
            </c:extLst>
          </c:dPt>
          <c:dLbls>
            <c:dLbl>
              <c:idx val="0"/>
              <c:layout>
                <c:manualLayout>
                  <c:x val="-0.15449478755765936"/>
                  <c:y val="-0.3222757375333856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DNA</a:t>
                    </a:r>
                    <a:r>
                      <a:rPr lang="en-US" baseline="0" dirty="0"/>
                      <a:t> : </a:t>
                    </a:r>
                    <a:r>
                      <a:rPr lang="en-US" baseline="0" dirty="0" err="1"/>
                      <a:t>BioBricks</a:t>
                    </a:r>
                    <a:endParaRPr lang="en-US" dirty="0"/>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9A09-415D-896A-FD054F69E9BF}"/>
                </c:ext>
              </c:extLst>
            </c:dLbl>
            <c:dLbl>
              <c:idx val="1"/>
              <c:delete val="1"/>
              <c:extLst>
                <c:ext xmlns:c15="http://schemas.microsoft.com/office/drawing/2012/chart" uri="{CE6537A1-D6FC-4f65-9D91-7224C49458BB}"/>
                <c:ext xmlns:c16="http://schemas.microsoft.com/office/drawing/2014/chart" uri="{C3380CC4-5D6E-409C-BE32-E72D297353CC}">
                  <c16:uniqueId val="{00000003-9A09-415D-896A-FD054F69E9B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0.87</c:v>
                </c:pt>
                <c:pt idx="1">
                  <c:v>0.13</c:v>
                </c:pt>
              </c:numCache>
            </c:numRef>
          </c:val>
          <c:extLst>
            <c:ext xmlns:c16="http://schemas.microsoft.com/office/drawing/2014/chart" uri="{C3380CC4-5D6E-409C-BE32-E72D297353CC}">
              <c16:uniqueId val="{00000004-9A09-415D-896A-FD054F69E9BF}"/>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FA5F-49E5-9388-E1F550FB45FB}"/>
              </c:ext>
            </c:extLst>
          </c:dPt>
          <c:dPt>
            <c:idx val="1"/>
            <c:bubble3D val="0"/>
            <c:spPr>
              <a:noFill/>
              <a:ln w="19050">
                <a:noFill/>
              </a:ln>
              <a:effectLst/>
            </c:spPr>
            <c:extLst>
              <c:ext xmlns:c16="http://schemas.microsoft.com/office/drawing/2014/chart" uri="{C3380CC4-5D6E-409C-BE32-E72D297353CC}">
                <c16:uniqueId val="{00000003-FA5F-49E5-9388-E1F550FB45FB}"/>
              </c:ext>
            </c:extLst>
          </c:dPt>
          <c:dLbls>
            <c:dLbl>
              <c:idx val="0"/>
              <c:layout>
                <c:manualLayout>
                  <c:x val="-0.17834303019970454"/>
                  <c:y val="-2.0779238653267865E-2"/>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System Design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68187127819717908"/>
                      <c:h val="0.35955553388722861"/>
                    </c:manualLayout>
                  </c15:layout>
                </c:ext>
                <c:ext xmlns:c16="http://schemas.microsoft.com/office/drawing/2014/chart" uri="{C3380CC4-5D6E-409C-BE32-E72D297353CC}">
                  <c16:uniqueId val="{00000001-FA5F-49E5-9388-E1F550FB45FB}"/>
                </c:ext>
              </c:extLst>
            </c:dLbl>
            <c:dLbl>
              <c:idx val="1"/>
              <c:delete val="1"/>
              <c:extLst>
                <c:ext xmlns:c15="http://schemas.microsoft.com/office/drawing/2012/chart" uri="{CE6537A1-D6FC-4f65-9D91-7224C49458BB}"/>
                <c:ext xmlns:c16="http://schemas.microsoft.com/office/drawing/2014/chart" uri="{C3380CC4-5D6E-409C-BE32-E72D297353CC}">
                  <c16:uniqueId val="{00000003-FA5F-49E5-9388-E1F550FB45F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0.5</c:v>
                </c:pt>
                <c:pt idx="1">
                  <c:v>0.5</c:v>
                </c:pt>
              </c:numCache>
            </c:numRef>
          </c:val>
          <c:extLst>
            <c:ext xmlns:c16="http://schemas.microsoft.com/office/drawing/2014/chart" uri="{C3380CC4-5D6E-409C-BE32-E72D297353CC}">
              <c16:uniqueId val="{00000004-FA5F-49E5-9388-E1F550FB45FB}"/>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414086941068"/>
          <c:y val="0.101427338820773"/>
          <c:w val="0.79717182611786397"/>
          <c:h val="0.79714593516062804"/>
        </c:manualLayout>
      </c:layout>
      <c:doughnutChart>
        <c:varyColors val="0"/>
        <c:ser>
          <c:idx val="0"/>
          <c:order val="0"/>
          <c:tx>
            <c:strRef>
              <c:f>Sheet1!$B$1</c:f>
              <c:strCache>
                <c:ptCount val="1"/>
                <c:pt idx="0">
                  <c:v>Sales</c:v>
                </c:pt>
              </c:strCache>
            </c:strRef>
          </c:tx>
          <c:spPr>
            <a:solidFill>
              <a:schemeClr val="accent1"/>
            </a:solidFill>
            <a:ln w="19050">
              <a:noFill/>
            </a:ln>
            <a:effectLst/>
          </c:spPr>
          <c:dPt>
            <c:idx val="0"/>
            <c:bubble3D val="0"/>
            <c:spPr>
              <a:solidFill>
                <a:schemeClr val="accent3">
                  <a:lumMod val="40000"/>
                  <a:lumOff val="60000"/>
                </a:schemeClr>
              </a:solidFill>
              <a:ln w="19050">
                <a:noFill/>
              </a:ln>
              <a:effectLst/>
            </c:spPr>
            <c:extLst>
              <c:ext xmlns:c16="http://schemas.microsoft.com/office/drawing/2014/chart" uri="{C3380CC4-5D6E-409C-BE32-E72D297353CC}">
                <c16:uniqueId val="{00000001-A409-472D-8E2A-B19F09AE4120}"/>
              </c:ext>
            </c:extLst>
          </c:dPt>
          <c:dPt>
            <c:idx val="1"/>
            <c:bubble3D val="0"/>
            <c:spPr>
              <a:noFill/>
              <a:ln w="19050">
                <a:noFill/>
              </a:ln>
              <a:effectLst/>
            </c:spPr>
            <c:extLst>
              <c:ext xmlns:c16="http://schemas.microsoft.com/office/drawing/2014/chart" uri="{C3380CC4-5D6E-409C-BE32-E72D297353CC}">
                <c16:uniqueId val="{00000003-A409-472D-8E2A-B19F09AE4120}"/>
              </c:ext>
            </c:extLst>
          </c:dPt>
          <c:dLbls>
            <c:dLbl>
              <c:idx val="0"/>
              <c:layout>
                <c:manualLayout>
                  <c:x val="-0.25235484211637976"/>
                  <c:y val="0.24634504362798626"/>
                </c:manualLayout>
              </c:layout>
              <c:tx>
                <c:rich>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r>
                      <a:rPr lang="en-US" dirty="0"/>
                      <a:t>Introduction</a:t>
                    </a:r>
                  </a:p>
                </c:rich>
              </c:tx>
              <c:numFmt formatCode="0%" sourceLinked="0"/>
              <c:spPr>
                <a:noFill/>
                <a:ln>
                  <a:noFill/>
                </a:ln>
                <a:effectLst/>
              </c:spPr>
              <c:txPr>
                <a:bodyPr rot="0" spcFirstLastPara="1" vertOverflow="ellipsis" vert="horz" wrap="none" lIns="0" tIns="0" rIns="0" bIns="182880" anchor="ctr" anchorCtr="1">
                  <a:noAutofit/>
                </a:bodyPr>
                <a:lstStyle/>
                <a:p>
                  <a:pPr>
                    <a:defRPr sz="3200" b="0" i="0" u="none" strike="noStrike" kern="1200" spc="-150" baseline="0">
                      <a:solidFill>
                        <a:schemeClr val="accent1">
                          <a:lumMod val="20000"/>
                          <a:lumOff val="80000"/>
                        </a:schemeClr>
                      </a:solidFill>
                      <a:latin typeface="+mn-lt"/>
                      <a:ea typeface="+mn-ea"/>
                      <a:cs typeface="+mn-cs"/>
                    </a:defRPr>
                  </a:pPr>
                  <a:endParaRPr lang="en-US"/>
                </a:p>
              </c:txPr>
              <c:showLegendKey val="0"/>
              <c:showVal val="0"/>
              <c:showCatName val="0"/>
              <c:showSerName val="0"/>
              <c:showPercent val="1"/>
              <c:showBubbleSize val="0"/>
              <c:extLst>
                <c:ext xmlns:c15="http://schemas.microsoft.com/office/drawing/2012/chart" uri="{CE6537A1-D6FC-4f65-9D91-7224C49458BB}">
                  <c15:layout>
                    <c:manualLayout>
                      <c:w val="0.53316317307014705"/>
                      <c:h val="0.35955554684014701"/>
                    </c:manualLayout>
                  </c15:layout>
                </c:ext>
                <c:ext xmlns:c16="http://schemas.microsoft.com/office/drawing/2014/chart" uri="{C3380CC4-5D6E-409C-BE32-E72D297353CC}">
                  <c16:uniqueId val="{00000001-A409-472D-8E2A-B19F09AE4120}"/>
                </c:ext>
              </c:extLst>
            </c:dLbl>
            <c:dLbl>
              <c:idx val="1"/>
              <c:delete val="1"/>
              <c:extLst>
                <c:ext xmlns:c15="http://schemas.microsoft.com/office/drawing/2012/chart" uri="{CE6537A1-D6FC-4f65-9D91-7224C49458BB}"/>
                <c:ext xmlns:c16="http://schemas.microsoft.com/office/drawing/2014/chart" uri="{C3380CC4-5D6E-409C-BE32-E72D297353CC}">
                  <c16:uniqueId val="{00000003-A409-472D-8E2A-B19F09AE412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accent1">
                        <a:lumMod val="20000"/>
                        <a:lumOff val="80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extLst>
          </c:dLbls>
          <c:cat>
            <c:strRef>
              <c:f>Sheet1!$A$2:$A$3</c:f>
              <c:strCache>
                <c:ptCount val="2"/>
                <c:pt idx="0">
                  <c:v>Enter your Number</c:v>
                </c:pt>
                <c:pt idx="1">
                  <c:v>Formual =100%-B2</c:v>
                </c:pt>
              </c:strCache>
            </c:strRef>
          </c:cat>
          <c:val>
            <c:numRef>
              <c:f>Sheet1!$B$2:$B$3</c:f>
              <c:numCache>
                <c:formatCode>0%</c:formatCode>
                <c:ptCount val="2"/>
                <c:pt idx="0">
                  <c:v>0.25</c:v>
                </c:pt>
                <c:pt idx="1">
                  <c:v>0.75</c:v>
                </c:pt>
              </c:numCache>
            </c:numRef>
          </c:val>
          <c:extLst>
            <c:ext xmlns:c16="http://schemas.microsoft.com/office/drawing/2014/chart" uri="{C3380CC4-5D6E-409C-BE32-E72D297353CC}">
              <c16:uniqueId val="{00000004-A409-472D-8E2A-B19F09AE4120}"/>
            </c:ext>
          </c:extLst>
        </c:ser>
        <c:dLbls>
          <c:showLegendKey val="0"/>
          <c:showVal val="0"/>
          <c:showCatName val="0"/>
          <c:showSerName val="0"/>
          <c:showPercent val="0"/>
          <c:showBubbleSize val="0"/>
          <c:showLeaderLines val="0"/>
        </c:dLbls>
        <c:firstSliceAng val="0"/>
        <c:holeSize val="76"/>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68339" cy="356357"/>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5317963" y="1"/>
            <a:ext cx="4068339" cy="356357"/>
          </a:xfrm>
          <a:prstGeom prst="rect">
            <a:avLst/>
          </a:prstGeom>
        </p:spPr>
        <p:txBody>
          <a:bodyPr vert="horz" lIns="94229" tIns="47114" rIns="94229" bIns="47114" rtlCol="0"/>
          <a:lstStyle>
            <a:lvl1pPr algn="r">
              <a:defRPr sz="1200"/>
            </a:lvl1pPr>
          </a:lstStyle>
          <a:p>
            <a:fld id="{7CCA049B-3A46-4BDA-A8F5-2925B00FE570}" type="datetimeFigureOut">
              <a:rPr lang="en-US" smtClean="0"/>
              <a:t>3/6/2020</a:t>
            </a:fld>
            <a:endParaRPr lang="en-US"/>
          </a:p>
        </p:txBody>
      </p:sp>
      <p:sp>
        <p:nvSpPr>
          <p:cNvPr id="4" name="Footer Placeholder 3"/>
          <p:cNvSpPr>
            <a:spLocks noGrp="1"/>
          </p:cNvSpPr>
          <p:nvPr>
            <p:ph type="ftr" sz="quarter" idx="2"/>
          </p:nvPr>
        </p:nvSpPr>
        <p:spPr>
          <a:xfrm>
            <a:off x="0" y="6746119"/>
            <a:ext cx="4068339" cy="356356"/>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5317963" y="6746119"/>
            <a:ext cx="4068339" cy="356356"/>
          </a:xfrm>
          <a:prstGeom prst="rect">
            <a:avLst/>
          </a:prstGeom>
        </p:spPr>
        <p:txBody>
          <a:bodyPr vert="horz" lIns="94229" tIns="47114" rIns="94229" bIns="47114" rtlCol="0" anchor="b"/>
          <a:lstStyle>
            <a:lvl1pPr algn="r">
              <a:defRPr sz="1200"/>
            </a:lvl1pPr>
          </a:lstStyle>
          <a:p>
            <a:fld id="{DBAA5490-FD59-4087-AC7E-016E8A4124C4}" type="slidenum">
              <a:rPr lang="en-US" smtClean="0"/>
              <a:t>‹#›</a:t>
            </a:fld>
            <a:endParaRPr lang="en-US"/>
          </a:p>
        </p:txBody>
      </p:sp>
    </p:spTree>
    <p:extLst>
      <p:ext uri="{BB962C8B-B14F-4D97-AF65-F5344CB8AC3E}">
        <p14:creationId xmlns:p14="http://schemas.microsoft.com/office/powerpoint/2010/main" val="7910926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068339" cy="356357"/>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5317963" y="1"/>
            <a:ext cx="4068339" cy="356357"/>
          </a:xfrm>
          <a:prstGeom prst="rect">
            <a:avLst/>
          </a:prstGeom>
        </p:spPr>
        <p:txBody>
          <a:bodyPr vert="horz" lIns="94229" tIns="47114" rIns="94229" bIns="47114" rtlCol="0"/>
          <a:lstStyle>
            <a:lvl1pPr algn="r">
              <a:defRPr sz="1200"/>
            </a:lvl1pPr>
          </a:lstStyle>
          <a:p>
            <a:fld id="{44C46CEC-428A-4DD0-A7C7-21AF8DE33E93}" type="datetimeFigureOut">
              <a:rPr lang="en-US" smtClean="0"/>
              <a:t>3/6/2020</a:t>
            </a:fld>
            <a:endParaRPr lang="en-US"/>
          </a:p>
        </p:txBody>
      </p:sp>
      <p:sp>
        <p:nvSpPr>
          <p:cNvPr id="4" name="Slide Image Placeholder 3"/>
          <p:cNvSpPr>
            <a:spLocks noGrp="1" noRot="1" noChangeAspect="1"/>
          </p:cNvSpPr>
          <p:nvPr>
            <p:ph type="sldImg" idx="2"/>
          </p:nvPr>
        </p:nvSpPr>
        <p:spPr>
          <a:xfrm>
            <a:off x="2563813" y="887413"/>
            <a:ext cx="4260850" cy="2397125"/>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938848" y="3418066"/>
            <a:ext cx="7510780" cy="2796600"/>
          </a:xfrm>
          <a:prstGeom prst="rect">
            <a:avLst/>
          </a:prstGeom>
        </p:spPr>
        <p:txBody>
          <a:bodyPr vert="horz" lIns="94229" tIns="47114" rIns="94229" bIns="4711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746119"/>
            <a:ext cx="4068339" cy="356356"/>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5317963" y="6746119"/>
            <a:ext cx="4068339" cy="356356"/>
          </a:xfrm>
          <a:prstGeom prst="rect">
            <a:avLst/>
          </a:prstGeom>
        </p:spPr>
        <p:txBody>
          <a:bodyPr vert="horz" lIns="94229" tIns="47114" rIns="94229" bIns="47114" rtlCol="0" anchor="b"/>
          <a:lstStyle>
            <a:lvl1pPr algn="r">
              <a:defRPr sz="1200"/>
            </a:lvl1pPr>
          </a:lstStyle>
          <a:p>
            <a:fld id="{4CBCEA92-F142-4D57-B507-37BDAF44710C}" type="slidenum">
              <a:rPr lang="en-US" smtClean="0"/>
              <a:t>‹#›</a:t>
            </a:fld>
            <a:endParaRPr lang="en-US"/>
          </a:p>
        </p:txBody>
      </p:sp>
    </p:spTree>
    <p:extLst>
      <p:ext uri="{BB962C8B-B14F-4D97-AF65-F5344CB8AC3E}">
        <p14:creationId xmlns:p14="http://schemas.microsoft.com/office/powerpoint/2010/main" val="1402020577"/>
      </p:ext>
    </p:extLst>
  </p:cSld>
  <p:clrMap bg1="lt1" tx1="dk1" bg2="lt2" tx2="dk2" accent1="accent1" accent2="accent2" accent3="accent3" accent4="accent4" accent5="accent5" accent6="accent6" hlink="hlink" folHlink="folHlink"/>
  <p:notesStyle>
    <a:lvl1pPr marL="0" algn="l" defTabSz="2809494" rtl="0" eaLnBrk="1" latinLnBrk="0" hangingPunct="1">
      <a:defRPr sz="3687" kern="1200">
        <a:solidFill>
          <a:schemeClr val="tx1"/>
        </a:solidFill>
        <a:latin typeface="+mn-lt"/>
        <a:ea typeface="+mn-ea"/>
        <a:cs typeface="+mn-cs"/>
      </a:defRPr>
    </a:lvl1pPr>
    <a:lvl2pPr marL="1404747" algn="l" defTabSz="2809494" rtl="0" eaLnBrk="1" latinLnBrk="0" hangingPunct="1">
      <a:defRPr sz="3687" kern="1200">
        <a:solidFill>
          <a:schemeClr val="tx1"/>
        </a:solidFill>
        <a:latin typeface="+mn-lt"/>
        <a:ea typeface="+mn-ea"/>
        <a:cs typeface="+mn-cs"/>
      </a:defRPr>
    </a:lvl2pPr>
    <a:lvl3pPr marL="2809494" algn="l" defTabSz="2809494" rtl="0" eaLnBrk="1" latinLnBrk="0" hangingPunct="1">
      <a:defRPr sz="3687" kern="1200">
        <a:solidFill>
          <a:schemeClr val="tx1"/>
        </a:solidFill>
        <a:latin typeface="+mn-lt"/>
        <a:ea typeface="+mn-ea"/>
        <a:cs typeface="+mn-cs"/>
      </a:defRPr>
    </a:lvl3pPr>
    <a:lvl4pPr marL="4214241" algn="l" defTabSz="2809494" rtl="0" eaLnBrk="1" latinLnBrk="0" hangingPunct="1">
      <a:defRPr sz="3687" kern="1200">
        <a:solidFill>
          <a:schemeClr val="tx1"/>
        </a:solidFill>
        <a:latin typeface="+mn-lt"/>
        <a:ea typeface="+mn-ea"/>
        <a:cs typeface="+mn-cs"/>
      </a:defRPr>
    </a:lvl4pPr>
    <a:lvl5pPr marL="5618988" algn="l" defTabSz="2809494" rtl="0" eaLnBrk="1" latinLnBrk="0" hangingPunct="1">
      <a:defRPr sz="3687" kern="1200">
        <a:solidFill>
          <a:schemeClr val="tx1"/>
        </a:solidFill>
        <a:latin typeface="+mn-lt"/>
        <a:ea typeface="+mn-ea"/>
        <a:cs typeface="+mn-cs"/>
      </a:defRPr>
    </a:lvl5pPr>
    <a:lvl6pPr marL="7023735" algn="l" defTabSz="2809494" rtl="0" eaLnBrk="1" latinLnBrk="0" hangingPunct="1">
      <a:defRPr sz="3687" kern="1200">
        <a:solidFill>
          <a:schemeClr val="tx1"/>
        </a:solidFill>
        <a:latin typeface="+mn-lt"/>
        <a:ea typeface="+mn-ea"/>
        <a:cs typeface="+mn-cs"/>
      </a:defRPr>
    </a:lvl6pPr>
    <a:lvl7pPr marL="8428482" algn="l" defTabSz="2809494" rtl="0" eaLnBrk="1" latinLnBrk="0" hangingPunct="1">
      <a:defRPr sz="3687" kern="1200">
        <a:solidFill>
          <a:schemeClr val="tx1"/>
        </a:solidFill>
        <a:latin typeface="+mn-lt"/>
        <a:ea typeface="+mn-ea"/>
        <a:cs typeface="+mn-cs"/>
      </a:defRPr>
    </a:lvl7pPr>
    <a:lvl8pPr marL="9833229" algn="l" defTabSz="2809494" rtl="0" eaLnBrk="1" latinLnBrk="0" hangingPunct="1">
      <a:defRPr sz="3687" kern="1200">
        <a:solidFill>
          <a:schemeClr val="tx1"/>
        </a:solidFill>
        <a:latin typeface="+mn-lt"/>
        <a:ea typeface="+mn-ea"/>
        <a:cs typeface="+mn-cs"/>
      </a:defRPr>
    </a:lvl8pPr>
    <a:lvl9pPr marL="11237976" algn="l" defTabSz="2809494" rtl="0" eaLnBrk="1" latinLnBrk="0" hangingPunct="1">
      <a:defRPr sz="368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BCEA92-F142-4D57-B507-37BDAF44710C}" type="slidenum">
              <a:rPr lang="en-US" smtClean="0"/>
              <a:t>1</a:t>
            </a:fld>
            <a:endParaRPr lang="en-US"/>
          </a:p>
        </p:txBody>
      </p:sp>
    </p:spTree>
    <p:extLst>
      <p:ext uri="{BB962C8B-B14F-4D97-AF65-F5344CB8AC3E}">
        <p14:creationId xmlns:p14="http://schemas.microsoft.com/office/powerpoint/2010/main" val="805438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BCEA92-F142-4D57-B507-37BDAF44710C}" type="slidenum">
              <a:rPr lang="en-US" smtClean="0"/>
              <a:t>2</a:t>
            </a:fld>
            <a:endParaRPr lang="en-US"/>
          </a:p>
        </p:txBody>
      </p:sp>
    </p:spTree>
    <p:extLst>
      <p:ext uri="{BB962C8B-B14F-4D97-AF65-F5344CB8AC3E}">
        <p14:creationId xmlns:p14="http://schemas.microsoft.com/office/powerpoint/2010/main" val="805438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BCEA92-F142-4D57-B507-37BDAF44710C}" type="slidenum">
              <a:rPr lang="en-US" smtClean="0"/>
              <a:t>3</a:t>
            </a:fld>
            <a:endParaRPr lang="en-US"/>
          </a:p>
        </p:txBody>
      </p:sp>
    </p:spTree>
    <p:extLst>
      <p:ext uri="{BB962C8B-B14F-4D97-AF65-F5344CB8AC3E}">
        <p14:creationId xmlns:p14="http://schemas.microsoft.com/office/powerpoint/2010/main" val="805438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CBCEA92-F142-4D57-B507-37BDAF44710C}" type="slidenum">
              <a:rPr lang="en-US" smtClean="0"/>
              <a:t>4</a:t>
            </a:fld>
            <a:endParaRPr lang="en-US"/>
          </a:p>
        </p:txBody>
      </p:sp>
    </p:spTree>
    <p:extLst>
      <p:ext uri="{BB962C8B-B14F-4D97-AF65-F5344CB8AC3E}">
        <p14:creationId xmlns:p14="http://schemas.microsoft.com/office/powerpoint/2010/main" val="805438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www.nealanalytics.com/template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BLANK - no top bar">
    <p:spTree>
      <p:nvGrpSpPr>
        <p:cNvPr id="1" name=""/>
        <p:cNvGrpSpPr/>
        <p:nvPr/>
      </p:nvGrpSpPr>
      <p:grpSpPr>
        <a:xfrm>
          <a:off x="0" y="0"/>
          <a:ext cx="0" cy="0"/>
          <a:chOff x="0" y="0"/>
          <a:chExt cx="0" cy="0"/>
        </a:xfrm>
      </p:grpSpPr>
      <p:sp>
        <p:nvSpPr>
          <p:cNvPr id="3" name="Rectangle 2"/>
          <p:cNvSpPr/>
          <p:nvPr userDrawn="1"/>
        </p:nvSpPr>
        <p:spPr>
          <a:xfrm>
            <a:off x="0" y="1"/>
            <a:ext cx="37463413" cy="3764679"/>
          </a:xfrm>
          <a:prstGeom prst="rect">
            <a:avLst/>
          </a:prstGeom>
          <a:solidFill>
            <a:srgbClr val="D3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p>
        </p:txBody>
      </p:sp>
    </p:spTree>
    <p:extLst>
      <p:ext uri="{BB962C8B-B14F-4D97-AF65-F5344CB8AC3E}">
        <p14:creationId xmlns:p14="http://schemas.microsoft.com/office/powerpoint/2010/main" val="1308063662"/>
      </p:ext>
    </p:extLst>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AE1514C-5E56-4738-A1FF-4B1CFD2A3E36}" type="slidenum">
              <a:rPr lang="en-US" smtClean="0"/>
              <a:t>‹#›</a:t>
            </a:fld>
            <a:endParaRPr lang="en-US"/>
          </a:p>
        </p:txBody>
      </p:sp>
      <p:sp>
        <p:nvSpPr>
          <p:cNvPr id="5" name="Rectangle 4"/>
          <p:cNvSpPr/>
          <p:nvPr userDrawn="1"/>
        </p:nvSpPr>
        <p:spPr>
          <a:xfrm>
            <a:off x="0" y="0"/>
            <a:ext cx="37463413" cy="352689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p>
        </p:txBody>
      </p:sp>
    </p:spTree>
    <p:extLst>
      <p:ext uri="{BB962C8B-B14F-4D97-AF65-F5344CB8AC3E}">
        <p14:creationId xmlns:p14="http://schemas.microsoft.com/office/powerpoint/2010/main" val="3275747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 no top bar">
    <p:spTree>
      <p:nvGrpSpPr>
        <p:cNvPr id="1" name=""/>
        <p:cNvGrpSpPr/>
        <p:nvPr/>
      </p:nvGrpSpPr>
      <p:grpSpPr>
        <a:xfrm>
          <a:off x="0" y="0"/>
          <a:ext cx="0" cy="0"/>
          <a:chOff x="0" y="0"/>
          <a:chExt cx="0" cy="0"/>
        </a:xfrm>
      </p:grpSpPr>
      <p:sp>
        <p:nvSpPr>
          <p:cNvPr id="3" name="Rectangle 2"/>
          <p:cNvSpPr/>
          <p:nvPr userDrawn="1"/>
        </p:nvSpPr>
        <p:spPr>
          <a:xfrm>
            <a:off x="0" y="1"/>
            <a:ext cx="37463413" cy="37646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p>
        </p:txBody>
      </p:sp>
      <p:sp>
        <p:nvSpPr>
          <p:cNvPr id="4" name="TextBox 3">
            <a:hlinkClick r:id="rId2"/>
          </p:cNvPr>
          <p:cNvSpPr txBox="1"/>
          <p:nvPr userDrawn="1"/>
        </p:nvSpPr>
        <p:spPr>
          <a:xfrm>
            <a:off x="29265944" y="19403175"/>
            <a:ext cx="7456006" cy="1592315"/>
          </a:xfrm>
          <a:prstGeom prst="roundRect">
            <a:avLst>
              <a:gd name="adj" fmla="val 50000"/>
            </a:avLst>
          </a:prstGeom>
          <a:solidFill>
            <a:schemeClr val="tx2"/>
          </a:solidFill>
        </p:spPr>
        <p:txBody>
          <a:bodyPr wrap="square" rtlCol="0">
            <a:spAutoFit/>
          </a:bodyPr>
          <a:lstStyle/>
          <a:p>
            <a:pPr algn="ctr"/>
            <a:r>
              <a:rPr lang="en-US" sz="3379" dirty="0">
                <a:solidFill>
                  <a:schemeClr val="bg1"/>
                </a:solidFill>
              </a:rPr>
              <a:t>Neal Creative</a:t>
            </a:r>
            <a:r>
              <a:rPr lang="en-US" sz="3379" baseline="0" dirty="0">
                <a:solidFill>
                  <a:schemeClr val="bg1"/>
                </a:solidFill>
              </a:rPr>
              <a:t>  | </a:t>
            </a:r>
            <a:r>
              <a:rPr lang="en-US" sz="3379" b="1" baseline="0" dirty="0">
                <a:solidFill>
                  <a:schemeClr val="bg1"/>
                </a:solidFill>
              </a:rPr>
              <a:t>Learn more</a:t>
            </a:r>
            <a:endParaRPr lang="en-US" sz="3379" b="1" dirty="0">
              <a:solidFill>
                <a:schemeClr val="bg1"/>
              </a:solidFill>
            </a:endParaRPr>
          </a:p>
        </p:txBody>
      </p:sp>
      <p:sp>
        <p:nvSpPr>
          <p:cNvPr id="5" name="TextBox 4">
            <a:extLst>
              <a:ext uri="{FF2B5EF4-FFF2-40B4-BE49-F238E27FC236}">
                <a16:creationId xmlns:a16="http://schemas.microsoft.com/office/drawing/2014/main" id="{FB34A05A-4AD6-4BC6-B6EA-314331190DB2}"/>
              </a:ext>
            </a:extLst>
          </p:cNvPr>
          <p:cNvSpPr txBox="1"/>
          <p:nvPr userDrawn="1"/>
        </p:nvSpPr>
        <p:spPr>
          <a:xfrm>
            <a:off x="546342" y="19768447"/>
            <a:ext cx="2836546" cy="565091"/>
          </a:xfrm>
          <a:prstGeom prst="rect">
            <a:avLst/>
          </a:prstGeom>
          <a:noFill/>
        </p:spPr>
        <p:txBody>
          <a:bodyPr wrap="none" rtlCol="0">
            <a:spAutoFit/>
          </a:bodyPr>
          <a:lstStyle/>
          <a:p>
            <a:r>
              <a:rPr lang="en-US" sz="3072" dirty="0">
                <a:solidFill>
                  <a:schemeClr val="bg1">
                    <a:lumMod val="75000"/>
                  </a:schemeClr>
                </a:solidFill>
              </a:rPr>
              <a:t>Neal Creative </a:t>
            </a:r>
            <a:r>
              <a:rPr lang="en-US" sz="3072" baseline="30000" dirty="0">
                <a:solidFill>
                  <a:schemeClr val="bg1">
                    <a:lumMod val="75000"/>
                  </a:schemeClr>
                </a:solidFill>
              </a:rPr>
              <a:t>©</a:t>
            </a:r>
          </a:p>
        </p:txBody>
      </p:sp>
    </p:spTree>
    <p:extLst>
      <p:ext uri="{BB962C8B-B14F-4D97-AF65-F5344CB8AC3E}">
        <p14:creationId xmlns:p14="http://schemas.microsoft.com/office/powerpoint/2010/main" val="3226279044"/>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4C7FC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37463413" cy="3227919"/>
          </a:xfrm>
          <a:prstGeom prst="rect">
            <a:avLst/>
          </a:prstGeom>
        </p:spPr>
        <p:txBody>
          <a:bodyPr vert="horz" lIns="1404514" tIns="140451" rIns="1404514" bIns="140451" rtlCol="0" anchor="ctr">
            <a:noAutofit/>
          </a:bodyPr>
          <a:lstStyle/>
          <a:p>
            <a:pPr lvl="0" algn="ctr">
              <a:lnSpc>
                <a:spcPct val="90000"/>
              </a:lnSpc>
              <a:spcBef>
                <a:spcPct val="0"/>
              </a:spcBef>
              <a:buNone/>
              <a:tabLst>
                <a:tab pos="32498995" algn="l"/>
              </a:tabLst>
            </a:pPr>
            <a:endParaRPr lang="en-US" sz="10445" b="0" i="0" spc="492" baseline="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endParaRPr>
          </a:p>
        </p:txBody>
      </p:sp>
      <p:sp>
        <p:nvSpPr>
          <p:cNvPr id="2" name="Title Placeholder 1"/>
          <p:cNvSpPr>
            <a:spLocks noGrp="1"/>
          </p:cNvSpPr>
          <p:nvPr>
            <p:ph type="title"/>
          </p:nvPr>
        </p:nvSpPr>
        <p:spPr>
          <a:xfrm>
            <a:off x="0" y="0"/>
            <a:ext cx="37463413" cy="3227919"/>
          </a:xfrm>
          <a:prstGeom prst="rect">
            <a:avLst/>
          </a:prstGeom>
        </p:spPr>
        <p:txBody>
          <a:bodyPr vert="horz" lIns="457200" tIns="45720" rIns="457200" bIns="45720" rtlCol="0" anchor="ctr">
            <a:noAutofit/>
          </a:bodyPr>
          <a:lstStyle/>
          <a:p>
            <a:pPr lvl="0" algn="ctr" defTabSz="2809037" rtl="0" eaLnBrk="1" latinLnBrk="0" hangingPunct="1">
              <a:lnSpc>
                <a:spcPct val="90000"/>
              </a:lnSpc>
              <a:spcBef>
                <a:spcPct val="0"/>
              </a:spcBef>
              <a:buNone/>
              <a:tabLst>
                <a:tab pos="32498995" algn="l"/>
              </a:tabLst>
            </a:pPr>
            <a:r>
              <a:rPr lang="en-US"/>
              <a:t>Click to edit Master title style</a:t>
            </a:r>
            <a:endParaRPr lang="en-US" dirty="0"/>
          </a:p>
        </p:txBody>
      </p:sp>
      <p:sp>
        <p:nvSpPr>
          <p:cNvPr id="3" name="Text Placeholder 2"/>
          <p:cNvSpPr>
            <a:spLocks noGrp="1"/>
          </p:cNvSpPr>
          <p:nvPr>
            <p:ph type="body" idx="1"/>
          </p:nvPr>
        </p:nvSpPr>
        <p:spPr>
          <a:xfrm>
            <a:off x="0" y="3917856"/>
            <a:ext cx="37463413" cy="5989660"/>
          </a:xfrm>
          <a:prstGeom prst="rect">
            <a:avLst/>
          </a:prstGeom>
        </p:spPr>
        <p:txBody>
          <a:bodyPr vert="horz" lIns="457200" tIns="45720" rIns="457200" bIns="45720" rtlCol="0">
            <a:sp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28233116" y="19403175"/>
            <a:ext cx="8429268" cy="1121661"/>
          </a:xfrm>
          <a:prstGeom prst="rect">
            <a:avLst/>
          </a:prstGeom>
        </p:spPr>
        <p:txBody>
          <a:bodyPr vert="horz" lIns="91440" tIns="45720" rIns="91440" bIns="45720" rtlCol="0" anchor="ctr"/>
          <a:lstStyle>
            <a:lvl1pPr algn="r">
              <a:defRPr sz="3379">
                <a:solidFill>
                  <a:schemeClr val="tx2"/>
                </a:solidFill>
              </a:defRPr>
            </a:lvl1pPr>
          </a:lstStyle>
          <a:p>
            <a:fld id="{5AE1514C-5E56-4738-A1FF-4B1CFD2A3E36}" type="slidenum">
              <a:rPr lang="en-US" smtClean="0"/>
              <a:pPr/>
              <a:t>‹#›</a:t>
            </a:fld>
            <a:endParaRPr lang="en-US"/>
          </a:p>
        </p:txBody>
      </p:sp>
    </p:spTree>
    <p:extLst>
      <p:ext uri="{BB962C8B-B14F-4D97-AF65-F5344CB8AC3E}">
        <p14:creationId xmlns:p14="http://schemas.microsoft.com/office/powerpoint/2010/main" val="1071799329"/>
      </p:ext>
    </p:extLst>
  </p:cSld>
  <p:clrMap bg1="lt1" tx1="dk1" bg2="lt2" tx2="dk2" accent1="accent1" accent2="accent2" accent3="accent3" accent4="accent4" accent5="accent5" accent6="accent6" hlink="hlink" folHlink="folHlink"/>
  <p:sldLayoutIdLst>
    <p:sldLayoutId id="2147483672" r:id="rId1"/>
    <p:sldLayoutId id="2147483676" r:id="rId2"/>
    <p:sldLayoutId id="2147483679" r:id="rId3"/>
  </p:sldLayoutIdLst>
  <p:hf hdr="0" ftr="0" dt="0"/>
  <p:txStyles>
    <p:title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p:titleStyle>
    <p:bodyStyle>
      <a:lvl1pPr marL="0" indent="0" algn="ctr" defTabSz="2809037" rtl="0" eaLnBrk="1" latinLnBrk="0" hangingPunct="1">
        <a:lnSpc>
          <a:spcPct val="90000"/>
        </a:lnSpc>
        <a:spcBef>
          <a:spcPts val="3072"/>
        </a:spcBef>
        <a:buFont typeface="Arial" panose="020B0604020202020204" pitchFamily="34" charset="0"/>
        <a:buNone/>
        <a:defRPr sz="8602" kern="1200">
          <a:solidFill>
            <a:schemeClr val="tx1">
              <a:lumMod val="85000"/>
              <a:lumOff val="15000"/>
            </a:schemeClr>
          </a:solidFill>
          <a:latin typeface="+mj-lt"/>
          <a:ea typeface="+mn-ea"/>
          <a:cs typeface="+mn-cs"/>
        </a:defRPr>
      </a:lvl1pPr>
      <a:lvl2pPr marL="0" indent="0" algn="ctr" defTabSz="2809037" rtl="0" eaLnBrk="1" latinLnBrk="0" hangingPunct="1">
        <a:lnSpc>
          <a:spcPct val="90000"/>
        </a:lnSpc>
        <a:spcBef>
          <a:spcPts val="1536"/>
        </a:spcBef>
        <a:buFont typeface="Arial" panose="020B0604020202020204" pitchFamily="34" charset="0"/>
        <a:buNone/>
        <a:defRPr sz="6144" kern="1200">
          <a:solidFill>
            <a:schemeClr val="tx2"/>
          </a:solidFill>
          <a:latin typeface="+mj-lt"/>
          <a:ea typeface="+mn-ea"/>
          <a:cs typeface="+mn-cs"/>
        </a:defRPr>
      </a:lvl2pPr>
      <a:lvl3pPr marL="0" indent="0" algn="ctr" defTabSz="2809037" rtl="0" eaLnBrk="1" latinLnBrk="0" hangingPunct="1">
        <a:lnSpc>
          <a:spcPct val="90000"/>
        </a:lnSpc>
        <a:spcBef>
          <a:spcPts val="3686"/>
        </a:spcBef>
        <a:spcAft>
          <a:spcPts val="3686"/>
        </a:spcAft>
        <a:buFont typeface="Arial" panose="020B0604020202020204" pitchFamily="34" charset="0"/>
        <a:buNone/>
        <a:defRPr sz="6144" b="1" kern="1200">
          <a:solidFill>
            <a:schemeClr val="tx2"/>
          </a:solidFill>
          <a:latin typeface="+mn-lt"/>
          <a:ea typeface="+mn-ea"/>
          <a:cs typeface="+mn-cs"/>
        </a:defRPr>
      </a:lvl3pPr>
      <a:lvl4pPr marL="0" indent="0" algn="ctr" defTabSz="2809037" rtl="0" eaLnBrk="1" latinLnBrk="0" hangingPunct="1">
        <a:lnSpc>
          <a:spcPct val="90000"/>
        </a:lnSpc>
        <a:spcBef>
          <a:spcPts val="1536"/>
        </a:spcBef>
        <a:buFont typeface="Arial" panose="020B0604020202020204" pitchFamily="34" charset="0"/>
        <a:buNone/>
        <a:defRPr sz="4915" kern="1200">
          <a:solidFill>
            <a:schemeClr val="tx1">
              <a:lumMod val="85000"/>
              <a:lumOff val="15000"/>
            </a:schemeClr>
          </a:solidFill>
          <a:latin typeface="+mn-lt"/>
          <a:ea typeface="+mn-ea"/>
          <a:cs typeface="+mn-cs"/>
        </a:defRPr>
      </a:lvl4pPr>
      <a:lvl5pPr marL="0" indent="0" algn="ctr" defTabSz="2809037" rtl="0" eaLnBrk="1" latinLnBrk="0" hangingPunct="1">
        <a:lnSpc>
          <a:spcPct val="90000"/>
        </a:lnSpc>
        <a:spcBef>
          <a:spcPts val="1536"/>
        </a:spcBef>
        <a:spcAft>
          <a:spcPts val="3686"/>
        </a:spcAft>
        <a:buFont typeface="Arial" panose="020B0604020202020204" pitchFamily="34" charset="0"/>
        <a:buNone/>
        <a:defRPr sz="4301" kern="1200">
          <a:solidFill>
            <a:schemeClr val="tx1">
              <a:lumMod val="85000"/>
              <a:lumOff val="15000"/>
            </a:schemeClr>
          </a:solidFill>
          <a:latin typeface="+mn-lt"/>
          <a:ea typeface="+mn-ea"/>
          <a:cs typeface="+mn-cs"/>
        </a:defRPr>
      </a:lvl5pPr>
      <a:lvl6pPr marL="7724851"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6pPr>
      <a:lvl7pPr marL="9129370"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7pPr>
      <a:lvl8pPr marL="10533888"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8pPr>
      <a:lvl9pPr marL="11938406"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9pPr>
    </p:bodyStyle>
    <p:otherStyle>
      <a:defPPr>
        <a:defRPr lang="en-US"/>
      </a:defPPr>
      <a:lvl1pPr marL="0" algn="l" defTabSz="2809037" rtl="0" eaLnBrk="1" latinLnBrk="0" hangingPunct="1">
        <a:defRPr sz="5530" kern="1200">
          <a:solidFill>
            <a:schemeClr val="tx1"/>
          </a:solidFill>
          <a:latin typeface="+mn-lt"/>
          <a:ea typeface="+mn-ea"/>
          <a:cs typeface="+mn-cs"/>
        </a:defRPr>
      </a:lvl1pPr>
      <a:lvl2pPr marL="1404518" algn="l" defTabSz="2809037" rtl="0" eaLnBrk="1" latinLnBrk="0" hangingPunct="1">
        <a:defRPr sz="5530" kern="1200">
          <a:solidFill>
            <a:schemeClr val="tx1"/>
          </a:solidFill>
          <a:latin typeface="+mn-lt"/>
          <a:ea typeface="+mn-ea"/>
          <a:cs typeface="+mn-cs"/>
        </a:defRPr>
      </a:lvl2pPr>
      <a:lvl3pPr marL="2809037" algn="l" defTabSz="2809037" rtl="0" eaLnBrk="1" latinLnBrk="0" hangingPunct="1">
        <a:defRPr sz="5530" kern="1200">
          <a:solidFill>
            <a:schemeClr val="tx1"/>
          </a:solidFill>
          <a:latin typeface="+mn-lt"/>
          <a:ea typeface="+mn-ea"/>
          <a:cs typeface="+mn-cs"/>
        </a:defRPr>
      </a:lvl3pPr>
      <a:lvl4pPr marL="4213555" algn="l" defTabSz="2809037" rtl="0" eaLnBrk="1" latinLnBrk="0" hangingPunct="1">
        <a:defRPr sz="5530" kern="1200">
          <a:solidFill>
            <a:schemeClr val="tx1"/>
          </a:solidFill>
          <a:latin typeface="+mn-lt"/>
          <a:ea typeface="+mn-ea"/>
          <a:cs typeface="+mn-cs"/>
        </a:defRPr>
      </a:lvl4pPr>
      <a:lvl5pPr marL="5618074" algn="l" defTabSz="2809037" rtl="0" eaLnBrk="1" latinLnBrk="0" hangingPunct="1">
        <a:defRPr sz="5530" kern="1200">
          <a:solidFill>
            <a:schemeClr val="tx1"/>
          </a:solidFill>
          <a:latin typeface="+mn-lt"/>
          <a:ea typeface="+mn-ea"/>
          <a:cs typeface="+mn-cs"/>
        </a:defRPr>
      </a:lvl5pPr>
      <a:lvl6pPr marL="7022592" algn="l" defTabSz="2809037" rtl="0" eaLnBrk="1" latinLnBrk="0" hangingPunct="1">
        <a:defRPr sz="5530" kern="1200">
          <a:solidFill>
            <a:schemeClr val="tx1"/>
          </a:solidFill>
          <a:latin typeface="+mn-lt"/>
          <a:ea typeface="+mn-ea"/>
          <a:cs typeface="+mn-cs"/>
        </a:defRPr>
      </a:lvl6pPr>
      <a:lvl7pPr marL="8427110" algn="l" defTabSz="2809037" rtl="0" eaLnBrk="1" latinLnBrk="0" hangingPunct="1">
        <a:defRPr sz="5530" kern="1200">
          <a:solidFill>
            <a:schemeClr val="tx1"/>
          </a:solidFill>
          <a:latin typeface="+mn-lt"/>
          <a:ea typeface="+mn-ea"/>
          <a:cs typeface="+mn-cs"/>
        </a:defRPr>
      </a:lvl7pPr>
      <a:lvl8pPr marL="9831629" algn="l" defTabSz="2809037" rtl="0" eaLnBrk="1" latinLnBrk="0" hangingPunct="1">
        <a:defRPr sz="5530" kern="1200">
          <a:solidFill>
            <a:schemeClr val="tx1"/>
          </a:solidFill>
          <a:latin typeface="+mn-lt"/>
          <a:ea typeface="+mn-ea"/>
          <a:cs typeface="+mn-cs"/>
        </a:defRPr>
      </a:lvl8pPr>
      <a:lvl9pPr marL="11236147" algn="l" defTabSz="2809037" rtl="0" eaLnBrk="1" latinLnBrk="0" hangingPunct="1">
        <a:defRPr sz="5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3.xml"/><Relationship Id="rId13" Type="http://schemas.openxmlformats.org/officeDocument/2006/relationships/image" Target="../media/image3.png"/><Relationship Id="rId3" Type="http://schemas.openxmlformats.org/officeDocument/2006/relationships/slide" Target="slide4.xml"/><Relationship Id="rId7" Type="http://schemas.openxmlformats.org/officeDocument/2006/relationships/chart" Target="../charts/chart2.xml"/><Relationship Id="rId12"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3.xml"/><Relationship Id="rId11" Type="http://schemas.openxmlformats.org/officeDocument/2006/relationships/chart" Target="../charts/chart4.xml"/><Relationship Id="rId5" Type="http://schemas.openxmlformats.org/officeDocument/2006/relationships/chart" Target="../charts/chart1.xml"/><Relationship Id="rId10" Type="http://schemas.openxmlformats.org/officeDocument/2006/relationships/slide" Target="slide2.xml"/><Relationship Id="rId4" Type="http://schemas.openxmlformats.org/officeDocument/2006/relationships/slide" Target="slide1.xml"/><Relationship Id="rId9" Type="http://schemas.openxmlformats.org/officeDocument/2006/relationships/image" Target="../media/image1.png"/><Relationship Id="rId1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4.xml"/><Relationship Id="rId7" Type="http://schemas.openxmlformats.org/officeDocument/2006/relationships/chart" Target="../charts/chart5.xml"/><Relationship Id="rId12" Type="http://schemas.openxmlformats.org/officeDocument/2006/relationships/chart" Target="../charts/chart8.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1.xml"/><Relationship Id="rId11" Type="http://schemas.openxmlformats.org/officeDocument/2006/relationships/slide" Target="slide2.xml"/><Relationship Id="rId5" Type="http://schemas.openxmlformats.org/officeDocument/2006/relationships/image" Target="../media/image2.png"/><Relationship Id="rId10" Type="http://schemas.openxmlformats.org/officeDocument/2006/relationships/chart" Target="../charts/chart7.xml"/><Relationship Id="rId4" Type="http://schemas.openxmlformats.org/officeDocument/2006/relationships/image" Target="../media/image1.png"/><Relationship Id="rId9" Type="http://schemas.openxmlformats.org/officeDocument/2006/relationships/chart" Target="../charts/chart6.xml"/></Relationships>
</file>

<file path=ppt/slides/_rels/slide3.xml.rels><?xml version="1.0" encoding="UTF-8" standalone="yes"?>
<Relationships xmlns="http://schemas.openxmlformats.org/package/2006/relationships"><Relationship Id="rId8" Type="http://schemas.openxmlformats.org/officeDocument/2006/relationships/slide" Target="slide3.xml"/><Relationship Id="rId13" Type="http://schemas.openxmlformats.org/officeDocument/2006/relationships/image" Target="../media/image5.png"/><Relationship Id="rId3" Type="http://schemas.openxmlformats.org/officeDocument/2006/relationships/slide" Target="slide4.xml"/><Relationship Id="rId7" Type="http://schemas.openxmlformats.org/officeDocument/2006/relationships/chart" Target="../charts/chart9.xml"/><Relationship Id="rId12" Type="http://schemas.openxmlformats.org/officeDocument/2006/relationships/chart" Target="../charts/chart12.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slide" Target="slide1.xml"/><Relationship Id="rId11" Type="http://schemas.openxmlformats.org/officeDocument/2006/relationships/slide" Target="slide2.xml"/><Relationship Id="rId5" Type="http://schemas.openxmlformats.org/officeDocument/2006/relationships/image" Target="../media/image2.png"/><Relationship Id="rId10" Type="http://schemas.openxmlformats.org/officeDocument/2006/relationships/chart" Target="../charts/chart11.xml"/><Relationship Id="rId4" Type="http://schemas.openxmlformats.org/officeDocument/2006/relationships/image" Target="../media/image1.png"/><Relationship Id="rId9" Type="http://schemas.openxmlformats.org/officeDocument/2006/relationships/chart" Target="../charts/chart10.xml"/><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4.xml"/><Relationship Id="rId7" Type="http://schemas.openxmlformats.org/officeDocument/2006/relationships/chart" Target="../charts/chart13.xml"/><Relationship Id="rId12" Type="http://schemas.openxmlformats.org/officeDocument/2006/relationships/chart" Target="../charts/chart16.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slide" Target="slide1.xml"/><Relationship Id="rId11" Type="http://schemas.openxmlformats.org/officeDocument/2006/relationships/slide" Target="slide2.xml"/><Relationship Id="rId5" Type="http://schemas.openxmlformats.org/officeDocument/2006/relationships/image" Target="../media/image2.png"/><Relationship Id="rId10" Type="http://schemas.openxmlformats.org/officeDocument/2006/relationships/chart" Target="../charts/chart15.xml"/><Relationship Id="rId4" Type="http://schemas.openxmlformats.org/officeDocument/2006/relationships/image" Target="../media/image1.png"/><Relationship Id="rId9" Type="http://schemas.openxmlformats.org/officeDocument/2006/relationships/chart" Target="../charts/char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hlinkClick r:id="rId3" action="ppaction://hlinksldjump"/>
            <a:extLst>
              <a:ext uri="{FF2B5EF4-FFF2-40B4-BE49-F238E27FC236}">
                <a16:creationId xmlns:a16="http://schemas.microsoft.com/office/drawing/2014/main" id="{CA480A17-B33A-4E1E-B9C3-7E3069563167}"/>
              </a:ext>
            </a:extLst>
          </p:cNvPr>
          <p:cNvSpPr/>
          <p:nvPr/>
        </p:nvSpPr>
        <p:spPr>
          <a:xfrm>
            <a:off x="-1" y="19741533"/>
            <a:ext cx="37453711" cy="1106095"/>
          </a:xfrm>
          <a:prstGeom prst="rect">
            <a:avLst/>
          </a:prstGeom>
          <a:solidFill>
            <a:srgbClr val="D3EC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06324B"/>
                </a:solidFill>
                <a:latin typeface="Arial"/>
                <a:cs typeface="Arial"/>
              </a:rPr>
              <a:t>INTRODUCTION</a:t>
            </a:r>
          </a:p>
        </p:txBody>
      </p:sp>
      <p:sp>
        <p:nvSpPr>
          <p:cNvPr id="79" name="Rectangle 78">
            <a:hlinkClick r:id="rId3" action="ppaction://hlinksldjump"/>
            <a:extLst>
              <a:ext uri="{FF2B5EF4-FFF2-40B4-BE49-F238E27FC236}">
                <a16:creationId xmlns:a16="http://schemas.microsoft.com/office/drawing/2014/main" id="{CA480A17-B33A-4E1E-B9C3-7E3069563167}"/>
              </a:ext>
            </a:extLst>
          </p:cNvPr>
          <p:cNvSpPr/>
          <p:nvPr/>
        </p:nvSpPr>
        <p:spPr>
          <a:xfrm>
            <a:off x="0" y="0"/>
            <a:ext cx="37453711" cy="3423849"/>
          </a:xfrm>
          <a:prstGeom prst="rect">
            <a:avLst/>
          </a:prstGeom>
          <a:solidFill>
            <a:srgbClr val="0045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Bioengineering Design for Cyanide Degradation</a:t>
            </a:r>
            <a:endParaRPr lang="en-US" sz="7200" dirty="0">
              <a:latin typeface="Arial"/>
              <a:cs typeface="Arial"/>
            </a:endParaRPr>
          </a:p>
          <a:p>
            <a:pPr algn="ctr"/>
            <a:r>
              <a:rPr lang="en-US" sz="6000" dirty="0"/>
              <a:t>Alexander Popescu</a:t>
            </a:r>
            <a:endParaRPr lang="en-US" sz="6000" dirty="0">
              <a:latin typeface="Arial"/>
              <a:cs typeface="Arial"/>
            </a:endParaRPr>
          </a:p>
          <a:p>
            <a:pPr algn="ctr"/>
            <a:r>
              <a:rPr lang="en-US" sz="6000" dirty="0"/>
              <a:t>German Homeschool Team</a:t>
            </a:r>
            <a:endParaRPr lang="en-US" sz="6000" dirty="0">
              <a:latin typeface="Arial"/>
              <a:cs typeface="Arial"/>
            </a:endParaRPr>
          </a:p>
        </p:txBody>
      </p:sp>
      <p:sp>
        <p:nvSpPr>
          <p:cNvPr id="37" name="Rectangle 36"/>
          <p:cNvSpPr/>
          <p:nvPr/>
        </p:nvSpPr>
        <p:spPr>
          <a:xfrm>
            <a:off x="0" y="123187"/>
            <a:ext cx="37334500" cy="20821338"/>
          </a:xfrm>
          <a:prstGeom prst="rect">
            <a:avLst/>
          </a:prstGeom>
          <a:noFill/>
          <a:ln w="254000">
            <a:solidFill>
              <a:srgbClr val="000000"/>
            </a:solidFill>
            <a:miter lim="800000"/>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a:endParaRPr lang="en-US"/>
          </a:p>
        </p:txBody>
      </p:sp>
      <p:grpSp>
        <p:nvGrpSpPr>
          <p:cNvPr id="23" name="Percent Chart"/>
          <p:cNvGrpSpPr/>
          <p:nvPr/>
        </p:nvGrpSpPr>
        <p:grpSpPr>
          <a:xfrm>
            <a:off x="1061946" y="4993114"/>
            <a:ext cx="4734500" cy="4674064"/>
            <a:chOff x="4547093" y="1223945"/>
            <a:chExt cx="1645920" cy="1645973"/>
          </a:xfrm>
        </p:grpSpPr>
        <p:sp>
          <p:nvSpPr>
            <p:cNvPr id="30"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31"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33" name="Excel Chart">
              <a:hlinkClick r:id="rId4" action="ppaction://hlinksldjump"/>
            </p:cNvPr>
            <p:cNvGraphicFramePr>
              <a:graphicFrameLocks noChangeAspect="1"/>
            </p:cNvGraphicFramePr>
            <p:nvPr>
              <p:extLst>
                <p:ext uri="{D42A27DB-BD31-4B8C-83A1-F6EECF244321}">
                  <p14:modId xmlns:p14="http://schemas.microsoft.com/office/powerpoint/2010/main" val="3991585382"/>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5"/>
            </a:graphicData>
          </a:graphic>
        </p:graphicFrame>
      </p:grpSp>
      <p:grpSp>
        <p:nvGrpSpPr>
          <p:cNvPr id="50" name="Percent Chart"/>
          <p:cNvGrpSpPr/>
          <p:nvPr/>
        </p:nvGrpSpPr>
        <p:grpSpPr>
          <a:xfrm>
            <a:off x="1272444" y="12604543"/>
            <a:ext cx="4258640" cy="4366548"/>
            <a:chOff x="4547093" y="1223945"/>
            <a:chExt cx="1645920" cy="1645973"/>
          </a:xfrm>
        </p:grpSpPr>
        <p:sp>
          <p:nvSpPr>
            <p:cNvPr id="51"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52"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53" name="Excel Chart">
              <a:hlinkClick r:id="rId6" action="ppaction://hlinksldjump"/>
            </p:cNvPr>
            <p:cNvGraphicFramePr>
              <a:graphicFrameLocks noChangeAspect="1"/>
            </p:cNvGraphicFramePr>
            <p:nvPr>
              <p:extLst>
                <p:ext uri="{D42A27DB-BD31-4B8C-83A1-F6EECF244321}">
                  <p14:modId xmlns:p14="http://schemas.microsoft.com/office/powerpoint/2010/main" val="682581867"/>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7"/>
            </a:graphicData>
          </a:graphic>
        </p:graphicFrame>
      </p:grpSp>
      <p:grpSp>
        <p:nvGrpSpPr>
          <p:cNvPr id="58" name="Percent Chart"/>
          <p:cNvGrpSpPr/>
          <p:nvPr/>
        </p:nvGrpSpPr>
        <p:grpSpPr>
          <a:xfrm>
            <a:off x="1188712" y="16341715"/>
            <a:ext cx="4502304" cy="4656196"/>
            <a:chOff x="4547093" y="1223945"/>
            <a:chExt cx="1645920" cy="1645973"/>
          </a:xfrm>
        </p:grpSpPr>
        <p:sp>
          <p:nvSpPr>
            <p:cNvPr id="59"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60"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61" name="Excel Chart">
              <a:hlinkClick r:id="rId3" action="ppaction://hlinksldjump"/>
            </p:cNvPr>
            <p:cNvGraphicFramePr>
              <a:graphicFrameLocks noChangeAspect="1"/>
            </p:cNvGraphicFramePr>
            <p:nvPr>
              <p:extLst>
                <p:ext uri="{D42A27DB-BD31-4B8C-83A1-F6EECF244321}">
                  <p14:modId xmlns:p14="http://schemas.microsoft.com/office/powerpoint/2010/main" val="1494657526"/>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8"/>
            </a:graphicData>
          </a:graphic>
        </p:graphicFrame>
      </p:grpSp>
      <p:sp>
        <p:nvSpPr>
          <p:cNvPr id="62" name="TextBox 61">
            <a:hlinkClick r:id="rId4" action="ppaction://hlinksldjump"/>
            <a:extLst>
              <a:ext uri="{FF2B5EF4-FFF2-40B4-BE49-F238E27FC236}">
                <a16:creationId xmlns:a16="http://schemas.microsoft.com/office/drawing/2014/main" id="{99A55A7B-4454-4118-9F77-E5D037F50583}"/>
              </a:ext>
            </a:extLst>
          </p:cNvPr>
          <p:cNvSpPr txBox="1"/>
          <p:nvPr/>
        </p:nvSpPr>
        <p:spPr>
          <a:xfrm>
            <a:off x="27849598" y="19888817"/>
            <a:ext cx="9144487" cy="811525"/>
          </a:xfrm>
          <a:prstGeom prst="roundRect">
            <a:avLst>
              <a:gd name="adj" fmla="val 50000"/>
            </a:avLst>
          </a:prstGeom>
          <a:solidFill>
            <a:schemeClr val="accent1">
              <a:lumMod val="60000"/>
              <a:lumOff val="40000"/>
            </a:schemeClr>
          </a:solidFill>
          <a:ln w="19050">
            <a:solidFill>
              <a:schemeClr val="accent5"/>
            </a:solidFill>
          </a:ln>
        </p:spPr>
        <p:txBody>
          <a:bodyPr wrap="square" lIns="0" rIns="0" rtlCol="0" anchor="ctr" anchorCtr="0">
            <a:noAutofit/>
          </a:bodyPr>
          <a:lstStyle/>
          <a:p>
            <a:pPr algn="ctr" defTabSz="2809037">
              <a:defRPr/>
            </a:pPr>
            <a:r>
              <a:rPr lang="en-US" sz="3686" b="1" kern="0" dirty="0">
                <a:solidFill>
                  <a:srgbClr val="06324B"/>
                </a:solidFill>
              </a:rPr>
              <a:t>Return to Title Slide</a:t>
            </a:r>
          </a:p>
        </p:txBody>
      </p:sp>
      <p:pic>
        <p:nvPicPr>
          <p:cNvPr id="1026" name="Picture 2" descr="http://www.miankoutu.com/uploadfiles/2015-9-24/2015924112941816.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295507" y="20164462"/>
            <a:ext cx="680658" cy="680658"/>
          </a:xfrm>
          <a:prstGeom prst="rect">
            <a:avLst/>
          </a:prstGeom>
          <a:noFill/>
          <a:extLst>
            <a:ext uri="{909E8E84-426E-40dd-AFC4-6F175D3DCCD1}">
              <a14:hiddenFill xmlns:a14="http://schemas.microsoft.com/office/drawing/2010/main" xmlns="">
                <a:solidFill>
                  <a:srgbClr val="FFFFFF"/>
                </a:solidFill>
              </a14:hiddenFill>
            </a:ext>
          </a:extLst>
        </p:spPr>
      </p:pic>
      <p:sp>
        <p:nvSpPr>
          <p:cNvPr id="70" name="TextBox 69"/>
          <p:cNvSpPr txBox="1"/>
          <p:nvPr/>
        </p:nvSpPr>
        <p:spPr>
          <a:xfrm>
            <a:off x="290847" y="3876648"/>
            <a:ext cx="3766803" cy="1384995"/>
          </a:xfrm>
          <a:prstGeom prst="rect">
            <a:avLst/>
          </a:prstGeom>
          <a:noFill/>
        </p:spPr>
        <p:txBody>
          <a:bodyPr wrap="square" rtlCol="0">
            <a:spAutoFit/>
          </a:bodyPr>
          <a:lstStyle/>
          <a:p>
            <a:r>
              <a:rPr lang="en-US" sz="2800" i="1" dirty="0">
                <a:latin typeface="Arial"/>
                <a:cs typeface="Arial"/>
              </a:rPr>
              <a:t>Interactive!</a:t>
            </a:r>
          </a:p>
          <a:p>
            <a:r>
              <a:rPr lang="en-US" sz="2800" dirty="0">
                <a:latin typeface="Arial"/>
                <a:cs typeface="Arial"/>
              </a:rPr>
              <a:t>Click bubbles </a:t>
            </a:r>
            <a:r>
              <a:rPr lang="en-US" sz="2800" i="1" dirty="0">
                <a:latin typeface="Arial"/>
                <a:cs typeface="Arial"/>
              </a:rPr>
              <a:t>to jump </a:t>
            </a:r>
            <a:r>
              <a:rPr lang="en-US" sz="2800" dirty="0">
                <a:latin typeface="Arial"/>
                <a:cs typeface="Arial"/>
              </a:rPr>
              <a:t>to each section</a:t>
            </a:r>
          </a:p>
        </p:txBody>
      </p:sp>
      <p:sp>
        <p:nvSpPr>
          <p:cNvPr id="1033" name="Curved Right Arrow 1032"/>
          <p:cNvSpPr/>
          <p:nvPr/>
        </p:nvSpPr>
        <p:spPr>
          <a:xfrm>
            <a:off x="516552" y="5409779"/>
            <a:ext cx="762974" cy="21973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solidFill>
                <a:schemeClr val="tx1"/>
              </a:solidFill>
            </a:endParaRPr>
          </a:p>
        </p:txBody>
      </p:sp>
      <p:grpSp>
        <p:nvGrpSpPr>
          <p:cNvPr id="17" name="Percent Chart"/>
          <p:cNvGrpSpPr/>
          <p:nvPr/>
        </p:nvGrpSpPr>
        <p:grpSpPr>
          <a:xfrm>
            <a:off x="1238927" y="8885999"/>
            <a:ext cx="4270108" cy="4286851"/>
            <a:chOff x="4547093" y="1223945"/>
            <a:chExt cx="1645920" cy="1645973"/>
          </a:xfrm>
        </p:grpSpPr>
        <p:sp>
          <p:nvSpPr>
            <p:cNvPr id="18"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19"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20" name="Excel Chart">
              <a:hlinkClick r:id="rId10" action="ppaction://hlinksldjump"/>
            </p:cNvPr>
            <p:cNvGraphicFramePr>
              <a:graphicFrameLocks noChangeAspect="1"/>
            </p:cNvGraphicFramePr>
            <p:nvPr>
              <p:extLst>
                <p:ext uri="{D42A27DB-BD31-4B8C-83A1-F6EECF244321}">
                  <p14:modId xmlns:p14="http://schemas.microsoft.com/office/powerpoint/2010/main" val="2992911436"/>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1"/>
            </a:graphicData>
          </a:graphic>
        </p:graphicFrame>
      </p:grpSp>
      <p:cxnSp>
        <p:nvCxnSpPr>
          <p:cNvPr id="44" name="Shape 90"/>
          <p:cNvCxnSpPr/>
          <p:nvPr/>
        </p:nvCxnSpPr>
        <p:spPr>
          <a:xfrm flipH="1">
            <a:off x="19393424" y="3876648"/>
            <a:ext cx="13793" cy="15694066"/>
          </a:xfrm>
          <a:prstGeom prst="straightConnector1">
            <a:avLst/>
          </a:prstGeom>
          <a:noFill/>
          <a:ln w="12700" cap="flat" cmpd="sng">
            <a:solidFill>
              <a:schemeClr val="accent4"/>
            </a:solidFill>
            <a:prstDash val="solid"/>
            <a:miter/>
            <a:headEnd type="none" w="med" len="med"/>
            <a:tailEnd type="none" w="med" len="med"/>
          </a:ln>
        </p:spPr>
      </p:cxnSp>
      <p:sp>
        <p:nvSpPr>
          <p:cNvPr id="65" name="Title 1"/>
          <p:cNvSpPr txBox="1">
            <a:spLocks/>
          </p:cNvSpPr>
          <p:nvPr/>
        </p:nvSpPr>
        <p:spPr>
          <a:xfrm>
            <a:off x="8313608" y="3791057"/>
            <a:ext cx="7693970" cy="1550048"/>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r>
              <a:rPr lang="en-US" dirty="0">
                <a:latin typeface="Times New Roman" panose="02020603050405020304" pitchFamily="18" charset="0"/>
                <a:cs typeface="Times New Roman" panose="02020603050405020304" pitchFamily="18" charset="0"/>
              </a:rPr>
              <a:t>Abstract</a:t>
            </a:r>
          </a:p>
        </p:txBody>
      </p:sp>
      <p:sp>
        <p:nvSpPr>
          <p:cNvPr id="67" name="Title 1"/>
          <p:cNvSpPr txBox="1">
            <a:spLocks/>
          </p:cNvSpPr>
          <p:nvPr/>
        </p:nvSpPr>
        <p:spPr>
          <a:xfrm>
            <a:off x="21437541" y="3857911"/>
            <a:ext cx="14857966" cy="1550048"/>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r>
              <a:rPr lang="en-US" dirty="0">
                <a:latin typeface="Times New Roman" panose="02020603050405020304" pitchFamily="18" charset="0"/>
                <a:cs typeface="Times New Roman" panose="02020603050405020304" pitchFamily="18" charset="0"/>
              </a:rPr>
              <a:t>Background</a:t>
            </a:r>
          </a:p>
        </p:txBody>
      </p:sp>
      <p:sp>
        <p:nvSpPr>
          <p:cNvPr id="46" name="Shape 202"/>
          <p:cNvSpPr txBox="1">
            <a:spLocks/>
          </p:cNvSpPr>
          <p:nvPr/>
        </p:nvSpPr>
        <p:spPr>
          <a:xfrm>
            <a:off x="5870033" y="5335259"/>
            <a:ext cx="12866041" cy="2261114"/>
          </a:xfrm>
          <a:prstGeom prst="rect">
            <a:avLst/>
          </a:prstGeom>
          <a:noFill/>
          <a:ln>
            <a:noFill/>
          </a:ln>
        </p:spPr>
        <p:txBody>
          <a:bodyPr lIns="178825" tIns="178825" rIns="178825" bIns="178825" anchor="t" anchorCtr="0">
            <a:noAutofit/>
          </a:bodyPr>
          <a:lstStyle>
            <a:lvl1pPr marL="0" indent="0" algn="ctr" defTabSz="2809037" rtl="0" eaLnBrk="1" latinLnBrk="0" hangingPunct="1">
              <a:lnSpc>
                <a:spcPct val="90000"/>
              </a:lnSpc>
              <a:spcBef>
                <a:spcPts val="3072"/>
              </a:spcBef>
              <a:buFont typeface="Arial" panose="020B0604020202020204" pitchFamily="34" charset="0"/>
              <a:buNone/>
              <a:defRPr sz="8602" kern="1200">
                <a:solidFill>
                  <a:schemeClr val="tx1">
                    <a:lumMod val="85000"/>
                    <a:lumOff val="15000"/>
                  </a:schemeClr>
                </a:solidFill>
                <a:latin typeface="+mj-lt"/>
                <a:ea typeface="+mn-ea"/>
                <a:cs typeface="+mn-cs"/>
              </a:defRPr>
            </a:lvl1pPr>
            <a:lvl2pPr marL="0" indent="0" algn="ctr" defTabSz="2809037" rtl="0" eaLnBrk="1" latinLnBrk="0" hangingPunct="1">
              <a:lnSpc>
                <a:spcPct val="90000"/>
              </a:lnSpc>
              <a:spcBef>
                <a:spcPts val="1536"/>
              </a:spcBef>
              <a:buFont typeface="Arial" panose="020B0604020202020204" pitchFamily="34" charset="0"/>
              <a:buNone/>
              <a:defRPr sz="6144" kern="1200">
                <a:solidFill>
                  <a:schemeClr val="tx2"/>
                </a:solidFill>
                <a:latin typeface="+mj-lt"/>
                <a:ea typeface="+mn-ea"/>
                <a:cs typeface="+mn-cs"/>
              </a:defRPr>
            </a:lvl2pPr>
            <a:lvl3pPr marL="0" indent="0" algn="ctr" defTabSz="2809037" rtl="0" eaLnBrk="1" latinLnBrk="0" hangingPunct="1">
              <a:lnSpc>
                <a:spcPct val="90000"/>
              </a:lnSpc>
              <a:spcBef>
                <a:spcPts val="3686"/>
              </a:spcBef>
              <a:spcAft>
                <a:spcPts val="3686"/>
              </a:spcAft>
              <a:buFont typeface="Arial" panose="020B0604020202020204" pitchFamily="34" charset="0"/>
              <a:buNone/>
              <a:defRPr sz="6144" b="1" kern="1200">
                <a:solidFill>
                  <a:schemeClr val="tx2"/>
                </a:solidFill>
                <a:latin typeface="+mn-lt"/>
                <a:ea typeface="+mn-ea"/>
                <a:cs typeface="+mn-cs"/>
              </a:defRPr>
            </a:lvl3pPr>
            <a:lvl4pPr marL="0" indent="0" algn="ctr" defTabSz="2809037" rtl="0" eaLnBrk="1" latinLnBrk="0" hangingPunct="1">
              <a:lnSpc>
                <a:spcPct val="90000"/>
              </a:lnSpc>
              <a:spcBef>
                <a:spcPts val="1536"/>
              </a:spcBef>
              <a:buFont typeface="Arial" panose="020B0604020202020204" pitchFamily="34" charset="0"/>
              <a:buNone/>
              <a:defRPr sz="4915" kern="1200">
                <a:solidFill>
                  <a:schemeClr val="tx1">
                    <a:lumMod val="85000"/>
                    <a:lumOff val="15000"/>
                  </a:schemeClr>
                </a:solidFill>
                <a:latin typeface="+mn-lt"/>
                <a:ea typeface="+mn-ea"/>
                <a:cs typeface="+mn-cs"/>
              </a:defRPr>
            </a:lvl4pPr>
            <a:lvl5pPr marL="0" indent="0" algn="ctr" defTabSz="2809037" rtl="0" eaLnBrk="1" latinLnBrk="0" hangingPunct="1">
              <a:lnSpc>
                <a:spcPct val="90000"/>
              </a:lnSpc>
              <a:spcBef>
                <a:spcPts val="1536"/>
              </a:spcBef>
              <a:spcAft>
                <a:spcPts val="3686"/>
              </a:spcAft>
              <a:buFont typeface="Arial" panose="020B0604020202020204" pitchFamily="34" charset="0"/>
              <a:buNone/>
              <a:defRPr sz="4301" kern="1200">
                <a:solidFill>
                  <a:schemeClr val="tx1">
                    <a:lumMod val="85000"/>
                    <a:lumOff val="15000"/>
                  </a:schemeClr>
                </a:solidFill>
                <a:latin typeface="+mn-lt"/>
                <a:ea typeface="+mn-ea"/>
                <a:cs typeface="+mn-cs"/>
              </a:defRPr>
            </a:lvl5pPr>
            <a:lvl6pPr marL="7724851"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6pPr>
            <a:lvl7pPr marL="9129370"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7pPr>
            <a:lvl8pPr marL="10533888"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8pPr>
            <a:lvl9pPr marL="11938406"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9pPr>
          </a:lstStyle>
          <a:p>
            <a:pPr algn="l"/>
            <a:r>
              <a:rPr lang="en-US" sz="3200" dirty="0">
                <a:latin typeface="Times New Roman" panose="02020603050405020304" pitchFamily="18" charset="0"/>
                <a:cs typeface="Times New Roman" panose="02020603050405020304" pitchFamily="18" charset="0"/>
              </a:rPr>
              <a:t>Cyanide is a highly toxic product for humans and the environment and is present in wastewater generated from metal mining and other industries. Recent testing in my local community showed that cyanide, first detected in local wells in 1978, continues to persist in groundwater at levels almost ten times higher than allowable limits.</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48" name="Content Placeholder 9"/>
          <p:cNvSpPr txBox="1">
            <a:spLocks/>
          </p:cNvSpPr>
          <p:nvPr/>
        </p:nvSpPr>
        <p:spPr>
          <a:xfrm>
            <a:off x="24302599" y="5842021"/>
            <a:ext cx="12179615" cy="3424482"/>
          </a:xfrm>
          <a:prstGeom prst="rect">
            <a:avLst/>
          </a:prstGeom>
          <a:ln>
            <a:noFill/>
          </a:ln>
        </p:spPr>
        <p:txBody>
          <a:bodyPr/>
          <a:lstStyle>
            <a:lvl1pPr marL="0" indent="0" algn="ctr" defTabSz="2809037" rtl="0" eaLnBrk="1" latinLnBrk="0" hangingPunct="1">
              <a:lnSpc>
                <a:spcPct val="90000"/>
              </a:lnSpc>
              <a:spcBef>
                <a:spcPts val="3072"/>
              </a:spcBef>
              <a:buFont typeface="Arial" panose="020B0604020202020204" pitchFamily="34" charset="0"/>
              <a:buNone/>
              <a:defRPr sz="8602" kern="1200">
                <a:solidFill>
                  <a:schemeClr val="tx1">
                    <a:lumMod val="85000"/>
                    <a:lumOff val="15000"/>
                  </a:schemeClr>
                </a:solidFill>
                <a:latin typeface="+mj-lt"/>
                <a:ea typeface="+mn-ea"/>
                <a:cs typeface="+mn-cs"/>
              </a:defRPr>
            </a:lvl1pPr>
            <a:lvl2pPr marL="0" indent="0" algn="ctr" defTabSz="2809037" rtl="0" eaLnBrk="1" latinLnBrk="0" hangingPunct="1">
              <a:lnSpc>
                <a:spcPct val="90000"/>
              </a:lnSpc>
              <a:spcBef>
                <a:spcPts val="1536"/>
              </a:spcBef>
              <a:buFont typeface="Arial" panose="020B0604020202020204" pitchFamily="34" charset="0"/>
              <a:buNone/>
              <a:defRPr sz="6144" kern="1200">
                <a:solidFill>
                  <a:schemeClr val="tx2"/>
                </a:solidFill>
                <a:latin typeface="+mj-lt"/>
                <a:ea typeface="+mn-ea"/>
                <a:cs typeface="+mn-cs"/>
              </a:defRPr>
            </a:lvl2pPr>
            <a:lvl3pPr marL="0" indent="0" algn="ctr" defTabSz="2809037" rtl="0" eaLnBrk="1" latinLnBrk="0" hangingPunct="1">
              <a:lnSpc>
                <a:spcPct val="90000"/>
              </a:lnSpc>
              <a:spcBef>
                <a:spcPts val="3686"/>
              </a:spcBef>
              <a:spcAft>
                <a:spcPts val="3686"/>
              </a:spcAft>
              <a:buFont typeface="Arial" panose="020B0604020202020204" pitchFamily="34" charset="0"/>
              <a:buNone/>
              <a:defRPr sz="6144" b="1" kern="1200">
                <a:solidFill>
                  <a:schemeClr val="tx2"/>
                </a:solidFill>
                <a:latin typeface="+mn-lt"/>
                <a:ea typeface="+mn-ea"/>
                <a:cs typeface="+mn-cs"/>
              </a:defRPr>
            </a:lvl3pPr>
            <a:lvl4pPr marL="0" indent="0" algn="ctr" defTabSz="2809037" rtl="0" eaLnBrk="1" latinLnBrk="0" hangingPunct="1">
              <a:lnSpc>
                <a:spcPct val="90000"/>
              </a:lnSpc>
              <a:spcBef>
                <a:spcPts val="1536"/>
              </a:spcBef>
              <a:buFont typeface="Arial" panose="020B0604020202020204" pitchFamily="34" charset="0"/>
              <a:buNone/>
              <a:defRPr sz="4915" kern="1200">
                <a:solidFill>
                  <a:schemeClr val="tx1">
                    <a:lumMod val="85000"/>
                    <a:lumOff val="15000"/>
                  </a:schemeClr>
                </a:solidFill>
                <a:latin typeface="+mn-lt"/>
                <a:ea typeface="+mn-ea"/>
                <a:cs typeface="+mn-cs"/>
              </a:defRPr>
            </a:lvl4pPr>
            <a:lvl5pPr marL="0" indent="0" algn="ctr" defTabSz="2809037" rtl="0" eaLnBrk="1" latinLnBrk="0" hangingPunct="1">
              <a:lnSpc>
                <a:spcPct val="90000"/>
              </a:lnSpc>
              <a:spcBef>
                <a:spcPts val="1536"/>
              </a:spcBef>
              <a:spcAft>
                <a:spcPts val="3686"/>
              </a:spcAft>
              <a:buFont typeface="Arial" panose="020B0604020202020204" pitchFamily="34" charset="0"/>
              <a:buNone/>
              <a:defRPr sz="4301" kern="1200">
                <a:solidFill>
                  <a:schemeClr val="tx1">
                    <a:lumMod val="85000"/>
                    <a:lumOff val="15000"/>
                  </a:schemeClr>
                </a:solidFill>
                <a:latin typeface="+mn-lt"/>
                <a:ea typeface="+mn-ea"/>
                <a:cs typeface="+mn-cs"/>
              </a:defRPr>
            </a:lvl5pPr>
            <a:lvl6pPr marL="7724851"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6pPr>
            <a:lvl7pPr marL="9129370"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7pPr>
            <a:lvl8pPr marL="10533888"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8pPr>
            <a:lvl9pPr marL="11938406"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9pPr>
          </a:lstStyle>
          <a:p>
            <a:pPr algn="l"/>
            <a:r>
              <a:rPr lang="en-US" sz="3200" dirty="0">
                <a:latin typeface="Times New Roman" panose="02020603050405020304" pitchFamily="18" charset="0"/>
                <a:cs typeface="Times New Roman" panose="02020603050405020304" pitchFamily="18" charset="0"/>
              </a:rPr>
              <a:t>The cyanide anion has a high affinity for metals, such as gold and silver. For this reason, cyanide compounds have been used extensively in metal mining and other industries, resulting in wastewater contaminated with cyanide. Due to its highly reactive nature, cyanide binds the iron atom in the cytochrome C oxidase, which disrupts the electron transport chain and causes cellular hypoxia and death in all living organisms.</a:t>
            </a:r>
            <a:endParaRPr lang="en-US" sz="2800" baseline="30000" dirty="0">
              <a:solidFill>
                <a:srgbClr val="FFFFFF"/>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16552" y="1264008"/>
            <a:ext cx="7619179" cy="877360"/>
          </a:xfrm>
          <a:prstGeom prst="rect">
            <a:avLst/>
          </a:prstGeom>
        </p:spPr>
      </p:pic>
      <p:pic>
        <p:nvPicPr>
          <p:cNvPr id="8" name="Picture 7"/>
          <p:cNvPicPr>
            <a:picLocks noChangeAspect="1"/>
          </p:cNvPicPr>
          <p:nvPr/>
        </p:nvPicPr>
        <p:blipFill>
          <a:blip r:embed="rId13"/>
          <a:stretch>
            <a:fillRect/>
          </a:stretch>
        </p:blipFill>
        <p:spPr>
          <a:xfrm>
            <a:off x="20450054" y="10161387"/>
            <a:ext cx="5280536" cy="2649372"/>
          </a:xfrm>
          <a:prstGeom prst="rect">
            <a:avLst/>
          </a:prstGeom>
        </p:spPr>
      </p:pic>
      <p:sp>
        <p:nvSpPr>
          <p:cNvPr id="13" name="Rectangle 12"/>
          <p:cNvSpPr/>
          <p:nvPr/>
        </p:nvSpPr>
        <p:spPr>
          <a:xfrm>
            <a:off x="5923859" y="8071928"/>
            <a:ext cx="12606222" cy="3046988"/>
          </a:xfrm>
          <a:prstGeom prst="rect">
            <a:avLst/>
          </a:prstGeom>
        </p:spPr>
        <p:txBody>
          <a:bodyPr wrap="square">
            <a:spAutoFit/>
          </a:bodyPr>
          <a:lstStyle/>
          <a:p>
            <a:pPr lvl="0"/>
            <a:r>
              <a:rPr lang="en-US" sz="3200" dirty="0">
                <a:latin typeface="Times New Roman" panose="02020603050405020304" pitchFamily="18" charset="0"/>
                <a:cs typeface="Times New Roman" panose="02020603050405020304" pitchFamily="18" charset="0"/>
              </a:rPr>
              <a:t>A variety of cyanide biodegradation methods exist, but they all have significant shortcomings. Although bioremediation methods are less expensive and more environmentally friendly compared to chemical treatments, they are also limited by the inability of the </a:t>
            </a:r>
            <a:r>
              <a:rPr lang="en-US" sz="3200" dirty="0" err="1">
                <a:latin typeface="Times New Roman" panose="02020603050405020304" pitchFamily="18" charset="0"/>
                <a:cs typeface="Times New Roman" panose="02020603050405020304" pitchFamily="18" charset="0"/>
              </a:rPr>
              <a:t>cyanotrophic</a:t>
            </a:r>
            <a:r>
              <a:rPr lang="en-US" sz="3200" dirty="0">
                <a:latin typeface="Times New Roman" panose="02020603050405020304" pitchFamily="18" charset="0"/>
                <a:cs typeface="Times New Roman" panose="02020603050405020304" pitchFamily="18" charset="0"/>
              </a:rPr>
              <a:t> microorganisms to survive at the higher cyanide concentrations present in landfills and other waste sites.</a:t>
            </a:r>
            <a:endParaRPr lang="en-US" sz="3200" dirty="0">
              <a:solidFill>
                <a:srgbClr val="FFFFFF"/>
              </a:solidFill>
              <a:latin typeface="Times New Roman" panose="02020603050405020304" pitchFamily="18" charset="0"/>
              <a:cs typeface="Times New Roman" panose="02020603050405020304" pitchFamily="18" charset="0"/>
            </a:endParaRPr>
          </a:p>
        </p:txBody>
      </p:sp>
      <p:sp>
        <p:nvSpPr>
          <p:cNvPr id="68" name="Rectangle 67"/>
          <p:cNvSpPr/>
          <p:nvPr/>
        </p:nvSpPr>
        <p:spPr>
          <a:xfrm>
            <a:off x="5975018" y="14951907"/>
            <a:ext cx="12606222" cy="2062103"/>
          </a:xfrm>
          <a:prstGeom prst="rect">
            <a:avLst/>
          </a:prstGeom>
        </p:spPr>
        <p:txBody>
          <a:bodyPr wrap="square">
            <a:spAutoFit/>
          </a:bodyPr>
          <a:lstStyle/>
          <a:p>
            <a:pPr lvl="0"/>
            <a:r>
              <a:rPr lang="en-US" sz="3200" dirty="0">
                <a:latin typeface="Times New Roman" panose="02020603050405020304" pitchFamily="18" charset="0"/>
                <a:cs typeface="Times New Roman" panose="02020603050405020304" pitchFamily="18" charset="0"/>
              </a:rPr>
              <a:t>A plasmid containing the cyanide-degrading </a:t>
            </a:r>
            <a:r>
              <a:rPr lang="en-US" sz="3200" dirty="0" err="1">
                <a:latin typeface="Times New Roman" panose="02020603050405020304" pitchFamily="18" charset="0"/>
                <a:cs typeface="Times New Roman" panose="02020603050405020304" pitchFamily="18" charset="0"/>
              </a:rPr>
              <a:t>nitrilase</a:t>
            </a:r>
            <a:r>
              <a:rPr lang="en-US" sz="3200" dirty="0">
                <a:latin typeface="Times New Roman" panose="02020603050405020304" pitchFamily="18" charset="0"/>
                <a:cs typeface="Times New Roman" panose="02020603050405020304" pitchFamily="18" charset="0"/>
              </a:rPr>
              <a:t> genes, the cyanide-insensitive </a:t>
            </a:r>
            <a:r>
              <a:rPr lang="en-US" sz="3200" i="1" dirty="0" err="1">
                <a:latin typeface="Times New Roman" panose="02020603050405020304" pitchFamily="18" charset="0"/>
                <a:cs typeface="Times New Roman" panose="02020603050405020304" pitchFamily="18" charset="0"/>
              </a:rPr>
              <a:t>cioA</a:t>
            </a:r>
            <a:r>
              <a:rPr lang="en-US" sz="3200" dirty="0">
                <a:latin typeface="Times New Roman" panose="02020603050405020304" pitchFamily="18" charset="0"/>
                <a:cs typeface="Times New Roman" panose="02020603050405020304" pitchFamily="18" charset="0"/>
              </a:rPr>
              <a:t> and </a:t>
            </a:r>
            <a:r>
              <a:rPr lang="en-US" sz="3200" i="1" dirty="0" err="1">
                <a:latin typeface="Times New Roman" panose="02020603050405020304" pitchFamily="18" charset="0"/>
                <a:cs typeface="Times New Roman" panose="02020603050405020304" pitchFamily="18" charset="0"/>
              </a:rPr>
              <a:t>cioB</a:t>
            </a:r>
            <a:r>
              <a:rPr lang="en-US" sz="3200" dirty="0">
                <a:latin typeface="Times New Roman" panose="02020603050405020304" pitchFamily="18" charset="0"/>
                <a:cs typeface="Times New Roman" panose="02020603050405020304" pitchFamily="18" charset="0"/>
              </a:rPr>
              <a:t> genes, and two reporter genes will be inserted into the chassis, a safe and well-characterized strain of </a:t>
            </a:r>
            <a:r>
              <a:rPr lang="en-US" sz="3200" i="1" dirty="0">
                <a:latin typeface="Times New Roman" panose="02020603050405020304" pitchFamily="18" charset="0"/>
                <a:cs typeface="Times New Roman" panose="02020603050405020304" pitchFamily="18" charset="0"/>
              </a:rPr>
              <a:t>Escherichia coli</a:t>
            </a:r>
            <a:r>
              <a:rPr lang="en-US" sz="3200" dirty="0">
                <a:latin typeface="Times New Roman" panose="02020603050405020304" pitchFamily="18" charset="0"/>
                <a:cs typeface="Times New Roman" panose="02020603050405020304" pitchFamily="18" charset="0"/>
              </a:rPr>
              <a:t>. The two reporter genes, </a:t>
            </a:r>
            <a:r>
              <a:rPr lang="en-US" sz="3200" i="1" dirty="0">
                <a:latin typeface="Times New Roman" panose="02020603050405020304" pitchFamily="18" charset="0"/>
                <a:cs typeface="Times New Roman" panose="02020603050405020304" pitchFamily="18" charset="0"/>
              </a:rPr>
              <a:t>RFP </a:t>
            </a:r>
            <a:r>
              <a:rPr lang="en-US" sz="3200" dirty="0">
                <a:latin typeface="Times New Roman" panose="02020603050405020304" pitchFamily="18" charset="0"/>
                <a:cs typeface="Times New Roman" panose="02020603050405020304" pitchFamily="18" charset="0"/>
              </a:rPr>
              <a:t>and </a:t>
            </a:r>
            <a:r>
              <a:rPr lang="en-US" sz="3200" i="1" dirty="0">
                <a:latin typeface="Times New Roman" panose="02020603050405020304" pitchFamily="18" charset="0"/>
                <a:cs typeface="Times New Roman" panose="02020603050405020304" pitchFamily="18" charset="0"/>
              </a:rPr>
              <a:t>mTagBFP</a:t>
            </a:r>
            <a:r>
              <a:rPr lang="en-US" sz="3200" dirty="0">
                <a:latin typeface="Times New Roman" panose="02020603050405020304" pitchFamily="18" charset="0"/>
                <a:cs typeface="Times New Roman" panose="02020603050405020304" pitchFamily="18" charset="0"/>
              </a:rPr>
              <a:t>, will monitor both devices.</a:t>
            </a:r>
            <a:endParaRPr lang="en-US" sz="3200" dirty="0">
              <a:solidFill>
                <a:srgbClr val="FFFFFF"/>
              </a:solidFill>
              <a:latin typeface="Times New Roman" panose="02020603050405020304" pitchFamily="18" charset="0"/>
              <a:cs typeface="Times New Roman" panose="02020603050405020304" pitchFamily="18" charset="0"/>
            </a:endParaRPr>
          </a:p>
        </p:txBody>
      </p:sp>
      <p:sp>
        <p:nvSpPr>
          <p:cNvPr id="6" name="Rectangle 5"/>
          <p:cNvSpPr/>
          <p:nvPr/>
        </p:nvSpPr>
        <p:spPr>
          <a:xfrm>
            <a:off x="26188795" y="9260725"/>
            <a:ext cx="10292862" cy="4524315"/>
          </a:xfrm>
          <a:prstGeom prst="rect">
            <a:avLst/>
          </a:prstGeom>
        </p:spPr>
        <p:txBody>
          <a:bodyPr wrap="square">
            <a:spAutoFit/>
          </a:bodyPr>
          <a:lstStyle/>
          <a:p>
            <a:r>
              <a:rPr lang="en-US" sz="3200" dirty="0">
                <a:solidFill>
                  <a:srgbClr val="FFFFFF"/>
                </a:solidFill>
                <a:latin typeface="Times New Roman" panose="02020603050405020304" pitchFamily="18" charset="0"/>
                <a:cs typeface="Times New Roman" panose="02020603050405020304" pitchFamily="18" charset="0"/>
              </a:rPr>
              <a:t>In the Mead area, my local community, cyanide has been present in groundwater for more than fifty years as a result of the old Kaiser Aluminum smelter built in 1942. This facility used cyanide to extract aluminum needed for the construction of aircraft frames during World War II. In 1978, cyanide contamination was discovered in a few private wells. Despite the closure of the Kaiser Aluminum plant in 2000, cyanide presence in groundwater remains a persistent environmental problem in my community</a:t>
            </a:r>
            <a:r>
              <a:rPr lang="en-US" sz="3200" baseline="30000" dirty="0">
                <a:solidFill>
                  <a:srgbClr val="FFFFFF"/>
                </a:solidFill>
                <a:latin typeface="Times New Roman" panose="02020603050405020304" pitchFamily="18" charset="0"/>
                <a:cs typeface="Times New Roman" panose="02020603050405020304" pitchFamily="18" charset="0"/>
              </a:rPr>
              <a:t>1</a:t>
            </a:r>
            <a:r>
              <a:rPr lang="en-US" sz="3200" dirty="0">
                <a:solidFill>
                  <a:srgbClr val="FFFFFF"/>
                </a:solidFill>
                <a:latin typeface="Times New Roman" panose="02020603050405020304" pitchFamily="18" charset="0"/>
                <a:cs typeface="Times New Roman" panose="02020603050405020304" pitchFamily="18" charset="0"/>
              </a:rPr>
              <a:t>.</a:t>
            </a:r>
            <a:endParaRPr lang="en-US" sz="3200" baseline="30000" dirty="0">
              <a:latin typeface="Times New Roman" panose="02020603050405020304" pitchFamily="18" charset="0"/>
              <a:cs typeface="Times New Roman" panose="02020603050405020304" pitchFamily="18" charset="0"/>
            </a:endParaRPr>
          </a:p>
        </p:txBody>
      </p:sp>
      <p:sp>
        <p:nvSpPr>
          <p:cNvPr id="7" name="Rectangle 6"/>
          <p:cNvSpPr/>
          <p:nvPr/>
        </p:nvSpPr>
        <p:spPr>
          <a:xfrm>
            <a:off x="20450054" y="14324439"/>
            <a:ext cx="16069542" cy="4031873"/>
          </a:xfrm>
          <a:prstGeom prst="rect">
            <a:avLst/>
          </a:prstGeom>
        </p:spPr>
        <p:txBody>
          <a:bodyPr wrap="square">
            <a:spAutoFit/>
          </a:bodyPr>
          <a:lstStyle/>
          <a:p>
            <a:pPr lvl="0"/>
            <a:r>
              <a:rPr lang="en-US" sz="3200" dirty="0">
                <a:solidFill>
                  <a:srgbClr val="FFFFFF"/>
                </a:solidFill>
                <a:latin typeface="Times New Roman" panose="02020603050405020304" pitchFamily="18" charset="0"/>
                <a:cs typeface="Times New Roman" panose="02020603050405020304" pitchFamily="18" charset="0"/>
              </a:rPr>
              <a:t>The Kaiser Mead superfund site has been on the Environmental Protection Agency’s Superfund National Priorities List (NPL) since 1982, and it is considered still active because the waste has not been cleaned up. The 128,000 tons of waste at the site have been covered by an asphalt cap. However, this has not stopped cyanide compounds from leaking into groundwater. In 2017, testing results from wells in an area planned for urban development showed the presence of cyanide in groundwater at concentration levels nine times greater than allowable limits. The aquifer, which has been contaminated with cyanide, supplies water to the Little Spokane River. As a consequence, cyanide poses a serious threat to aquatic life and the environment.</a:t>
            </a:r>
          </a:p>
        </p:txBody>
      </p:sp>
      <p:sp>
        <p:nvSpPr>
          <p:cNvPr id="42" name="Shape 202"/>
          <p:cNvSpPr txBox="1">
            <a:spLocks/>
          </p:cNvSpPr>
          <p:nvPr/>
        </p:nvSpPr>
        <p:spPr>
          <a:xfrm>
            <a:off x="5870034" y="11363134"/>
            <a:ext cx="12866041" cy="3586464"/>
          </a:xfrm>
          <a:prstGeom prst="rect">
            <a:avLst/>
          </a:prstGeom>
          <a:noFill/>
          <a:ln>
            <a:noFill/>
          </a:ln>
        </p:spPr>
        <p:txBody>
          <a:bodyPr lIns="178825" tIns="178825" rIns="178825" bIns="178825" anchor="t" anchorCtr="0">
            <a:noAutofit/>
          </a:bodyPr>
          <a:lstStyle>
            <a:lvl1pPr marL="0" indent="0" algn="ctr" defTabSz="2809037" rtl="0" eaLnBrk="1" latinLnBrk="0" hangingPunct="1">
              <a:lnSpc>
                <a:spcPct val="90000"/>
              </a:lnSpc>
              <a:spcBef>
                <a:spcPts val="3072"/>
              </a:spcBef>
              <a:buFont typeface="Arial" panose="020B0604020202020204" pitchFamily="34" charset="0"/>
              <a:buNone/>
              <a:defRPr sz="8602" kern="1200">
                <a:solidFill>
                  <a:schemeClr val="tx1">
                    <a:lumMod val="85000"/>
                    <a:lumOff val="15000"/>
                  </a:schemeClr>
                </a:solidFill>
                <a:latin typeface="+mj-lt"/>
                <a:ea typeface="+mn-ea"/>
                <a:cs typeface="+mn-cs"/>
              </a:defRPr>
            </a:lvl1pPr>
            <a:lvl2pPr marL="0" indent="0" algn="ctr" defTabSz="2809037" rtl="0" eaLnBrk="1" latinLnBrk="0" hangingPunct="1">
              <a:lnSpc>
                <a:spcPct val="90000"/>
              </a:lnSpc>
              <a:spcBef>
                <a:spcPts val="1536"/>
              </a:spcBef>
              <a:buFont typeface="Arial" panose="020B0604020202020204" pitchFamily="34" charset="0"/>
              <a:buNone/>
              <a:defRPr sz="6144" kern="1200">
                <a:solidFill>
                  <a:schemeClr val="tx2"/>
                </a:solidFill>
                <a:latin typeface="+mj-lt"/>
                <a:ea typeface="+mn-ea"/>
                <a:cs typeface="+mn-cs"/>
              </a:defRPr>
            </a:lvl2pPr>
            <a:lvl3pPr marL="0" indent="0" algn="ctr" defTabSz="2809037" rtl="0" eaLnBrk="1" latinLnBrk="0" hangingPunct="1">
              <a:lnSpc>
                <a:spcPct val="90000"/>
              </a:lnSpc>
              <a:spcBef>
                <a:spcPts val="3686"/>
              </a:spcBef>
              <a:spcAft>
                <a:spcPts val="3686"/>
              </a:spcAft>
              <a:buFont typeface="Arial" panose="020B0604020202020204" pitchFamily="34" charset="0"/>
              <a:buNone/>
              <a:defRPr sz="6144" b="1" kern="1200">
                <a:solidFill>
                  <a:schemeClr val="tx2"/>
                </a:solidFill>
                <a:latin typeface="+mn-lt"/>
                <a:ea typeface="+mn-ea"/>
                <a:cs typeface="+mn-cs"/>
              </a:defRPr>
            </a:lvl3pPr>
            <a:lvl4pPr marL="0" indent="0" algn="ctr" defTabSz="2809037" rtl="0" eaLnBrk="1" latinLnBrk="0" hangingPunct="1">
              <a:lnSpc>
                <a:spcPct val="90000"/>
              </a:lnSpc>
              <a:spcBef>
                <a:spcPts val="1536"/>
              </a:spcBef>
              <a:buFont typeface="Arial" panose="020B0604020202020204" pitchFamily="34" charset="0"/>
              <a:buNone/>
              <a:defRPr sz="4915" kern="1200">
                <a:solidFill>
                  <a:schemeClr val="tx1">
                    <a:lumMod val="85000"/>
                    <a:lumOff val="15000"/>
                  </a:schemeClr>
                </a:solidFill>
                <a:latin typeface="+mn-lt"/>
                <a:ea typeface="+mn-ea"/>
                <a:cs typeface="+mn-cs"/>
              </a:defRPr>
            </a:lvl4pPr>
            <a:lvl5pPr marL="0" indent="0" algn="ctr" defTabSz="2809037" rtl="0" eaLnBrk="1" latinLnBrk="0" hangingPunct="1">
              <a:lnSpc>
                <a:spcPct val="90000"/>
              </a:lnSpc>
              <a:spcBef>
                <a:spcPts val="1536"/>
              </a:spcBef>
              <a:spcAft>
                <a:spcPts val="3686"/>
              </a:spcAft>
              <a:buFont typeface="Arial" panose="020B0604020202020204" pitchFamily="34" charset="0"/>
              <a:buNone/>
              <a:defRPr sz="4301" kern="1200">
                <a:solidFill>
                  <a:schemeClr val="tx1">
                    <a:lumMod val="85000"/>
                    <a:lumOff val="15000"/>
                  </a:schemeClr>
                </a:solidFill>
                <a:latin typeface="+mn-lt"/>
                <a:ea typeface="+mn-ea"/>
                <a:cs typeface="+mn-cs"/>
              </a:defRPr>
            </a:lvl5pPr>
            <a:lvl6pPr marL="7724851"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6pPr>
            <a:lvl7pPr marL="9129370"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7pPr>
            <a:lvl8pPr marL="10533888"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8pPr>
            <a:lvl9pPr marL="11938406"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9pPr>
          </a:lstStyle>
          <a:p>
            <a:pPr algn="l"/>
            <a:r>
              <a:rPr lang="en-US" sz="3200" dirty="0">
                <a:latin typeface="Times New Roman" panose="02020603050405020304" pitchFamily="18" charset="0"/>
                <a:cs typeface="Times New Roman" panose="02020603050405020304" pitchFamily="18" charset="0"/>
              </a:rPr>
              <a:t>I have designed a biological system capable of degrading cyanide that aims to overcome the existing limitations by having the ability to survive in high concentrations of cyanide and by providing a safe and efficient way to degrade cyanide. The system will use genes from </a:t>
            </a:r>
            <a:r>
              <a:rPr lang="en-US" sz="3200" i="1" dirty="0">
                <a:latin typeface="Times New Roman" panose="02020603050405020304" pitchFamily="18" charset="0"/>
                <a:cs typeface="Times New Roman" panose="02020603050405020304" pitchFamily="18" charset="0"/>
              </a:rPr>
              <a:t>Pseudomonas </a:t>
            </a:r>
            <a:r>
              <a:rPr lang="en-US" sz="3200" i="1" dirty="0" err="1">
                <a:latin typeface="Times New Roman" panose="02020603050405020304" pitchFamily="18" charset="0"/>
                <a:cs typeface="Times New Roman" panose="02020603050405020304" pitchFamily="18" charset="0"/>
              </a:rPr>
              <a:t>pseudoalcaligenes</a:t>
            </a:r>
            <a:r>
              <a:rPr lang="en-US" sz="3200" dirty="0">
                <a:latin typeface="Times New Roman" panose="02020603050405020304" pitchFamily="18" charset="0"/>
                <a:cs typeface="Times New Roman" panose="02020603050405020304" pitchFamily="18" charset="0"/>
              </a:rPr>
              <a:t> CECT5344, a </a:t>
            </a:r>
            <a:r>
              <a:rPr lang="en-US" sz="3200" dirty="0" err="1">
                <a:latin typeface="Times New Roman" panose="02020603050405020304" pitchFamily="18" charset="0"/>
                <a:cs typeface="Times New Roman" panose="02020603050405020304" pitchFamily="18" charset="0"/>
              </a:rPr>
              <a:t>cyanotrophic</a:t>
            </a:r>
            <a:r>
              <a:rPr lang="en-US" sz="3200" dirty="0">
                <a:latin typeface="Times New Roman" panose="02020603050405020304" pitchFamily="18" charset="0"/>
                <a:cs typeface="Times New Roman" panose="02020603050405020304" pitchFamily="18" charset="0"/>
              </a:rPr>
              <a:t> bacterium whose genome has been fully sequenced. This bacterium possesses an alternative respiration system, allowing it to be more resistant to cyanide than other bacteria.</a:t>
            </a:r>
            <a:endParaRPr lang="en-US" sz="2800" dirty="0">
              <a:solidFill>
                <a:schemeClr val="tx1"/>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14"/>
          <a:stretch>
            <a:fillRect/>
          </a:stretch>
        </p:blipFill>
        <p:spPr>
          <a:xfrm>
            <a:off x="20840212" y="5738756"/>
            <a:ext cx="2908411" cy="3016494"/>
          </a:xfrm>
          <a:prstGeom prst="rect">
            <a:avLst/>
          </a:prstGeom>
        </p:spPr>
      </p:pic>
    </p:spTree>
    <p:extLst>
      <p:ext uri="{BB962C8B-B14F-4D97-AF65-F5344CB8AC3E}">
        <p14:creationId xmlns:p14="http://schemas.microsoft.com/office/powerpoint/2010/main" val="1186914433"/>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hlinkClick r:id="rId3" action="ppaction://hlinksldjump"/>
            <a:extLst>
              <a:ext uri="{FF2B5EF4-FFF2-40B4-BE49-F238E27FC236}">
                <a16:creationId xmlns:a16="http://schemas.microsoft.com/office/drawing/2014/main" id="{CA480A17-B33A-4E1E-B9C3-7E3069563167}"/>
              </a:ext>
            </a:extLst>
          </p:cNvPr>
          <p:cNvSpPr/>
          <p:nvPr/>
        </p:nvSpPr>
        <p:spPr>
          <a:xfrm>
            <a:off x="-1" y="19786866"/>
            <a:ext cx="37453711" cy="1106095"/>
          </a:xfrm>
          <a:prstGeom prst="rect">
            <a:avLst/>
          </a:prstGeom>
          <a:solidFill>
            <a:srgbClr val="D3EC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06324B"/>
                </a:solidFill>
                <a:latin typeface="Arial"/>
                <a:cs typeface="Arial"/>
              </a:rPr>
              <a:t>SYSTEM LEVEL DESIGN</a:t>
            </a:r>
          </a:p>
        </p:txBody>
      </p:sp>
      <p:sp>
        <p:nvSpPr>
          <p:cNvPr id="79" name="Rectangle 78">
            <a:hlinkClick r:id="rId3" action="ppaction://hlinksldjump"/>
            <a:extLst>
              <a:ext uri="{FF2B5EF4-FFF2-40B4-BE49-F238E27FC236}">
                <a16:creationId xmlns:a16="http://schemas.microsoft.com/office/drawing/2014/main" id="{CA480A17-B33A-4E1E-B9C3-7E3069563167}"/>
              </a:ext>
            </a:extLst>
          </p:cNvPr>
          <p:cNvSpPr/>
          <p:nvPr/>
        </p:nvSpPr>
        <p:spPr>
          <a:xfrm>
            <a:off x="0" y="0"/>
            <a:ext cx="37453711" cy="3423849"/>
          </a:xfrm>
          <a:prstGeom prst="rect">
            <a:avLst/>
          </a:prstGeom>
          <a:solidFill>
            <a:srgbClr val="0045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Bioengineering Design for Cyanide Degradation</a:t>
            </a:r>
            <a:endParaRPr lang="en-US" sz="7200" dirty="0">
              <a:latin typeface="Arial"/>
              <a:cs typeface="Arial"/>
            </a:endParaRPr>
          </a:p>
          <a:p>
            <a:pPr algn="ctr"/>
            <a:r>
              <a:rPr lang="en-US" sz="6000" dirty="0"/>
              <a:t>Alexander Popescu</a:t>
            </a:r>
            <a:endParaRPr lang="en-US" sz="6000" dirty="0">
              <a:latin typeface="Arial"/>
              <a:cs typeface="Arial"/>
            </a:endParaRPr>
          </a:p>
          <a:p>
            <a:pPr algn="ctr"/>
            <a:r>
              <a:rPr lang="en-US" sz="6000" dirty="0"/>
              <a:t>German Homeschool Team</a:t>
            </a:r>
            <a:endParaRPr lang="en-US" sz="6000" dirty="0">
              <a:latin typeface="Arial"/>
              <a:cs typeface="Arial"/>
            </a:endParaRPr>
          </a:p>
        </p:txBody>
      </p:sp>
      <p:sp>
        <p:nvSpPr>
          <p:cNvPr id="35" name="Rectangle 34"/>
          <p:cNvSpPr/>
          <p:nvPr/>
        </p:nvSpPr>
        <p:spPr>
          <a:xfrm>
            <a:off x="0" y="123187"/>
            <a:ext cx="37334500" cy="20821338"/>
          </a:xfrm>
          <a:prstGeom prst="rect">
            <a:avLst/>
          </a:prstGeom>
          <a:noFill/>
          <a:ln w="254000">
            <a:solidFill>
              <a:srgbClr val="000000"/>
            </a:solidFill>
            <a:miter lim="800000"/>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a:endParaRPr lang="en-US"/>
          </a:p>
        </p:txBody>
      </p:sp>
      <p:pic>
        <p:nvPicPr>
          <p:cNvPr id="1026" name="Picture 2" descr="http://www.miankoutu.com/uploadfiles/2015-9-24/201592411294181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95507" y="20164462"/>
            <a:ext cx="680658" cy="680658"/>
          </a:xfrm>
          <a:prstGeom prst="rect">
            <a:avLst/>
          </a:prstGeom>
          <a:noFill/>
          <a:extLst>
            <a:ext uri="{909E8E84-426E-40dd-AFC4-6F175D3DCCD1}">
              <a14:hiddenFill xmlns:a14="http://schemas.microsoft.com/office/drawing/2010/main" xmlns="">
                <a:solidFill>
                  <a:srgbClr val="FFFFFF"/>
                </a:solidFill>
              </a14:hiddenFill>
            </a:ext>
          </a:extLst>
        </p:spPr>
      </p:pic>
      <p:sp>
        <p:nvSpPr>
          <p:cNvPr id="70" name="TextBox 69"/>
          <p:cNvSpPr txBox="1"/>
          <p:nvPr/>
        </p:nvSpPr>
        <p:spPr>
          <a:xfrm>
            <a:off x="586309" y="3703487"/>
            <a:ext cx="3928541" cy="1384995"/>
          </a:xfrm>
          <a:prstGeom prst="rect">
            <a:avLst/>
          </a:prstGeom>
          <a:noFill/>
        </p:spPr>
        <p:txBody>
          <a:bodyPr wrap="square" rtlCol="0">
            <a:spAutoFit/>
          </a:bodyPr>
          <a:lstStyle/>
          <a:p>
            <a:r>
              <a:rPr lang="en-US" sz="2800" i="1" dirty="0">
                <a:latin typeface="Arial"/>
                <a:cs typeface="Arial"/>
              </a:rPr>
              <a:t>Interactive!</a:t>
            </a:r>
          </a:p>
          <a:p>
            <a:r>
              <a:rPr lang="en-US" sz="2800" dirty="0">
                <a:latin typeface="Arial"/>
                <a:cs typeface="Arial"/>
              </a:rPr>
              <a:t>Click bubbles </a:t>
            </a:r>
            <a:r>
              <a:rPr lang="en-US" sz="2800" i="1" dirty="0">
                <a:latin typeface="Arial"/>
                <a:cs typeface="Arial"/>
              </a:rPr>
              <a:t>to jump </a:t>
            </a:r>
            <a:r>
              <a:rPr lang="en-US" sz="2800" dirty="0">
                <a:latin typeface="Arial"/>
                <a:cs typeface="Arial"/>
              </a:rPr>
              <a:t>to each section</a:t>
            </a:r>
          </a:p>
        </p:txBody>
      </p:sp>
      <p:sp>
        <p:nvSpPr>
          <p:cNvPr id="1033" name="Curved Right Arrow 1032"/>
          <p:cNvSpPr/>
          <p:nvPr/>
        </p:nvSpPr>
        <p:spPr>
          <a:xfrm>
            <a:off x="471370" y="5304656"/>
            <a:ext cx="762974" cy="21973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solidFill>
                <a:schemeClr val="tx1"/>
              </a:solidFill>
            </a:endParaRPr>
          </a:p>
        </p:txBody>
      </p:sp>
      <p:cxnSp>
        <p:nvCxnSpPr>
          <p:cNvPr id="44" name="Shape 90"/>
          <p:cNvCxnSpPr/>
          <p:nvPr/>
        </p:nvCxnSpPr>
        <p:spPr>
          <a:xfrm flipH="1">
            <a:off x="19415145" y="3946258"/>
            <a:ext cx="13793" cy="15694066"/>
          </a:xfrm>
          <a:prstGeom prst="straightConnector1">
            <a:avLst/>
          </a:prstGeom>
          <a:noFill/>
          <a:ln w="12700" cap="flat" cmpd="sng">
            <a:solidFill>
              <a:schemeClr val="accent4"/>
            </a:solidFill>
            <a:prstDash val="solid"/>
            <a:miter/>
            <a:headEnd type="none" w="med" len="med"/>
            <a:tailEnd type="none" w="med" len="med"/>
          </a:ln>
        </p:spPr>
      </p:cxnSp>
      <p:pic>
        <p:nvPicPr>
          <p:cNvPr id="36" name="Picture 3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6552" y="1264008"/>
            <a:ext cx="7619179" cy="877360"/>
          </a:xfrm>
          <a:prstGeom prst="rect">
            <a:avLst/>
          </a:prstGeom>
        </p:spPr>
      </p:pic>
      <p:sp>
        <p:nvSpPr>
          <p:cNvPr id="9" name="Rectangle 8"/>
          <p:cNvSpPr/>
          <p:nvPr/>
        </p:nvSpPr>
        <p:spPr>
          <a:xfrm>
            <a:off x="6066503" y="13614930"/>
            <a:ext cx="12864866" cy="4031873"/>
          </a:xfrm>
          <a:prstGeom prst="rect">
            <a:avLst/>
          </a:prstGeom>
        </p:spPr>
        <p:txBody>
          <a:bodyPr wrap="square">
            <a:spAutoFit/>
          </a:bodyPr>
          <a:lstStyle/>
          <a:p>
            <a:r>
              <a:rPr lang="en-US" sz="3200" dirty="0">
                <a:latin typeface="Times New Roman" panose="02020603050405020304" pitchFamily="18" charset="0"/>
                <a:ea typeface="Times New Roman" panose="02020603050405020304" pitchFamily="18" charset="0"/>
                <a:cs typeface="Times New Roman" panose="02020603050405020304" pitchFamily="18" charset="0"/>
              </a:rPr>
              <a:t>My system incorporates the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nitrilase</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nit1C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gene cluster, which is necessary for the degradation of cyanide and aliphatic nitrile</a:t>
            </a:r>
            <a:r>
              <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rPr>
              <a:t>4</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The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cioA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cioB</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genes encode a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quinol</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oxidase insensitive to cyanide and ensure the survival of the system in the presence of high concentrations of cyanide</a:t>
            </a:r>
            <a:r>
              <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rPr>
              <a:t>5,6</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ea typeface="Times New Roman" panose="02020603050405020304" pitchFamily="18" charset="0"/>
                <a:cs typeface="Times New Roman" panose="02020603050405020304" pitchFamily="18" charset="0"/>
              </a:rPr>
              <a:t>The system contains two reporter genes, the </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RFP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gene and the </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mTagBFP</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gene. The purpose of these genes is to monitor the system in order to signal if it is functioning properly.</a:t>
            </a:r>
          </a:p>
        </p:txBody>
      </p:sp>
      <p:sp>
        <p:nvSpPr>
          <p:cNvPr id="42" name="Title 1"/>
          <p:cNvSpPr txBox="1">
            <a:spLocks/>
          </p:cNvSpPr>
          <p:nvPr/>
        </p:nvSpPr>
        <p:spPr>
          <a:xfrm>
            <a:off x="6321606" y="4087072"/>
            <a:ext cx="10137064" cy="796185"/>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System Level Design</a:t>
            </a:r>
          </a:p>
        </p:txBody>
      </p:sp>
      <p:sp>
        <p:nvSpPr>
          <p:cNvPr id="49" name="Text Box 11"/>
          <p:cNvSpPr txBox="1"/>
          <p:nvPr/>
        </p:nvSpPr>
        <p:spPr>
          <a:xfrm>
            <a:off x="20409961" y="10128127"/>
            <a:ext cx="3876753" cy="1076051"/>
          </a:xfrm>
          <a:prstGeom prst="rect">
            <a:avLst/>
          </a:prstGeom>
          <a:solidFill>
            <a:schemeClr val="accent4">
              <a:lumMod val="75000"/>
            </a:schemeClr>
          </a:solid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6000" dirty="0">
                <a:effectLst>
                  <a:outerShdw blurRad="38100" dist="19050" dir="2700000" algn="tl">
                    <a:schemeClr val="dk1">
                      <a:alpha val="40000"/>
                    </a:schemeClr>
                  </a:outerShdw>
                </a:effectLst>
                <a:latin typeface="Times New Roman" panose="02020603050405020304" pitchFamily="18" charset="0"/>
                <a:ea typeface="Calibri" panose="020F0502020204030204" pitchFamily="34" charset="0"/>
                <a:cs typeface="Times New Roman" panose="02020603050405020304" pitchFamily="18" charset="0"/>
              </a:rPr>
              <a:t>CYANIDE</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Right Arrow 12"/>
          <p:cNvSpPr/>
          <p:nvPr/>
        </p:nvSpPr>
        <p:spPr>
          <a:xfrm>
            <a:off x="24657185" y="10230826"/>
            <a:ext cx="1853604" cy="884196"/>
          </a:xfrm>
          <a:prstGeom prst="rightArrow">
            <a:avLst/>
          </a:prstGeom>
          <a:ln>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4" name="TextBox 13"/>
          <p:cNvSpPr txBox="1"/>
          <p:nvPr/>
        </p:nvSpPr>
        <p:spPr>
          <a:xfrm>
            <a:off x="26845176" y="9172287"/>
            <a:ext cx="5203814" cy="3170099"/>
          </a:xfrm>
          <a:prstGeom prst="rect">
            <a:avLst/>
          </a:prstGeom>
          <a:solidFill>
            <a:srgbClr val="00B050"/>
          </a:solidFill>
        </p:spPr>
        <p:txBody>
          <a:bodyPr wrap="square" rtlCol="0" anchor="ctr">
            <a:spAutoFit/>
          </a:bodyPr>
          <a:lstStyle/>
          <a:p>
            <a:pPr algn="ctr"/>
            <a:endParaRPr lang="en-US" sz="4000" b="1" dirty="0"/>
          </a:p>
          <a:p>
            <a:pPr algn="ctr"/>
            <a:r>
              <a:rPr lang="en-US" sz="4000" b="1" dirty="0"/>
              <a:t>DEVICE #1</a:t>
            </a:r>
          </a:p>
          <a:p>
            <a:pPr algn="ctr"/>
            <a:endParaRPr lang="en-US" sz="4000" b="1" dirty="0"/>
          </a:p>
          <a:p>
            <a:pPr algn="ctr"/>
            <a:r>
              <a:rPr lang="en-US" sz="4000" b="1" dirty="0"/>
              <a:t>CN Resistance</a:t>
            </a:r>
          </a:p>
          <a:p>
            <a:pPr algn="ctr"/>
            <a:endParaRPr lang="en-US" sz="4000" b="1" dirty="0"/>
          </a:p>
        </p:txBody>
      </p:sp>
      <p:sp>
        <p:nvSpPr>
          <p:cNvPr id="16" name="Sun 15"/>
          <p:cNvSpPr/>
          <p:nvPr/>
        </p:nvSpPr>
        <p:spPr>
          <a:xfrm>
            <a:off x="34986254" y="9938906"/>
            <a:ext cx="1672363" cy="1572064"/>
          </a:xfrm>
          <a:prstGeom prst="su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34560198" y="11655748"/>
            <a:ext cx="2524474" cy="1077218"/>
          </a:xfrm>
          <a:prstGeom prst="rect">
            <a:avLst/>
          </a:prstGeom>
          <a:noFill/>
        </p:spPr>
        <p:txBody>
          <a:bodyPr wrap="none" rtlCol="0">
            <a:spAutoFit/>
          </a:bodyPr>
          <a:lstStyle/>
          <a:p>
            <a:pPr algn="ctr"/>
            <a:r>
              <a:rPr lang="en-US" sz="3200" dirty="0"/>
              <a:t>Red</a:t>
            </a:r>
          </a:p>
          <a:p>
            <a:pPr algn="ctr"/>
            <a:r>
              <a:rPr lang="en-US" sz="3200" dirty="0"/>
              <a:t>Fluorescence</a:t>
            </a:r>
          </a:p>
        </p:txBody>
      </p:sp>
      <p:sp>
        <p:nvSpPr>
          <p:cNvPr id="67" name="TextBox 66"/>
          <p:cNvSpPr txBox="1"/>
          <p:nvPr/>
        </p:nvSpPr>
        <p:spPr>
          <a:xfrm>
            <a:off x="34513936" y="18187239"/>
            <a:ext cx="2524474" cy="1077218"/>
          </a:xfrm>
          <a:prstGeom prst="rect">
            <a:avLst/>
          </a:prstGeom>
          <a:noFill/>
        </p:spPr>
        <p:txBody>
          <a:bodyPr wrap="none" rtlCol="0">
            <a:spAutoFit/>
          </a:bodyPr>
          <a:lstStyle/>
          <a:p>
            <a:pPr algn="ctr"/>
            <a:r>
              <a:rPr lang="en-US" sz="3200" dirty="0"/>
              <a:t>Blue</a:t>
            </a:r>
          </a:p>
          <a:p>
            <a:pPr algn="ctr"/>
            <a:r>
              <a:rPr lang="en-US" sz="3200" dirty="0"/>
              <a:t>Fluorescence</a:t>
            </a:r>
          </a:p>
        </p:txBody>
      </p:sp>
      <p:sp>
        <p:nvSpPr>
          <p:cNvPr id="68" name="Right Arrow 67"/>
          <p:cNvSpPr/>
          <p:nvPr/>
        </p:nvSpPr>
        <p:spPr>
          <a:xfrm>
            <a:off x="32590820" y="10344862"/>
            <a:ext cx="1853604" cy="884196"/>
          </a:xfrm>
          <a:prstGeom prst="rightArrow">
            <a:avLst/>
          </a:prstGeom>
          <a:ln>
            <a:solidFill>
              <a:schemeClr val="accent4"/>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en-US"/>
          </a:p>
        </p:txBody>
      </p:sp>
      <p:sp>
        <p:nvSpPr>
          <p:cNvPr id="69" name="Right Arrow 68"/>
          <p:cNvSpPr/>
          <p:nvPr/>
        </p:nvSpPr>
        <p:spPr>
          <a:xfrm>
            <a:off x="24641408" y="16599868"/>
            <a:ext cx="1853604" cy="884196"/>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ight Arrow 70"/>
          <p:cNvSpPr/>
          <p:nvPr/>
        </p:nvSpPr>
        <p:spPr>
          <a:xfrm>
            <a:off x="32762678" y="16650480"/>
            <a:ext cx="1853604" cy="884196"/>
          </a:xfrm>
          <a:prstGeom prst="rightArrow">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6739100" y="15397237"/>
            <a:ext cx="5630912" cy="3440875"/>
          </a:xfrm>
          <a:prstGeom prst="rect">
            <a:avLst/>
          </a:prstGeom>
          <a:noFill/>
          <a:effectLst>
            <a:glow rad="127000">
              <a:schemeClr val="bg1"/>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p:cNvSpPr/>
          <p:nvPr/>
        </p:nvSpPr>
        <p:spPr>
          <a:xfrm>
            <a:off x="26679486" y="9058514"/>
            <a:ext cx="5516072" cy="3283872"/>
          </a:xfrm>
          <a:prstGeom prst="rect">
            <a:avLst/>
          </a:prstGeom>
          <a:noFill/>
          <a:effectLst>
            <a:glow rad="127000">
              <a:schemeClr val="bg1"/>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a:hlinkClick r:id="rId6" action="ppaction://hlinksldjump"/>
            <a:extLst>
              <a:ext uri="{FF2B5EF4-FFF2-40B4-BE49-F238E27FC236}">
                <a16:creationId xmlns:a16="http://schemas.microsoft.com/office/drawing/2014/main" id="{99A55A7B-4454-4118-9F77-E5D037F50583}"/>
              </a:ext>
            </a:extLst>
          </p:cNvPr>
          <p:cNvSpPr txBox="1"/>
          <p:nvPr/>
        </p:nvSpPr>
        <p:spPr>
          <a:xfrm>
            <a:off x="27849598" y="19888817"/>
            <a:ext cx="9144487" cy="811525"/>
          </a:xfrm>
          <a:prstGeom prst="roundRect">
            <a:avLst>
              <a:gd name="adj" fmla="val 50000"/>
            </a:avLst>
          </a:prstGeom>
          <a:solidFill>
            <a:schemeClr val="accent1">
              <a:lumMod val="60000"/>
              <a:lumOff val="40000"/>
            </a:schemeClr>
          </a:solidFill>
          <a:ln w="19050">
            <a:solidFill>
              <a:schemeClr val="accent5"/>
            </a:solidFill>
          </a:ln>
        </p:spPr>
        <p:txBody>
          <a:bodyPr wrap="square" lIns="0" rIns="0" rtlCol="0" anchor="ctr" anchorCtr="0">
            <a:noAutofit/>
          </a:bodyPr>
          <a:lstStyle/>
          <a:p>
            <a:pPr algn="ctr" defTabSz="2809037">
              <a:defRPr/>
            </a:pPr>
            <a:r>
              <a:rPr lang="en-US" sz="3686" b="1" kern="0" dirty="0">
                <a:solidFill>
                  <a:srgbClr val="06324B"/>
                </a:solidFill>
              </a:rPr>
              <a:t>Return to Title Slide</a:t>
            </a:r>
          </a:p>
        </p:txBody>
      </p:sp>
      <p:grpSp>
        <p:nvGrpSpPr>
          <p:cNvPr id="54" name="Percent Chart"/>
          <p:cNvGrpSpPr/>
          <p:nvPr/>
        </p:nvGrpSpPr>
        <p:grpSpPr>
          <a:xfrm>
            <a:off x="1061946" y="4993114"/>
            <a:ext cx="4734500" cy="4674064"/>
            <a:chOff x="4547093" y="1223945"/>
            <a:chExt cx="1645920" cy="1645973"/>
          </a:xfrm>
        </p:grpSpPr>
        <p:sp>
          <p:nvSpPr>
            <p:cNvPr id="55"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56"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63" name="Excel Chart">
              <a:hlinkClick r:id="rId6" action="ppaction://hlinksldjump"/>
            </p:cNvPr>
            <p:cNvGraphicFramePr>
              <a:graphicFrameLocks noChangeAspect="1"/>
            </p:cNvGraphicFramePr>
            <p:nvPr>
              <p:extLst>
                <p:ext uri="{D42A27DB-BD31-4B8C-83A1-F6EECF244321}">
                  <p14:modId xmlns:p14="http://schemas.microsoft.com/office/powerpoint/2010/main" val="37810450"/>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7"/>
            </a:graphicData>
          </a:graphic>
        </p:graphicFrame>
      </p:grpSp>
      <p:grpSp>
        <p:nvGrpSpPr>
          <p:cNvPr id="65" name="Percent Chart"/>
          <p:cNvGrpSpPr/>
          <p:nvPr/>
        </p:nvGrpSpPr>
        <p:grpSpPr>
          <a:xfrm>
            <a:off x="1272444" y="12604543"/>
            <a:ext cx="4258640" cy="4366548"/>
            <a:chOff x="4547093" y="1223945"/>
            <a:chExt cx="1645920" cy="1645973"/>
          </a:xfrm>
        </p:grpSpPr>
        <p:sp>
          <p:nvSpPr>
            <p:cNvPr id="72"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73"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78" name="Excel Chart">
              <a:hlinkClick r:id="rId8" action="ppaction://hlinksldjump"/>
            </p:cNvPr>
            <p:cNvGraphicFramePr>
              <a:graphicFrameLocks noChangeAspect="1"/>
            </p:cNvGraphicFramePr>
            <p:nvPr>
              <p:extLst>
                <p:ext uri="{D42A27DB-BD31-4B8C-83A1-F6EECF244321}">
                  <p14:modId xmlns:p14="http://schemas.microsoft.com/office/powerpoint/2010/main" val="1386627991"/>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9"/>
            </a:graphicData>
          </a:graphic>
        </p:graphicFrame>
      </p:grpSp>
      <p:grpSp>
        <p:nvGrpSpPr>
          <p:cNvPr id="80" name="Percent Chart"/>
          <p:cNvGrpSpPr/>
          <p:nvPr/>
        </p:nvGrpSpPr>
        <p:grpSpPr>
          <a:xfrm>
            <a:off x="1188712" y="16341715"/>
            <a:ext cx="4502304" cy="4656196"/>
            <a:chOff x="4547093" y="1223945"/>
            <a:chExt cx="1645920" cy="1645973"/>
          </a:xfrm>
        </p:grpSpPr>
        <p:sp>
          <p:nvSpPr>
            <p:cNvPr id="84"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85"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86" name="Excel Chart">
              <a:hlinkClick r:id="rId3" action="ppaction://hlinksldjump"/>
            </p:cNvPr>
            <p:cNvGraphicFramePr>
              <a:graphicFrameLocks noChangeAspect="1"/>
            </p:cNvGraphicFramePr>
            <p:nvPr>
              <p:extLst>
                <p:ext uri="{D42A27DB-BD31-4B8C-83A1-F6EECF244321}">
                  <p14:modId xmlns:p14="http://schemas.microsoft.com/office/powerpoint/2010/main" val="472569606"/>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0"/>
            </a:graphicData>
          </a:graphic>
        </p:graphicFrame>
      </p:grpSp>
      <p:grpSp>
        <p:nvGrpSpPr>
          <p:cNvPr id="87" name="Percent Chart"/>
          <p:cNvGrpSpPr/>
          <p:nvPr/>
        </p:nvGrpSpPr>
        <p:grpSpPr>
          <a:xfrm>
            <a:off x="1238927" y="8885999"/>
            <a:ext cx="4270108" cy="4286851"/>
            <a:chOff x="4547093" y="1223945"/>
            <a:chExt cx="1645920" cy="1645973"/>
          </a:xfrm>
        </p:grpSpPr>
        <p:sp>
          <p:nvSpPr>
            <p:cNvPr id="88"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89"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90" name="Excel Chart">
              <a:hlinkClick r:id="rId11" action="ppaction://hlinksldjump"/>
            </p:cNvPr>
            <p:cNvGraphicFramePr>
              <a:graphicFrameLocks noChangeAspect="1"/>
            </p:cNvGraphicFramePr>
            <p:nvPr>
              <p:extLst>
                <p:ext uri="{D42A27DB-BD31-4B8C-83A1-F6EECF244321}">
                  <p14:modId xmlns:p14="http://schemas.microsoft.com/office/powerpoint/2010/main" val="3758208028"/>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2"/>
            </a:graphicData>
          </a:graphic>
        </p:graphicFrame>
      </p:grpSp>
      <p:sp>
        <p:nvSpPr>
          <p:cNvPr id="51" name="Rectangle 50"/>
          <p:cNvSpPr/>
          <p:nvPr/>
        </p:nvSpPr>
        <p:spPr>
          <a:xfrm>
            <a:off x="6081787" y="9243552"/>
            <a:ext cx="13273868" cy="3539430"/>
          </a:xfrm>
          <a:prstGeom prst="rect">
            <a:avLst/>
          </a:prstGeom>
        </p:spPr>
        <p:txBody>
          <a:bodyPr wrap="square">
            <a:spAutoFit/>
          </a:bodyPr>
          <a:lstStyle/>
          <a:p>
            <a:r>
              <a:rPr lang="en-US" sz="3200" dirty="0">
                <a:latin typeface="Times New Roman" panose="02020603050405020304" pitchFamily="18" charset="0"/>
                <a:ea typeface="Times New Roman" panose="02020603050405020304" pitchFamily="18" charset="0"/>
                <a:cs typeface="Times New Roman" panose="02020603050405020304" pitchFamily="18" charset="0"/>
              </a:rPr>
              <a:t>I decided to use genes from </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P.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pseudoalcaligenes</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 bacterium capable of degrading cyanide, for the following reasons:</a:t>
            </a:r>
          </a:p>
          <a:p>
            <a:pPr marL="514350" indent="-514350">
              <a:buFont typeface="+mj-lt"/>
              <a:buAutoNum type="arabicPeriod"/>
            </a:pP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P.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pseudoalcaligenes</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utilizes cyanide as its only nitrogen source and was able to tolerate up to thirty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mM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free cyanide</a:t>
            </a:r>
            <a:r>
              <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rPr>
              <a:t>2</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buFont typeface="+mj-lt"/>
              <a:buAutoNum type="arabicPeriod"/>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The complete genome of </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P. </a:t>
            </a:r>
            <a:r>
              <a:rPr lang="en-US" sz="3200" i="1" dirty="0" err="1">
                <a:latin typeface="Times New Roman" panose="02020603050405020304" pitchFamily="18" charset="0"/>
                <a:ea typeface="Times New Roman" panose="02020603050405020304" pitchFamily="18" charset="0"/>
                <a:cs typeface="Times New Roman" panose="02020603050405020304" pitchFamily="18" charset="0"/>
              </a:rPr>
              <a:t>pseudoalcaligenes</a:t>
            </a:r>
            <a:r>
              <a:rPr lang="en-US" sz="32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was sequenced in 2014</a:t>
            </a:r>
            <a:r>
              <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p>
          <a:p>
            <a:pPr marL="514350" indent="-514350">
              <a:buFont typeface="+mj-lt"/>
              <a:buAutoNum type="arabicPeriod"/>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This bacterium possesses a cyanide-insensitive respiration system cytochrome, making it more resistant to cyanide than other bacteria.</a:t>
            </a:r>
          </a:p>
        </p:txBody>
      </p:sp>
      <p:sp>
        <p:nvSpPr>
          <p:cNvPr id="2" name="Sun 1"/>
          <p:cNvSpPr/>
          <p:nvPr/>
        </p:nvSpPr>
        <p:spPr>
          <a:xfrm>
            <a:off x="35011115" y="16293670"/>
            <a:ext cx="1530117" cy="1502175"/>
          </a:xfrm>
          <a:prstGeom prst="sun">
            <a:avLst/>
          </a:prstGeom>
          <a:ln>
            <a:solidFill>
              <a:schemeClr val="accent6"/>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TextBox 52"/>
          <p:cNvSpPr txBox="1"/>
          <p:nvPr/>
        </p:nvSpPr>
        <p:spPr>
          <a:xfrm>
            <a:off x="26951821" y="15551067"/>
            <a:ext cx="5243737" cy="3170099"/>
          </a:xfrm>
          <a:prstGeom prst="rect">
            <a:avLst/>
          </a:prstGeom>
          <a:solidFill>
            <a:srgbClr val="00B050"/>
          </a:solidFill>
        </p:spPr>
        <p:txBody>
          <a:bodyPr wrap="square" rtlCol="0" anchor="ctr">
            <a:spAutoFit/>
          </a:bodyPr>
          <a:lstStyle/>
          <a:p>
            <a:pPr algn="ctr"/>
            <a:endParaRPr lang="en-US" sz="4000" b="1" dirty="0"/>
          </a:p>
          <a:p>
            <a:pPr algn="ctr"/>
            <a:r>
              <a:rPr lang="en-US" sz="4000" b="1" dirty="0"/>
              <a:t>DEVICE #2</a:t>
            </a:r>
          </a:p>
          <a:p>
            <a:pPr algn="ctr"/>
            <a:endParaRPr lang="en-US" sz="4000" b="1" dirty="0"/>
          </a:p>
          <a:p>
            <a:pPr algn="ctr"/>
            <a:r>
              <a:rPr lang="en-US" sz="4000" b="1" dirty="0"/>
              <a:t>CN Biodegradation</a:t>
            </a:r>
          </a:p>
          <a:p>
            <a:pPr algn="ctr"/>
            <a:endParaRPr lang="en-US" sz="4000" b="1" dirty="0"/>
          </a:p>
        </p:txBody>
      </p:sp>
      <p:sp>
        <p:nvSpPr>
          <p:cNvPr id="58" name="Text Box 11"/>
          <p:cNvSpPr txBox="1"/>
          <p:nvPr/>
        </p:nvSpPr>
        <p:spPr>
          <a:xfrm>
            <a:off x="20409961" y="16544400"/>
            <a:ext cx="3876753" cy="1076051"/>
          </a:xfrm>
          <a:prstGeom prst="rect">
            <a:avLst/>
          </a:prstGeom>
          <a:solidFill>
            <a:schemeClr val="accent4">
              <a:lumMod val="75000"/>
            </a:schemeClr>
          </a:solid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800"/>
              </a:spcAft>
            </a:pPr>
            <a:r>
              <a:rPr lang="en-US" sz="6000" dirty="0">
                <a:effectLst>
                  <a:outerShdw blurRad="38100" dist="19050" dir="2700000" algn="tl">
                    <a:schemeClr val="dk1">
                      <a:alpha val="40000"/>
                    </a:schemeClr>
                  </a:outerShdw>
                </a:effectLst>
                <a:latin typeface="Times New Roman" panose="02020603050405020304" pitchFamily="18" charset="0"/>
                <a:ea typeface="Calibri" panose="020F0502020204030204" pitchFamily="34" charset="0"/>
                <a:cs typeface="Times New Roman" panose="02020603050405020304" pitchFamily="18" charset="0"/>
              </a:rPr>
              <a:t>CYANIDE</a:t>
            </a:r>
            <a:endParaRPr lang="en-US" sz="6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9" name="Rectangle 58"/>
          <p:cNvSpPr/>
          <p:nvPr/>
        </p:nvSpPr>
        <p:spPr>
          <a:xfrm>
            <a:off x="6081787" y="4992731"/>
            <a:ext cx="12606222" cy="4031873"/>
          </a:xfrm>
          <a:prstGeom prst="rect">
            <a:avLst/>
          </a:prstGeom>
        </p:spPr>
        <p:txBody>
          <a:bodyPr wrap="square">
            <a:spAutoFit/>
          </a:bodyPr>
          <a:lstStyle/>
          <a:p>
            <a:pPr lvl="0"/>
            <a:r>
              <a:rPr lang="en-US" sz="3200" dirty="0">
                <a:latin typeface="Times New Roman" panose="02020603050405020304" pitchFamily="18" charset="0"/>
                <a:cs typeface="Times New Roman" panose="02020603050405020304" pitchFamily="18" charset="0"/>
              </a:rPr>
              <a:t>The system needs to accomplish the following goals:</a:t>
            </a:r>
          </a:p>
          <a:p>
            <a:pPr marL="1919097" lvl="1" indent="-514350">
              <a:buFont typeface="+mj-lt"/>
              <a:buAutoNum type="arabicPeriod"/>
            </a:pPr>
            <a:r>
              <a:rPr lang="en-US" sz="3200" dirty="0">
                <a:latin typeface="Times New Roman" panose="02020603050405020304" pitchFamily="18" charset="0"/>
                <a:cs typeface="Times New Roman" panose="02020603050405020304" pitchFamily="18" charset="0"/>
              </a:rPr>
              <a:t>Efficiently biodegrade cyanide</a:t>
            </a:r>
          </a:p>
          <a:p>
            <a:pPr marL="1919097" lvl="1" indent="-514350">
              <a:buFont typeface="+mj-lt"/>
              <a:buAutoNum type="arabicPeriod"/>
            </a:pPr>
            <a:r>
              <a:rPr lang="en-US" sz="3200" dirty="0">
                <a:latin typeface="Times New Roman" panose="02020603050405020304" pitchFamily="18" charset="0"/>
                <a:cs typeface="Times New Roman" panose="02020603050405020304" pitchFamily="18" charset="0"/>
              </a:rPr>
              <a:t>Have the capability to resist higher concentrations of cyanide</a:t>
            </a:r>
          </a:p>
          <a:p>
            <a:pPr marL="1919097" lvl="1" indent="-514350">
              <a:buFont typeface="+mj-lt"/>
              <a:buAutoNum type="arabicPeriod"/>
            </a:pPr>
            <a:r>
              <a:rPr lang="en-US" sz="3200" dirty="0">
                <a:latin typeface="Times New Roman" panose="02020603050405020304" pitchFamily="18" charset="0"/>
                <a:cs typeface="Times New Roman" panose="02020603050405020304" pitchFamily="18" charset="0"/>
              </a:rPr>
              <a:t>Be safe for humans and the environment</a:t>
            </a:r>
          </a:p>
          <a:p>
            <a:pPr marL="1919097" lvl="1" indent="-514350">
              <a:buFont typeface="+mj-lt"/>
              <a:buAutoNum type="arabicPeriod"/>
            </a:pPr>
            <a:r>
              <a:rPr lang="en-US" sz="3200" dirty="0">
                <a:latin typeface="Times New Roman" panose="02020603050405020304" pitchFamily="18" charset="0"/>
                <a:cs typeface="Times New Roman" panose="02020603050405020304" pitchFamily="18" charset="0"/>
              </a:rPr>
              <a:t>Be easy to monitor</a:t>
            </a:r>
          </a:p>
          <a:p>
            <a:pPr marL="1919097" lvl="1" indent="-514350">
              <a:buFont typeface="+mj-lt"/>
              <a:buAutoNum type="arabicPeriod"/>
            </a:pP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An essential component of our system is the cyanide degradation genes and the cyanide insensitive genes from </a:t>
            </a:r>
            <a:r>
              <a:rPr lang="en-US" sz="3200" i="1" dirty="0">
                <a:latin typeface="Times New Roman" panose="02020603050405020304" pitchFamily="18" charset="0"/>
                <a:cs typeface="Times New Roman" panose="02020603050405020304" pitchFamily="18" charset="0"/>
              </a:rPr>
              <a:t>P. </a:t>
            </a:r>
            <a:r>
              <a:rPr lang="en-US" sz="3200" i="1" dirty="0" err="1">
                <a:latin typeface="Times New Roman" panose="02020603050405020304" pitchFamily="18" charset="0"/>
                <a:cs typeface="Times New Roman" panose="02020603050405020304" pitchFamily="18" charset="0"/>
              </a:rPr>
              <a:t>pseudoalcaligenes</a:t>
            </a:r>
            <a:r>
              <a:rPr lang="en-US" sz="3200" dirty="0">
                <a:latin typeface="Times New Roman" panose="02020603050405020304" pitchFamily="18" charset="0"/>
                <a:cs typeface="Times New Roman" panose="02020603050405020304" pitchFamily="18" charset="0"/>
              </a:rPr>
              <a:t>.</a:t>
            </a:r>
          </a:p>
        </p:txBody>
      </p:sp>
      <p:sp>
        <p:nvSpPr>
          <p:cNvPr id="60" name="Rectangle 59"/>
          <p:cNvSpPr/>
          <p:nvPr/>
        </p:nvSpPr>
        <p:spPr>
          <a:xfrm>
            <a:off x="20409961" y="4934193"/>
            <a:ext cx="16248656" cy="3046988"/>
          </a:xfrm>
          <a:prstGeom prst="rect">
            <a:avLst/>
          </a:prstGeom>
        </p:spPr>
        <p:txBody>
          <a:bodyPr wrap="square">
            <a:spAutoFit/>
          </a:bodyPr>
          <a:lstStyle/>
          <a:p>
            <a:r>
              <a:rPr lang="en-US" sz="3200" dirty="0">
                <a:latin typeface="Times New Roman" panose="02020603050405020304" pitchFamily="18" charset="0"/>
                <a:ea typeface="Calibri" panose="020F0502020204030204" pitchFamily="34" charset="0"/>
              </a:rPr>
              <a:t>The system uses a safe and well characterized strain of </a:t>
            </a:r>
            <a:r>
              <a:rPr lang="en-US" sz="3200" i="1" dirty="0">
                <a:latin typeface="Times New Roman" panose="02020603050405020304" pitchFamily="18" charset="0"/>
                <a:ea typeface="Calibri" panose="020F0502020204030204" pitchFamily="34" charset="0"/>
              </a:rPr>
              <a:t>E. coli</a:t>
            </a:r>
            <a:r>
              <a:rPr lang="en-US" sz="3200" dirty="0">
                <a:latin typeface="Times New Roman" panose="02020603050405020304" pitchFamily="18" charset="0"/>
                <a:ea typeface="Calibri" panose="020F0502020204030204" pitchFamily="34" charset="0"/>
              </a:rPr>
              <a:t> as a chassis. The design includes two separate devices in order to ensure optimal efficiency and monitoring of the system.</a:t>
            </a:r>
          </a:p>
          <a:p>
            <a:endParaRPr lang="en-US" sz="3200" dirty="0">
              <a:latin typeface="Times New Roman" panose="02020603050405020304" pitchFamily="18" charset="0"/>
              <a:ea typeface="Calibri" panose="020F0502020204030204" pitchFamily="34" charset="0"/>
            </a:endParaRPr>
          </a:p>
          <a:p>
            <a:r>
              <a:rPr lang="en-US" sz="3200" dirty="0">
                <a:latin typeface="Times New Roman" panose="02020603050405020304" pitchFamily="18" charset="0"/>
                <a:ea typeface="Calibri" panose="020F0502020204030204" pitchFamily="34" charset="0"/>
              </a:rPr>
              <a:t>The first device has the role of ensuring the survival of the transformed </a:t>
            </a:r>
            <a:r>
              <a:rPr lang="en-US" sz="3200" i="1" dirty="0">
                <a:latin typeface="Times New Roman" panose="02020603050405020304" pitchFamily="18" charset="0"/>
                <a:ea typeface="Calibri" panose="020F0502020204030204" pitchFamily="34" charset="0"/>
              </a:rPr>
              <a:t>E. coli</a:t>
            </a:r>
            <a:r>
              <a:rPr lang="en-US" sz="3200" dirty="0">
                <a:latin typeface="Times New Roman" panose="02020603050405020304" pitchFamily="18" charset="0"/>
                <a:ea typeface="Calibri" panose="020F0502020204030204" pitchFamily="34" charset="0"/>
              </a:rPr>
              <a:t>. This device contains the </a:t>
            </a:r>
            <a:r>
              <a:rPr lang="en-US" sz="3200" i="1" dirty="0" err="1">
                <a:latin typeface="Times New Roman" panose="02020603050405020304" pitchFamily="18" charset="0"/>
                <a:ea typeface="Calibri" panose="020F0502020204030204" pitchFamily="34" charset="0"/>
              </a:rPr>
              <a:t>cioA</a:t>
            </a:r>
            <a:r>
              <a:rPr lang="en-US" sz="3200" dirty="0">
                <a:latin typeface="Times New Roman" panose="02020603050405020304" pitchFamily="18" charset="0"/>
                <a:ea typeface="Calibri" panose="020F0502020204030204" pitchFamily="34" charset="0"/>
              </a:rPr>
              <a:t> and </a:t>
            </a:r>
            <a:r>
              <a:rPr lang="en-US" sz="3200" i="1" dirty="0" err="1">
                <a:latin typeface="Times New Roman" panose="02020603050405020304" pitchFamily="18" charset="0"/>
                <a:ea typeface="Calibri" panose="020F0502020204030204" pitchFamily="34" charset="0"/>
              </a:rPr>
              <a:t>cioB</a:t>
            </a:r>
            <a:r>
              <a:rPr lang="en-US" sz="3200" dirty="0">
                <a:latin typeface="Times New Roman" panose="02020603050405020304" pitchFamily="18" charset="0"/>
                <a:ea typeface="Calibri" panose="020F0502020204030204" pitchFamily="34" charset="0"/>
              </a:rPr>
              <a:t> genes, which are clustered together and encode a </a:t>
            </a:r>
            <a:r>
              <a:rPr lang="en-US" sz="3200" dirty="0" err="1">
                <a:latin typeface="Times New Roman" panose="02020603050405020304" pitchFamily="18" charset="0"/>
                <a:ea typeface="Calibri" panose="020F0502020204030204" pitchFamily="34" charset="0"/>
              </a:rPr>
              <a:t>quinol</a:t>
            </a:r>
            <a:r>
              <a:rPr lang="en-US" sz="3200" dirty="0">
                <a:latin typeface="Times New Roman" panose="02020603050405020304" pitchFamily="18" charset="0"/>
                <a:ea typeface="Calibri" panose="020F0502020204030204" pitchFamily="34" charset="0"/>
              </a:rPr>
              <a:t> oxidase insensitive to cyanide</a:t>
            </a:r>
            <a:r>
              <a:rPr lang="en-US" sz="3200" baseline="30000" dirty="0">
                <a:latin typeface="Times New Roman" panose="02020603050405020304" pitchFamily="18" charset="0"/>
                <a:ea typeface="Times New Roman" panose="02020603050405020304" pitchFamily="18" charset="0"/>
                <a:cs typeface="Times New Roman" panose="02020603050405020304" pitchFamily="18" charset="0"/>
              </a:rPr>
              <a:t>5,6</a:t>
            </a:r>
            <a:r>
              <a:rPr lang="en-US" sz="3200" dirty="0">
                <a:latin typeface="Times New Roman" panose="02020603050405020304" pitchFamily="18" charset="0"/>
                <a:ea typeface="Calibri" panose="020F0502020204030204" pitchFamily="34" charset="0"/>
              </a:rPr>
              <a:t>.</a:t>
            </a:r>
          </a:p>
        </p:txBody>
      </p:sp>
      <p:sp>
        <p:nvSpPr>
          <p:cNvPr id="61" name="Rectangle 60"/>
          <p:cNvSpPr/>
          <p:nvPr/>
        </p:nvSpPr>
        <p:spPr>
          <a:xfrm>
            <a:off x="20409960" y="13080407"/>
            <a:ext cx="16248657" cy="2554545"/>
          </a:xfrm>
          <a:prstGeom prst="rect">
            <a:avLst/>
          </a:prstGeom>
        </p:spPr>
        <p:txBody>
          <a:bodyPr wrap="square">
            <a:spAutoFit/>
          </a:bodyPr>
          <a:lstStyle/>
          <a:p>
            <a:r>
              <a:rPr lang="en-US" sz="3200" dirty="0">
                <a:latin typeface="Times New Roman" panose="02020603050405020304" pitchFamily="18" charset="0"/>
                <a:ea typeface="Calibri" panose="020F0502020204030204" pitchFamily="34" charset="0"/>
              </a:rPr>
              <a:t>The second device degrades cyanide and contains the </a:t>
            </a:r>
            <a:r>
              <a:rPr lang="en-US" sz="3200" i="1" dirty="0">
                <a:latin typeface="Times New Roman" panose="02020603050405020304" pitchFamily="18" charset="0"/>
                <a:ea typeface="Calibri" panose="020F0502020204030204" pitchFamily="34" charset="0"/>
              </a:rPr>
              <a:t>nit1C</a:t>
            </a:r>
            <a:r>
              <a:rPr lang="en-US" sz="3200" dirty="0">
                <a:latin typeface="Times New Roman" panose="02020603050405020304" pitchFamily="18" charset="0"/>
                <a:ea typeface="Calibri" panose="020F0502020204030204" pitchFamily="34" charset="0"/>
              </a:rPr>
              <a:t> gene, which encodes the </a:t>
            </a:r>
            <a:r>
              <a:rPr lang="en-US" sz="3200" dirty="0" err="1">
                <a:latin typeface="Times New Roman" panose="02020603050405020304" pitchFamily="18" charset="0"/>
                <a:ea typeface="Calibri" panose="020F0502020204030204" pitchFamily="34" charset="0"/>
              </a:rPr>
              <a:t>nitrilase</a:t>
            </a:r>
            <a:r>
              <a:rPr lang="en-US" sz="3200" dirty="0">
                <a:latin typeface="Times New Roman" panose="02020603050405020304" pitchFamily="18" charset="0"/>
                <a:ea typeface="Calibri" panose="020F0502020204030204" pitchFamily="34" charset="0"/>
              </a:rPr>
              <a:t> enzyme, and the </a:t>
            </a:r>
            <a:r>
              <a:rPr lang="en-US" sz="3200" i="1" dirty="0" err="1">
                <a:latin typeface="Times New Roman" panose="02020603050405020304" pitchFamily="18" charset="0"/>
                <a:ea typeface="Calibri" panose="020F0502020204030204" pitchFamily="34" charset="0"/>
              </a:rPr>
              <a:t>mqo</a:t>
            </a:r>
            <a:r>
              <a:rPr lang="en-US" sz="3200" dirty="0">
                <a:latin typeface="Times New Roman" panose="02020603050405020304" pitchFamily="18" charset="0"/>
                <a:ea typeface="Calibri" panose="020F0502020204030204" pitchFamily="34" charset="0"/>
              </a:rPr>
              <a:t> gene, which encodes </a:t>
            </a:r>
            <a:r>
              <a:rPr lang="en-US" sz="3200" dirty="0" err="1">
                <a:latin typeface="Times New Roman" panose="02020603050405020304" pitchFamily="18" charset="0"/>
                <a:ea typeface="Calibri" panose="020F0502020204030204" pitchFamily="34" charset="0"/>
              </a:rPr>
              <a:t>malate:quinone</a:t>
            </a:r>
            <a:r>
              <a:rPr lang="en-US" sz="3200" dirty="0">
                <a:latin typeface="Times New Roman" panose="02020603050405020304" pitchFamily="18" charset="0"/>
                <a:ea typeface="Calibri" panose="020F0502020204030204" pitchFamily="34" charset="0"/>
              </a:rPr>
              <a:t> oxidoreductase, the enzyme important for the reaction of cyanide and oxaloacetate to from a nitrile in the first step of the </a:t>
            </a:r>
            <a:r>
              <a:rPr lang="en-US" sz="3200" dirty="0" err="1">
                <a:latin typeface="Times New Roman" panose="02020603050405020304" pitchFamily="18" charset="0"/>
                <a:ea typeface="Calibri" panose="020F0502020204030204" pitchFamily="34" charset="0"/>
              </a:rPr>
              <a:t>nitrilase</a:t>
            </a:r>
            <a:r>
              <a:rPr lang="en-US" sz="3200" dirty="0">
                <a:latin typeface="Times New Roman" panose="02020603050405020304" pitchFamily="18" charset="0"/>
                <a:ea typeface="Calibri" panose="020F0502020204030204" pitchFamily="34" charset="0"/>
              </a:rPr>
              <a:t> pathway.</a:t>
            </a:r>
          </a:p>
          <a:p>
            <a:pPr lvl="0"/>
            <a:endParaRPr lang="en-US" sz="3200" dirty="0">
              <a:latin typeface="Times New Roman" panose="02020603050405020304" pitchFamily="18" charset="0"/>
              <a:cs typeface="Times New Roman" panose="02020603050405020304" pitchFamily="18" charset="0"/>
            </a:endParaRPr>
          </a:p>
        </p:txBody>
      </p:sp>
      <p:sp>
        <p:nvSpPr>
          <p:cNvPr id="62" name="Title 1"/>
          <p:cNvSpPr txBox="1">
            <a:spLocks/>
          </p:cNvSpPr>
          <p:nvPr/>
        </p:nvSpPr>
        <p:spPr>
          <a:xfrm>
            <a:off x="20569606" y="4122237"/>
            <a:ext cx="11165504" cy="796185"/>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Device Level Design</a:t>
            </a:r>
          </a:p>
        </p:txBody>
      </p:sp>
    </p:spTree>
    <p:extLst>
      <p:ext uri="{BB962C8B-B14F-4D97-AF65-F5344CB8AC3E}">
        <p14:creationId xmlns:p14="http://schemas.microsoft.com/office/powerpoint/2010/main" val="3847856417"/>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hlinkClick r:id="rId3" action="ppaction://hlinksldjump"/>
            <a:extLst>
              <a:ext uri="{FF2B5EF4-FFF2-40B4-BE49-F238E27FC236}">
                <a16:creationId xmlns:a16="http://schemas.microsoft.com/office/drawing/2014/main" id="{CA480A17-B33A-4E1E-B9C3-7E3069563167}"/>
              </a:ext>
            </a:extLst>
          </p:cNvPr>
          <p:cNvSpPr/>
          <p:nvPr/>
        </p:nvSpPr>
        <p:spPr>
          <a:xfrm>
            <a:off x="0" y="19795878"/>
            <a:ext cx="37453711" cy="1106095"/>
          </a:xfrm>
          <a:prstGeom prst="rect">
            <a:avLst/>
          </a:prstGeom>
          <a:solidFill>
            <a:srgbClr val="D3EC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06324B"/>
                </a:solidFill>
                <a:latin typeface="Arial"/>
                <a:cs typeface="Arial"/>
              </a:rPr>
              <a:t>PARTS LEVEL DESIGN</a:t>
            </a:r>
          </a:p>
        </p:txBody>
      </p:sp>
      <p:sp>
        <p:nvSpPr>
          <p:cNvPr id="79" name="Rectangle 78">
            <a:hlinkClick r:id="rId3" action="ppaction://hlinksldjump"/>
            <a:extLst>
              <a:ext uri="{FF2B5EF4-FFF2-40B4-BE49-F238E27FC236}">
                <a16:creationId xmlns:a16="http://schemas.microsoft.com/office/drawing/2014/main" id="{CA480A17-B33A-4E1E-B9C3-7E3069563167}"/>
              </a:ext>
            </a:extLst>
          </p:cNvPr>
          <p:cNvSpPr/>
          <p:nvPr/>
        </p:nvSpPr>
        <p:spPr>
          <a:xfrm>
            <a:off x="0" y="0"/>
            <a:ext cx="37453711" cy="3423849"/>
          </a:xfrm>
          <a:prstGeom prst="rect">
            <a:avLst/>
          </a:prstGeom>
          <a:solidFill>
            <a:srgbClr val="0045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Bioengineering Design for Cyanide Degradation</a:t>
            </a:r>
            <a:endParaRPr lang="en-US" sz="7200" dirty="0">
              <a:latin typeface="Arial"/>
              <a:cs typeface="Arial"/>
            </a:endParaRPr>
          </a:p>
          <a:p>
            <a:pPr algn="ctr"/>
            <a:r>
              <a:rPr lang="en-US" sz="6000" dirty="0"/>
              <a:t>Alexander Popescu</a:t>
            </a:r>
            <a:endParaRPr lang="en-US" sz="6000" dirty="0">
              <a:latin typeface="Arial"/>
              <a:cs typeface="Arial"/>
            </a:endParaRPr>
          </a:p>
          <a:p>
            <a:pPr algn="ctr"/>
            <a:r>
              <a:rPr lang="en-US" sz="6000" dirty="0"/>
              <a:t>German Homeschool Team</a:t>
            </a:r>
            <a:endParaRPr lang="en-US" sz="6000" dirty="0">
              <a:latin typeface="Arial"/>
              <a:cs typeface="Arial"/>
            </a:endParaRPr>
          </a:p>
        </p:txBody>
      </p:sp>
      <p:sp>
        <p:nvSpPr>
          <p:cNvPr id="40" name="Rectangle 39"/>
          <p:cNvSpPr/>
          <p:nvPr/>
        </p:nvSpPr>
        <p:spPr>
          <a:xfrm>
            <a:off x="0" y="123187"/>
            <a:ext cx="37334499" cy="20821338"/>
          </a:xfrm>
          <a:prstGeom prst="rect">
            <a:avLst/>
          </a:prstGeom>
          <a:noFill/>
          <a:ln w="254000">
            <a:solidFill>
              <a:srgbClr val="000000"/>
            </a:solidFill>
            <a:miter lim="800000"/>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a:endParaRPr lang="en-US"/>
          </a:p>
        </p:txBody>
      </p:sp>
      <p:pic>
        <p:nvPicPr>
          <p:cNvPr id="1026" name="Picture 2" descr="http://www.miankoutu.com/uploadfiles/2015-9-24/201592411294181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95507" y="20164462"/>
            <a:ext cx="680658" cy="680658"/>
          </a:xfrm>
          <a:prstGeom prst="rect">
            <a:avLst/>
          </a:prstGeom>
          <a:noFill/>
          <a:extLst>
            <a:ext uri="{909E8E84-426E-40dd-AFC4-6F175D3DCCD1}">
              <a14:hiddenFill xmlns:a14="http://schemas.microsoft.com/office/drawing/2010/main" xmlns="">
                <a:solidFill>
                  <a:srgbClr val="FFFFFF"/>
                </a:solidFill>
              </a14:hiddenFill>
            </a:ext>
          </a:extLst>
        </p:spPr>
      </p:pic>
      <p:sp>
        <p:nvSpPr>
          <p:cNvPr id="70" name="TextBox 69"/>
          <p:cNvSpPr txBox="1"/>
          <p:nvPr/>
        </p:nvSpPr>
        <p:spPr>
          <a:xfrm>
            <a:off x="590947" y="3792140"/>
            <a:ext cx="3638154" cy="1384995"/>
          </a:xfrm>
          <a:prstGeom prst="rect">
            <a:avLst/>
          </a:prstGeom>
          <a:noFill/>
        </p:spPr>
        <p:txBody>
          <a:bodyPr wrap="square" rtlCol="0">
            <a:spAutoFit/>
          </a:bodyPr>
          <a:lstStyle/>
          <a:p>
            <a:r>
              <a:rPr lang="en-US" sz="2800" i="1" dirty="0">
                <a:latin typeface="Arial"/>
                <a:cs typeface="Arial"/>
              </a:rPr>
              <a:t>Interactive!</a:t>
            </a:r>
          </a:p>
          <a:p>
            <a:r>
              <a:rPr lang="en-US" sz="2800" dirty="0">
                <a:latin typeface="Arial"/>
                <a:cs typeface="Arial"/>
              </a:rPr>
              <a:t>Click bubbles </a:t>
            </a:r>
            <a:r>
              <a:rPr lang="en-US" sz="2800" i="1" dirty="0">
                <a:latin typeface="Arial"/>
                <a:cs typeface="Arial"/>
              </a:rPr>
              <a:t>to jump </a:t>
            </a:r>
            <a:r>
              <a:rPr lang="en-US" sz="2800" dirty="0">
                <a:latin typeface="Arial"/>
                <a:cs typeface="Arial"/>
              </a:rPr>
              <a:t>to each section</a:t>
            </a:r>
          </a:p>
        </p:txBody>
      </p:sp>
      <p:sp>
        <p:nvSpPr>
          <p:cNvPr id="1033" name="Curved Right Arrow 1032"/>
          <p:cNvSpPr/>
          <p:nvPr/>
        </p:nvSpPr>
        <p:spPr>
          <a:xfrm>
            <a:off x="476007" y="5393309"/>
            <a:ext cx="762974" cy="21973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solidFill>
                <a:schemeClr val="tx1"/>
              </a:solidFill>
            </a:endParaRPr>
          </a:p>
        </p:txBody>
      </p:sp>
      <p:pic>
        <p:nvPicPr>
          <p:cNvPr id="42" name="Picture 4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6552" y="1264008"/>
            <a:ext cx="7619179" cy="877360"/>
          </a:xfrm>
          <a:prstGeom prst="rect">
            <a:avLst/>
          </a:prstGeom>
        </p:spPr>
      </p:pic>
      <p:sp>
        <p:nvSpPr>
          <p:cNvPr id="45" name="Title 1"/>
          <p:cNvSpPr txBox="1">
            <a:spLocks/>
          </p:cNvSpPr>
          <p:nvPr/>
        </p:nvSpPr>
        <p:spPr>
          <a:xfrm>
            <a:off x="5754920" y="4060710"/>
            <a:ext cx="8784664" cy="796185"/>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Parts Level Design</a:t>
            </a:r>
          </a:p>
        </p:txBody>
      </p:sp>
      <p:cxnSp>
        <p:nvCxnSpPr>
          <p:cNvPr id="46" name="Shape 90"/>
          <p:cNvCxnSpPr/>
          <p:nvPr/>
        </p:nvCxnSpPr>
        <p:spPr>
          <a:xfrm flipH="1">
            <a:off x="20170725" y="3994712"/>
            <a:ext cx="13793" cy="15694066"/>
          </a:xfrm>
          <a:prstGeom prst="straightConnector1">
            <a:avLst/>
          </a:prstGeom>
          <a:noFill/>
          <a:ln w="12700" cap="flat" cmpd="sng">
            <a:solidFill>
              <a:schemeClr val="accent4"/>
            </a:solidFill>
            <a:prstDash val="solid"/>
            <a:miter/>
            <a:headEnd type="none" w="med" len="med"/>
            <a:tailEnd type="none" w="med" len="med"/>
          </a:ln>
        </p:spPr>
      </p:cxnSp>
      <p:sp>
        <p:nvSpPr>
          <p:cNvPr id="12" name="Rectangle 11"/>
          <p:cNvSpPr/>
          <p:nvPr/>
        </p:nvSpPr>
        <p:spPr>
          <a:xfrm>
            <a:off x="5754920" y="4751109"/>
            <a:ext cx="13720962" cy="1146211"/>
          </a:xfrm>
          <a:prstGeom prst="rect">
            <a:avLst/>
          </a:prstGeom>
        </p:spPr>
        <p:txBody>
          <a:bodyPr wrap="square">
            <a:spAutoFit/>
          </a:bodyPr>
          <a:lstStyle/>
          <a:p>
            <a:pPr lvl="0">
              <a:lnSpc>
                <a:spcPct val="107000"/>
              </a:lnSpc>
              <a:spcAft>
                <a:spcPts val="8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Both devices contain a </a:t>
            </a:r>
            <a:r>
              <a:rPr lang="en-US" sz="3200" dirty="0" err="1">
                <a:latin typeface="Times New Roman" panose="02020603050405020304" pitchFamily="18" charset="0"/>
                <a:ea typeface="Calibri" panose="020F0502020204030204" pitchFamily="34" charset="0"/>
                <a:cs typeface="Times New Roman" panose="02020603050405020304" pitchFamily="18" charset="0"/>
              </a:rPr>
              <a:t>BioBrick</a:t>
            </a:r>
            <a:r>
              <a:rPr lang="en-US" sz="3200" dirty="0">
                <a:latin typeface="Times New Roman" panose="02020603050405020304" pitchFamily="18" charset="0"/>
                <a:ea typeface="Calibri" panose="020F0502020204030204" pitchFamily="34" charset="0"/>
                <a:cs typeface="Times New Roman" panose="02020603050405020304" pitchFamily="18" charset="0"/>
              </a:rPr>
              <a:t> that includes a T7 constitutive promoter, an RBS, and a transcriptional regulator.</a:t>
            </a:r>
          </a:p>
        </p:txBody>
      </p:sp>
      <p:sp>
        <p:nvSpPr>
          <p:cNvPr id="37" name="TextBox 36">
            <a:hlinkClick r:id="rId6" action="ppaction://hlinksldjump"/>
            <a:extLst>
              <a:ext uri="{FF2B5EF4-FFF2-40B4-BE49-F238E27FC236}">
                <a16:creationId xmlns:a16="http://schemas.microsoft.com/office/drawing/2014/main" id="{99A55A7B-4454-4118-9F77-E5D037F50583}"/>
              </a:ext>
            </a:extLst>
          </p:cNvPr>
          <p:cNvSpPr txBox="1"/>
          <p:nvPr/>
        </p:nvSpPr>
        <p:spPr>
          <a:xfrm>
            <a:off x="27849598" y="19888817"/>
            <a:ext cx="9144487" cy="811525"/>
          </a:xfrm>
          <a:prstGeom prst="roundRect">
            <a:avLst>
              <a:gd name="adj" fmla="val 50000"/>
            </a:avLst>
          </a:prstGeom>
          <a:solidFill>
            <a:schemeClr val="accent1">
              <a:lumMod val="60000"/>
              <a:lumOff val="40000"/>
            </a:schemeClr>
          </a:solidFill>
          <a:ln w="19050">
            <a:solidFill>
              <a:schemeClr val="accent5"/>
            </a:solidFill>
          </a:ln>
        </p:spPr>
        <p:txBody>
          <a:bodyPr wrap="square" lIns="0" rIns="0" rtlCol="0" anchor="ctr" anchorCtr="0">
            <a:noAutofit/>
          </a:bodyPr>
          <a:lstStyle/>
          <a:p>
            <a:pPr algn="ctr" defTabSz="2809037">
              <a:defRPr/>
            </a:pPr>
            <a:r>
              <a:rPr lang="en-US" sz="3686" b="1" kern="0" dirty="0">
                <a:solidFill>
                  <a:srgbClr val="06324B"/>
                </a:solidFill>
              </a:rPr>
              <a:t>Return to Title Slide</a:t>
            </a:r>
          </a:p>
        </p:txBody>
      </p:sp>
      <p:grpSp>
        <p:nvGrpSpPr>
          <p:cNvPr id="38" name="Percent Chart"/>
          <p:cNvGrpSpPr/>
          <p:nvPr/>
        </p:nvGrpSpPr>
        <p:grpSpPr>
          <a:xfrm>
            <a:off x="1061946" y="4993114"/>
            <a:ext cx="4734500" cy="4674064"/>
            <a:chOff x="4547093" y="1223945"/>
            <a:chExt cx="1645920" cy="1645973"/>
          </a:xfrm>
        </p:grpSpPr>
        <p:sp>
          <p:nvSpPr>
            <p:cNvPr id="39"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41"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43" name="Excel Chart">
              <a:hlinkClick r:id="rId6" action="ppaction://hlinksldjump"/>
            </p:cNvPr>
            <p:cNvGraphicFramePr>
              <a:graphicFrameLocks noChangeAspect="1"/>
            </p:cNvGraphicFramePr>
            <p:nvPr>
              <p:extLst>
                <p:ext uri="{D42A27DB-BD31-4B8C-83A1-F6EECF244321}">
                  <p14:modId xmlns:p14="http://schemas.microsoft.com/office/powerpoint/2010/main" val="37810450"/>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7"/>
            </a:graphicData>
          </a:graphic>
        </p:graphicFrame>
      </p:grpSp>
      <p:grpSp>
        <p:nvGrpSpPr>
          <p:cNvPr id="44" name="Percent Chart"/>
          <p:cNvGrpSpPr/>
          <p:nvPr/>
        </p:nvGrpSpPr>
        <p:grpSpPr>
          <a:xfrm>
            <a:off x="1272444" y="12604543"/>
            <a:ext cx="4258640" cy="4366548"/>
            <a:chOff x="4547093" y="1223945"/>
            <a:chExt cx="1645920" cy="1645973"/>
          </a:xfrm>
        </p:grpSpPr>
        <p:sp>
          <p:nvSpPr>
            <p:cNvPr id="47"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48"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49" name="Excel Chart">
              <a:hlinkClick r:id="rId8" action="ppaction://hlinksldjump"/>
            </p:cNvPr>
            <p:cNvGraphicFramePr>
              <a:graphicFrameLocks noChangeAspect="1"/>
            </p:cNvGraphicFramePr>
            <p:nvPr>
              <p:extLst>
                <p:ext uri="{D42A27DB-BD31-4B8C-83A1-F6EECF244321}">
                  <p14:modId xmlns:p14="http://schemas.microsoft.com/office/powerpoint/2010/main" val="1386627991"/>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9"/>
            </a:graphicData>
          </a:graphic>
        </p:graphicFrame>
      </p:grpSp>
      <p:grpSp>
        <p:nvGrpSpPr>
          <p:cNvPr id="55" name="Percent Chart"/>
          <p:cNvGrpSpPr/>
          <p:nvPr/>
        </p:nvGrpSpPr>
        <p:grpSpPr>
          <a:xfrm>
            <a:off x="1188712" y="16341715"/>
            <a:ext cx="4502304" cy="4656196"/>
            <a:chOff x="4547093" y="1223945"/>
            <a:chExt cx="1645920" cy="1645973"/>
          </a:xfrm>
        </p:grpSpPr>
        <p:sp>
          <p:nvSpPr>
            <p:cNvPr id="56"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63"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64" name="Excel Chart">
              <a:hlinkClick r:id="rId3" action="ppaction://hlinksldjump"/>
            </p:cNvPr>
            <p:cNvGraphicFramePr>
              <a:graphicFrameLocks noChangeAspect="1"/>
            </p:cNvGraphicFramePr>
            <p:nvPr>
              <p:extLst>
                <p:ext uri="{D42A27DB-BD31-4B8C-83A1-F6EECF244321}">
                  <p14:modId xmlns:p14="http://schemas.microsoft.com/office/powerpoint/2010/main" val="472569606"/>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0"/>
            </a:graphicData>
          </a:graphic>
        </p:graphicFrame>
      </p:grpSp>
      <p:grpSp>
        <p:nvGrpSpPr>
          <p:cNvPr id="65" name="Percent Chart"/>
          <p:cNvGrpSpPr/>
          <p:nvPr/>
        </p:nvGrpSpPr>
        <p:grpSpPr>
          <a:xfrm>
            <a:off x="1238927" y="8885999"/>
            <a:ext cx="4270108" cy="4286851"/>
            <a:chOff x="4547093" y="1223945"/>
            <a:chExt cx="1645920" cy="1645973"/>
          </a:xfrm>
        </p:grpSpPr>
        <p:sp>
          <p:nvSpPr>
            <p:cNvPr id="66"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67"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68" name="Excel Chart">
              <a:hlinkClick r:id="rId11" action="ppaction://hlinksldjump"/>
            </p:cNvPr>
            <p:cNvGraphicFramePr>
              <a:graphicFrameLocks noChangeAspect="1"/>
            </p:cNvGraphicFramePr>
            <p:nvPr>
              <p:extLst>
                <p:ext uri="{D42A27DB-BD31-4B8C-83A1-F6EECF244321}">
                  <p14:modId xmlns:p14="http://schemas.microsoft.com/office/powerpoint/2010/main" val="3758208028"/>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2"/>
            </a:graphicData>
          </a:graphic>
        </p:graphicFrame>
      </p:grpSp>
      <p:sp>
        <p:nvSpPr>
          <p:cNvPr id="52" name="Title 1"/>
          <p:cNvSpPr txBox="1">
            <a:spLocks/>
          </p:cNvSpPr>
          <p:nvPr/>
        </p:nvSpPr>
        <p:spPr>
          <a:xfrm>
            <a:off x="21222394" y="4091049"/>
            <a:ext cx="13671606" cy="796185"/>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DNA – </a:t>
            </a:r>
            <a:r>
              <a:rPr lang="en-US" sz="4000" b="1" dirty="0" err="1">
                <a:latin typeface="Times New Roman" panose="02020603050405020304" pitchFamily="18" charset="0"/>
                <a:cs typeface="Times New Roman" panose="02020603050405020304" pitchFamily="18" charset="0"/>
              </a:rPr>
              <a:t>BioBrick</a:t>
            </a:r>
            <a:r>
              <a:rPr lang="en-US" sz="4000" b="1" dirty="0">
                <a:latin typeface="Times New Roman" panose="02020603050405020304" pitchFamily="18" charset="0"/>
                <a:cs typeface="Times New Roman" panose="02020603050405020304" pitchFamily="18" charset="0"/>
              </a:rPr>
              <a:t> Parts</a:t>
            </a:r>
          </a:p>
        </p:txBody>
      </p:sp>
      <p:graphicFrame>
        <p:nvGraphicFramePr>
          <p:cNvPr id="53" name="Table 52"/>
          <p:cNvGraphicFramePr>
            <a:graphicFrameLocks noGrp="1"/>
          </p:cNvGraphicFramePr>
          <p:nvPr>
            <p:extLst>
              <p:ext uri="{D42A27DB-BD31-4B8C-83A1-F6EECF244321}">
                <p14:modId xmlns:p14="http://schemas.microsoft.com/office/powerpoint/2010/main" val="3467862226"/>
              </p:ext>
            </p:extLst>
          </p:nvPr>
        </p:nvGraphicFramePr>
        <p:xfrm>
          <a:off x="21178659" y="5088865"/>
          <a:ext cx="15046782" cy="14009029"/>
        </p:xfrm>
        <a:graphic>
          <a:graphicData uri="http://schemas.openxmlformats.org/drawingml/2006/table">
            <a:tbl>
              <a:tblPr firstRow="1" firstCol="1" bandRow="1">
                <a:tableStyleId>{5C22544A-7EE6-4342-B048-85BDC9FD1C3A}</a:tableStyleId>
              </a:tblPr>
              <a:tblGrid>
                <a:gridCol w="3323166">
                  <a:extLst>
                    <a:ext uri="{9D8B030D-6E8A-4147-A177-3AD203B41FA5}">
                      <a16:colId xmlns:a16="http://schemas.microsoft.com/office/drawing/2014/main" val="2690993839"/>
                    </a:ext>
                  </a:extLst>
                </a:gridCol>
                <a:gridCol w="11723616">
                  <a:extLst>
                    <a:ext uri="{9D8B030D-6E8A-4147-A177-3AD203B41FA5}">
                      <a16:colId xmlns:a16="http://schemas.microsoft.com/office/drawing/2014/main" val="2167659648"/>
                    </a:ext>
                  </a:extLst>
                </a:gridCol>
              </a:tblGrid>
              <a:tr h="1654820">
                <a:tc>
                  <a:txBody>
                    <a:bodyPr/>
                    <a:lstStyle/>
                    <a:p>
                      <a:pPr marL="0" marR="0" algn="ctr">
                        <a:lnSpc>
                          <a:spcPct val="107000"/>
                        </a:lnSpc>
                        <a:spcBef>
                          <a:spcPts val="0"/>
                        </a:spcBef>
                        <a:spcAft>
                          <a:spcPts val="0"/>
                        </a:spcAft>
                      </a:pPr>
                      <a:r>
                        <a:rPr lang="en-US" sz="3200" dirty="0">
                          <a:effectLst/>
                          <a:latin typeface="Times New Roman" panose="02020603050405020304" pitchFamily="18" charset="0"/>
                          <a:cs typeface="Times New Roman" panose="02020603050405020304" pitchFamily="18" charset="0"/>
                        </a:rPr>
                        <a:t>Design Diagram Number</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gn="ctr">
                        <a:lnSpc>
                          <a:spcPct val="107000"/>
                        </a:lnSpc>
                        <a:spcBef>
                          <a:spcPts val="0"/>
                        </a:spcBef>
                        <a:spcAft>
                          <a:spcPts val="0"/>
                        </a:spcAft>
                      </a:pPr>
                      <a:r>
                        <a:rPr lang="en-US" sz="3200" dirty="0">
                          <a:effectLst/>
                          <a:latin typeface="Times New Roman" panose="02020603050405020304" pitchFamily="18" charset="0"/>
                          <a:cs typeface="Times New Roman" panose="02020603050405020304" pitchFamily="18" charset="0"/>
                        </a:rPr>
                        <a:t>Part</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3095634628"/>
                  </a:ext>
                </a:extLst>
              </a:tr>
              <a:tr h="1499139">
                <a:tc>
                  <a:txBody>
                    <a:bodyPr/>
                    <a:lstStyle/>
                    <a:p>
                      <a:pPr marL="0" marR="0" algn="ctr">
                        <a:lnSpc>
                          <a:spcPct val="107000"/>
                        </a:lnSpc>
                        <a:spcBef>
                          <a:spcPts val="0"/>
                        </a:spcBef>
                        <a:spcAft>
                          <a:spcPts val="0"/>
                        </a:spcAft>
                      </a:pPr>
                      <a:r>
                        <a:rPr lang="en-US" sz="3200" dirty="0">
                          <a:effectLst/>
                          <a:latin typeface="Times New Roman" panose="02020603050405020304" pitchFamily="18" charset="0"/>
                          <a:cs typeface="Times New Roman" panose="02020603050405020304" pitchFamily="18" charset="0"/>
                        </a:rPr>
                        <a:t>1</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T7 constitutive promoter, RBS, and a transcriptional regulator</a:t>
                      </a:r>
                      <a:r>
                        <a:rPr lang="en-US" sz="3200" dirty="0">
                          <a:effectLst/>
                          <a:latin typeface="Times New Roman" panose="02020603050405020304" pitchFamily="18" charset="0"/>
                          <a:cs typeface="Times New Roman" panose="02020603050405020304" pitchFamily="18" charset="0"/>
                        </a:rPr>
                        <a:t> (Part:BBa_K944012)</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2366600708"/>
                  </a:ext>
                </a:extLst>
              </a:tr>
              <a:tr h="1110343">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2</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ORF for </a:t>
                      </a:r>
                      <a:r>
                        <a:rPr lang="en-US" sz="3200" b="1" i="1" dirty="0" err="1">
                          <a:effectLst/>
                          <a:latin typeface="Times New Roman" panose="02020603050405020304" pitchFamily="18" charset="0"/>
                          <a:cs typeface="Times New Roman" panose="02020603050405020304" pitchFamily="18" charset="0"/>
                        </a:rPr>
                        <a:t>cioA</a:t>
                      </a:r>
                      <a:r>
                        <a:rPr lang="en-US" sz="3200" b="1" dirty="0">
                          <a:effectLst/>
                          <a:latin typeface="Times New Roman" panose="02020603050405020304" pitchFamily="18" charset="0"/>
                          <a:cs typeface="Times New Roman" panose="02020603050405020304" pitchFamily="18" charset="0"/>
                        </a:rPr>
                        <a:t> gene</a:t>
                      </a:r>
                      <a:r>
                        <a:rPr lang="en-US" sz="3200" dirty="0">
                          <a:effectLst/>
                          <a:latin typeface="Times New Roman" panose="02020603050405020304" pitchFamily="18" charset="0"/>
                          <a:cs typeface="Times New Roman" panose="02020603050405020304" pitchFamily="18" charset="0"/>
                        </a:rPr>
                        <a:t> (Part:BBa_K944003)</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4107658880"/>
                  </a:ext>
                </a:extLst>
              </a:tr>
              <a:tr h="1143000">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3</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lvl="0" indent="0" algn="l" defTabSz="2809037" rtl="0" eaLnBrk="1" fontAlgn="auto" latinLnBrk="0" hangingPunct="1">
                        <a:lnSpc>
                          <a:spcPct val="107000"/>
                        </a:lnSpc>
                        <a:spcBef>
                          <a:spcPts val="0"/>
                        </a:spcBef>
                        <a:spcAft>
                          <a:spcPts val="0"/>
                        </a:spcAft>
                        <a:buClrTx/>
                        <a:buSzTx/>
                        <a:buFontTx/>
                        <a:buNone/>
                        <a:tabLst/>
                        <a:defRPr/>
                      </a:pPr>
                      <a:r>
                        <a:rPr lang="en-US" sz="3200" b="1" dirty="0">
                          <a:effectLst/>
                          <a:latin typeface="Times New Roman" panose="02020603050405020304" pitchFamily="18" charset="0"/>
                          <a:cs typeface="Times New Roman" panose="02020603050405020304" pitchFamily="18" charset="0"/>
                        </a:rPr>
                        <a:t>ORF for </a:t>
                      </a:r>
                      <a:r>
                        <a:rPr lang="en-US" sz="3200" b="1" i="1" dirty="0" err="1">
                          <a:effectLst/>
                          <a:latin typeface="Times New Roman" panose="02020603050405020304" pitchFamily="18" charset="0"/>
                          <a:cs typeface="Times New Roman" panose="02020603050405020304" pitchFamily="18" charset="0"/>
                        </a:rPr>
                        <a:t>cioB</a:t>
                      </a:r>
                      <a:r>
                        <a:rPr lang="en-US" sz="3200" b="1" dirty="0">
                          <a:effectLst/>
                          <a:latin typeface="Times New Roman" panose="02020603050405020304" pitchFamily="18" charset="0"/>
                          <a:cs typeface="Times New Roman" panose="02020603050405020304" pitchFamily="18" charset="0"/>
                        </a:rPr>
                        <a:t> gene </a:t>
                      </a:r>
                      <a:r>
                        <a:rPr lang="en-US" sz="3200" dirty="0">
                          <a:effectLst/>
                          <a:latin typeface="Times New Roman" panose="02020603050405020304" pitchFamily="18" charset="0"/>
                          <a:cs typeface="Times New Roman" panose="02020603050405020304" pitchFamily="18" charset="0"/>
                        </a:rPr>
                        <a:t>(Part:BBa_K944004)</a:t>
                      </a:r>
                      <a:endParaRPr lang="en-US" sz="3200" b="1"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05557097"/>
                  </a:ext>
                </a:extLst>
              </a:tr>
              <a:tr h="1208314">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4</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ORF for </a:t>
                      </a:r>
                      <a:r>
                        <a:rPr lang="en-US" sz="3200" b="1" i="1" dirty="0">
                          <a:effectLst/>
                          <a:latin typeface="Times New Roman" panose="02020603050405020304" pitchFamily="18" charset="0"/>
                          <a:cs typeface="Times New Roman" panose="02020603050405020304" pitchFamily="18" charset="0"/>
                        </a:rPr>
                        <a:t>RFP</a:t>
                      </a:r>
                      <a:r>
                        <a:rPr lang="en-US" sz="3200" b="1" dirty="0">
                          <a:effectLst/>
                          <a:latin typeface="Times New Roman" panose="02020603050405020304" pitchFamily="18" charset="0"/>
                          <a:cs typeface="Times New Roman" panose="02020603050405020304" pitchFamily="18" charset="0"/>
                        </a:rPr>
                        <a:t> gene </a:t>
                      </a:r>
                      <a:r>
                        <a:rPr lang="en-US" sz="3200" dirty="0">
                          <a:effectLst/>
                          <a:latin typeface="Times New Roman" panose="02020603050405020304" pitchFamily="18" charset="0"/>
                          <a:cs typeface="Times New Roman" panose="02020603050405020304" pitchFamily="18" charset="0"/>
                        </a:rPr>
                        <a:t>(Part:BBa_K1399003)</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1737648377"/>
                  </a:ext>
                </a:extLst>
              </a:tr>
              <a:tr h="1178747">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5</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Forward terminator</a:t>
                      </a:r>
                      <a:r>
                        <a:rPr lang="en-US" sz="3200" dirty="0">
                          <a:effectLst/>
                          <a:latin typeface="Times New Roman" panose="02020603050405020304" pitchFamily="18" charset="0"/>
                          <a:cs typeface="Times New Roman" panose="02020603050405020304" pitchFamily="18" charset="0"/>
                        </a:rPr>
                        <a:t> (Part:BBa_B0010)</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1495126510"/>
                  </a:ext>
                </a:extLst>
              </a:tr>
              <a:tr h="1324444">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6</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T7 constitutive promoter, RBS, and a transcriptional regulator</a:t>
                      </a:r>
                      <a:r>
                        <a:rPr lang="en-US" sz="3200" dirty="0">
                          <a:effectLst/>
                          <a:latin typeface="Times New Roman" panose="02020603050405020304" pitchFamily="18" charset="0"/>
                          <a:cs typeface="Times New Roman" panose="02020603050405020304" pitchFamily="18" charset="0"/>
                        </a:rPr>
                        <a:t> (Part:BBa_K944012)</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3775104966"/>
                  </a:ext>
                </a:extLst>
              </a:tr>
              <a:tr h="1436915">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7</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Cyanide degradation genes</a:t>
                      </a:r>
                      <a:r>
                        <a:rPr lang="en-US" sz="3200" dirty="0">
                          <a:effectLst/>
                          <a:latin typeface="Times New Roman" panose="02020603050405020304" pitchFamily="18" charset="0"/>
                          <a:cs typeface="Times New Roman" panose="02020603050405020304" pitchFamily="18" charset="0"/>
                        </a:rPr>
                        <a:t> (</a:t>
                      </a:r>
                      <a:r>
                        <a:rPr lang="en-US" sz="3200" i="1" dirty="0">
                          <a:effectLst/>
                          <a:latin typeface="Times New Roman" panose="02020603050405020304" pitchFamily="18" charset="0"/>
                          <a:cs typeface="Times New Roman" panose="02020603050405020304" pitchFamily="18" charset="0"/>
                        </a:rPr>
                        <a:t>nit1C</a:t>
                      </a:r>
                      <a:r>
                        <a:rPr lang="en-US" sz="3200" dirty="0">
                          <a:effectLst/>
                          <a:latin typeface="Times New Roman" panose="02020603050405020304" pitchFamily="18" charset="0"/>
                          <a:cs typeface="Times New Roman" panose="02020603050405020304" pitchFamily="18" charset="0"/>
                        </a:rPr>
                        <a:t> gene cluster;</a:t>
                      </a:r>
                      <a:r>
                        <a:rPr lang="en-US" sz="3200" baseline="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GenBank</a:t>
                      </a:r>
                      <a:r>
                        <a:rPr lang="en-US" sz="3200" dirty="0">
                          <a:effectLst/>
                          <a:latin typeface="Times New Roman" panose="02020603050405020304" pitchFamily="18" charset="0"/>
                          <a:cs typeface="Times New Roman" panose="02020603050405020304" pitchFamily="18" charset="0"/>
                        </a:rPr>
                        <a:t>: JF748722.1, https://www.ncbi.nlm.nih.gov/nuccore/JF748722.1)</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336400485"/>
                  </a:ext>
                </a:extLst>
              </a:tr>
              <a:tr h="1338942">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8</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lvl="0" indent="0" algn="l" defTabSz="2809037" rtl="0" eaLnBrk="1" fontAlgn="auto" latinLnBrk="0" hangingPunct="1">
                        <a:lnSpc>
                          <a:spcPct val="107000"/>
                        </a:lnSpc>
                        <a:spcBef>
                          <a:spcPts val="0"/>
                        </a:spcBef>
                        <a:spcAft>
                          <a:spcPts val="0"/>
                        </a:spcAft>
                        <a:buClrTx/>
                        <a:buSzTx/>
                        <a:buFontTx/>
                        <a:buNone/>
                        <a:tabLst/>
                        <a:defRPr/>
                      </a:pPr>
                      <a:r>
                        <a:rPr lang="en-US" sz="3200" b="1" i="1" dirty="0" err="1">
                          <a:effectLst/>
                          <a:latin typeface="Times New Roman" panose="02020603050405020304" pitchFamily="18" charset="0"/>
                          <a:cs typeface="Times New Roman" panose="02020603050405020304" pitchFamily="18" charset="0"/>
                        </a:rPr>
                        <a:t>mqo</a:t>
                      </a:r>
                      <a:r>
                        <a:rPr lang="en-US" sz="3200" b="1" dirty="0">
                          <a:effectLst/>
                          <a:latin typeface="Times New Roman" panose="02020603050405020304" pitchFamily="18" charset="0"/>
                          <a:cs typeface="Times New Roman" panose="02020603050405020304" pitchFamily="18" charset="0"/>
                        </a:rPr>
                        <a:t> gene for malate-</a:t>
                      </a:r>
                      <a:r>
                        <a:rPr lang="en-US" sz="3200" b="1" dirty="0" err="1">
                          <a:effectLst/>
                          <a:latin typeface="Times New Roman" panose="02020603050405020304" pitchFamily="18" charset="0"/>
                          <a:cs typeface="Times New Roman" panose="02020603050405020304" pitchFamily="18" charset="0"/>
                        </a:rPr>
                        <a:t>quinone</a:t>
                      </a:r>
                      <a:r>
                        <a:rPr lang="en-US" sz="3200" b="1" dirty="0">
                          <a:effectLst/>
                          <a:latin typeface="Times New Roman" panose="02020603050405020304" pitchFamily="18" charset="0"/>
                          <a:cs typeface="Times New Roman" panose="02020603050405020304" pitchFamily="18" charset="0"/>
                        </a:rPr>
                        <a:t> oxidoreductase</a:t>
                      </a:r>
                    </a:p>
                    <a:p>
                      <a:pPr marL="0" marR="0" lvl="0" indent="0" algn="l" defTabSz="2809037" rtl="0" eaLnBrk="1" fontAlgn="auto" latinLnBrk="0" hangingPunct="1">
                        <a:lnSpc>
                          <a:spcPct val="107000"/>
                        </a:lnSpc>
                        <a:spcBef>
                          <a:spcPts val="0"/>
                        </a:spcBef>
                        <a:spcAft>
                          <a:spcPts val="0"/>
                        </a:spcAft>
                        <a:buClrTx/>
                        <a:buSzTx/>
                        <a:buFontTx/>
                        <a:buNone/>
                        <a:tabLst/>
                        <a:defRPr/>
                      </a:pPr>
                      <a:r>
                        <a:rPr lang="en-US" sz="3200" dirty="0">
                          <a:effectLst/>
                          <a:latin typeface="Times New Roman" panose="02020603050405020304" pitchFamily="18" charset="0"/>
                          <a:cs typeface="Times New Roman" panose="02020603050405020304" pitchFamily="18" charset="0"/>
                        </a:rPr>
                        <a:t>(Part:BBa_M1102)</a:t>
                      </a:r>
                      <a:endParaRPr lang="en-US" sz="3200" b="1" dirty="0">
                        <a:effectLst/>
                        <a:latin typeface="Times New Roman" panose="02020603050405020304"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841174124"/>
                  </a:ext>
                </a:extLst>
              </a:tr>
              <a:tr h="1143000">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9</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ORF for </a:t>
                      </a:r>
                      <a:r>
                        <a:rPr lang="en-US" sz="3200" b="1" i="1" dirty="0">
                          <a:effectLst/>
                          <a:latin typeface="Times New Roman" panose="02020603050405020304" pitchFamily="18" charset="0"/>
                          <a:cs typeface="Times New Roman" panose="02020603050405020304" pitchFamily="18" charset="0"/>
                        </a:rPr>
                        <a:t>mTagBFP</a:t>
                      </a:r>
                      <a:r>
                        <a:rPr lang="en-US" sz="3200" b="1" dirty="0">
                          <a:effectLst/>
                          <a:latin typeface="Times New Roman" panose="02020603050405020304" pitchFamily="18" charset="0"/>
                          <a:cs typeface="Times New Roman" panose="02020603050405020304" pitchFamily="18" charset="0"/>
                        </a:rPr>
                        <a:t> gene </a:t>
                      </a:r>
                      <a:r>
                        <a:rPr lang="en-US" sz="3200" dirty="0">
                          <a:effectLst/>
                          <a:latin typeface="Times New Roman" panose="02020603050405020304" pitchFamily="18" charset="0"/>
                          <a:cs typeface="Times New Roman" panose="02020603050405020304" pitchFamily="18" charset="0"/>
                        </a:rPr>
                        <a:t>(Part:BBa_K592100)</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2445834017"/>
                  </a:ext>
                </a:extLst>
              </a:tr>
              <a:tr h="971365">
                <a:tc>
                  <a:txBody>
                    <a:bodyPr/>
                    <a:lstStyle/>
                    <a:p>
                      <a:pPr marL="0" marR="0" algn="ctr">
                        <a:lnSpc>
                          <a:spcPct val="107000"/>
                        </a:lnSpc>
                        <a:spcBef>
                          <a:spcPts val="0"/>
                        </a:spcBef>
                        <a:spcAft>
                          <a:spcPts val="0"/>
                        </a:spcAft>
                      </a:pPr>
                      <a:r>
                        <a:rPr lang="en-US" sz="3200">
                          <a:effectLst/>
                          <a:latin typeface="Times New Roman" panose="02020603050405020304" pitchFamily="18" charset="0"/>
                          <a:cs typeface="Times New Roman" panose="02020603050405020304" pitchFamily="18" charset="0"/>
                        </a:rPr>
                        <a:t>10</a:t>
                      </a:r>
                      <a:endParaRPr lang="en-US" sz="320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tc>
                  <a:txBody>
                    <a:bodyPr/>
                    <a:lstStyle/>
                    <a:p>
                      <a:pPr marL="0" marR="0">
                        <a:lnSpc>
                          <a:spcPct val="107000"/>
                        </a:lnSpc>
                        <a:spcBef>
                          <a:spcPts val="0"/>
                        </a:spcBef>
                        <a:spcAft>
                          <a:spcPts val="0"/>
                        </a:spcAft>
                      </a:pPr>
                      <a:r>
                        <a:rPr lang="en-US" sz="3200" b="1" dirty="0">
                          <a:effectLst/>
                          <a:latin typeface="Times New Roman" panose="02020603050405020304" pitchFamily="18" charset="0"/>
                          <a:cs typeface="Times New Roman" panose="02020603050405020304" pitchFamily="18" charset="0"/>
                        </a:rPr>
                        <a:t>Forward terminator</a:t>
                      </a:r>
                      <a:r>
                        <a:rPr lang="en-US" sz="3200" dirty="0">
                          <a:effectLst/>
                          <a:latin typeface="Times New Roman" panose="02020603050405020304" pitchFamily="18" charset="0"/>
                          <a:cs typeface="Times New Roman" panose="02020603050405020304" pitchFamily="18" charset="0"/>
                        </a:rPr>
                        <a:t> (Part:BBa_B0010)</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73025" marR="73025" anchor="ctr"/>
                </a:tc>
                <a:extLst>
                  <a:ext uri="{0D108BD9-81ED-4DB2-BD59-A6C34878D82A}">
                    <a16:rowId xmlns:a16="http://schemas.microsoft.com/office/drawing/2014/main" val="1637744671"/>
                  </a:ext>
                </a:extLst>
              </a:tr>
            </a:tbl>
          </a:graphicData>
        </a:graphic>
      </p:graphicFrame>
      <p:pic>
        <p:nvPicPr>
          <p:cNvPr id="6" name="Picture 5"/>
          <p:cNvPicPr>
            <a:picLocks noChangeAspect="1"/>
          </p:cNvPicPr>
          <p:nvPr/>
        </p:nvPicPr>
        <p:blipFill>
          <a:blip r:embed="rId13"/>
          <a:stretch>
            <a:fillRect/>
          </a:stretch>
        </p:blipFill>
        <p:spPr>
          <a:xfrm>
            <a:off x="7472024" y="9542389"/>
            <a:ext cx="8695225" cy="4602497"/>
          </a:xfrm>
          <a:prstGeom prst="rect">
            <a:avLst/>
          </a:prstGeom>
        </p:spPr>
      </p:pic>
      <p:pic>
        <p:nvPicPr>
          <p:cNvPr id="11" name="Picture 10"/>
          <p:cNvPicPr>
            <a:picLocks noChangeAspect="1"/>
          </p:cNvPicPr>
          <p:nvPr/>
        </p:nvPicPr>
        <p:blipFill>
          <a:blip r:embed="rId14"/>
          <a:stretch>
            <a:fillRect/>
          </a:stretch>
        </p:blipFill>
        <p:spPr>
          <a:xfrm>
            <a:off x="7472023" y="14675561"/>
            <a:ext cx="8695227" cy="4624810"/>
          </a:xfrm>
          <a:prstGeom prst="rect">
            <a:avLst/>
          </a:prstGeom>
        </p:spPr>
      </p:pic>
      <p:sp>
        <p:nvSpPr>
          <p:cNvPr id="57" name="Rectangle 56"/>
          <p:cNvSpPr/>
          <p:nvPr/>
        </p:nvSpPr>
        <p:spPr>
          <a:xfrm>
            <a:off x="5754919" y="6110306"/>
            <a:ext cx="13549447" cy="2727029"/>
          </a:xfrm>
          <a:prstGeom prst="rect">
            <a:avLst/>
          </a:prstGeom>
        </p:spPr>
        <p:txBody>
          <a:bodyPr wrap="square">
            <a:spAutoFit/>
          </a:bodyPr>
          <a:lstStyle/>
          <a:p>
            <a:pPr lvl="0">
              <a:lnSpc>
                <a:spcPct val="107000"/>
              </a:lnSpc>
              <a:spcAft>
                <a:spcPts val="8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The T7 promoter leads to the overexpression of important enzymes necessary for the system, contributing to the fast and efficient response of this assembly when cyanide is present in the environment. The T7 promoter binds RNA polymerase, promoting transcription of the mRNA, a process which can be enhanced or inhibited by the transcriptional regulator.</a:t>
            </a:r>
          </a:p>
        </p:txBody>
      </p:sp>
    </p:spTree>
    <p:extLst>
      <p:ext uri="{BB962C8B-B14F-4D97-AF65-F5344CB8AC3E}">
        <p14:creationId xmlns:p14="http://schemas.microsoft.com/office/powerpoint/2010/main" val="4228854965"/>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hlinkClick r:id="rId3" action="ppaction://hlinksldjump"/>
            <a:extLst>
              <a:ext uri="{FF2B5EF4-FFF2-40B4-BE49-F238E27FC236}">
                <a16:creationId xmlns:a16="http://schemas.microsoft.com/office/drawing/2014/main" id="{CA480A17-B33A-4E1E-B9C3-7E3069563167}"/>
              </a:ext>
            </a:extLst>
          </p:cNvPr>
          <p:cNvSpPr/>
          <p:nvPr/>
        </p:nvSpPr>
        <p:spPr>
          <a:xfrm>
            <a:off x="4851" y="19758710"/>
            <a:ext cx="37453711" cy="1106424"/>
          </a:xfrm>
          <a:prstGeom prst="rect">
            <a:avLst/>
          </a:prstGeom>
          <a:solidFill>
            <a:srgbClr val="D3ECB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rgbClr val="06324B"/>
                </a:solidFill>
                <a:latin typeface="Arial"/>
                <a:cs typeface="Arial"/>
              </a:rPr>
              <a:t>DNA – </a:t>
            </a:r>
            <a:r>
              <a:rPr lang="en-US" sz="6000" b="1" dirty="0" err="1">
                <a:solidFill>
                  <a:srgbClr val="06324B"/>
                </a:solidFill>
                <a:latin typeface="Arial"/>
                <a:cs typeface="Arial"/>
              </a:rPr>
              <a:t>BioBrick</a:t>
            </a:r>
            <a:r>
              <a:rPr lang="en-US" sz="6000" b="1" dirty="0">
                <a:solidFill>
                  <a:srgbClr val="06324B"/>
                </a:solidFill>
                <a:latin typeface="Arial"/>
                <a:cs typeface="Arial"/>
              </a:rPr>
              <a:t> PARTS</a:t>
            </a:r>
          </a:p>
        </p:txBody>
      </p:sp>
      <p:sp>
        <p:nvSpPr>
          <p:cNvPr id="79" name="Rectangle 78">
            <a:hlinkClick r:id="rId3" action="ppaction://hlinksldjump"/>
            <a:extLst>
              <a:ext uri="{FF2B5EF4-FFF2-40B4-BE49-F238E27FC236}">
                <a16:creationId xmlns:a16="http://schemas.microsoft.com/office/drawing/2014/main" id="{CA480A17-B33A-4E1E-B9C3-7E3069563167}"/>
              </a:ext>
            </a:extLst>
          </p:cNvPr>
          <p:cNvSpPr/>
          <p:nvPr/>
        </p:nvSpPr>
        <p:spPr>
          <a:xfrm>
            <a:off x="0" y="0"/>
            <a:ext cx="37453711" cy="3423849"/>
          </a:xfrm>
          <a:prstGeom prst="rect">
            <a:avLst/>
          </a:prstGeom>
          <a:solidFill>
            <a:srgbClr val="0045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200" dirty="0"/>
              <a:t>Bioengineering Design for Cyanide Degradation</a:t>
            </a:r>
            <a:endParaRPr lang="en-US" sz="7200" dirty="0">
              <a:latin typeface="Arial"/>
              <a:cs typeface="Arial"/>
            </a:endParaRPr>
          </a:p>
          <a:p>
            <a:pPr algn="ctr"/>
            <a:r>
              <a:rPr lang="en-US" sz="6000" dirty="0"/>
              <a:t>Alexander Popescu</a:t>
            </a:r>
            <a:endParaRPr lang="en-US" sz="6000" dirty="0">
              <a:latin typeface="Arial"/>
              <a:cs typeface="Arial"/>
            </a:endParaRPr>
          </a:p>
          <a:p>
            <a:pPr algn="ctr"/>
            <a:r>
              <a:rPr lang="en-US" sz="6000" dirty="0"/>
              <a:t>German Homeschool Team</a:t>
            </a:r>
            <a:endParaRPr lang="en-US" sz="6000" dirty="0">
              <a:latin typeface="Arial"/>
              <a:cs typeface="Arial"/>
            </a:endParaRPr>
          </a:p>
        </p:txBody>
      </p:sp>
      <p:sp>
        <p:nvSpPr>
          <p:cNvPr id="43" name="Rectangle 42"/>
          <p:cNvSpPr/>
          <p:nvPr/>
        </p:nvSpPr>
        <p:spPr>
          <a:xfrm>
            <a:off x="0" y="123187"/>
            <a:ext cx="37334499" cy="20821338"/>
          </a:xfrm>
          <a:prstGeom prst="rect">
            <a:avLst/>
          </a:prstGeom>
          <a:noFill/>
          <a:ln w="254000">
            <a:solidFill>
              <a:srgbClr val="000000"/>
            </a:solidFill>
            <a:miter lim="800000"/>
          </a:ln>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1672300" rtl="0" eaLnBrk="1" latinLnBrk="0" hangingPunct="1">
              <a:defRPr sz="6600" kern="1200">
                <a:solidFill>
                  <a:schemeClr val="lt1"/>
                </a:solidFill>
                <a:latin typeface="+mn-lt"/>
                <a:ea typeface="+mn-ea"/>
                <a:cs typeface="+mn-cs"/>
              </a:defRPr>
            </a:lvl1pPr>
            <a:lvl2pPr marL="1672300" algn="l" defTabSz="1672300" rtl="0" eaLnBrk="1" latinLnBrk="0" hangingPunct="1">
              <a:defRPr sz="6600" kern="1200">
                <a:solidFill>
                  <a:schemeClr val="lt1"/>
                </a:solidFill>
                <a:latin typeface="+mn-lt"/>
                <a:ea typeface="+mn-ea"/>
                <a:cs typeface="+mn-cs"/>
              </a:defRPr>
            </a:lvl2pPr>
            <a:lvl3pPr marL="3344601" algn="l" defTabSz="1672300" rtl="0" eaLnBrk="1" latinLnBrk="0" hangingPunct="1">
              <a:defRPr sz="6600" kern="1200">
                <a:solidFill>
                  <a:schemeClr val="lt1"/>
                </a:solidFill>
                <a:latin typeface="+mn-lt"/>
                <a:ea typeface="+mn-ea"/>
                <a:cs typeface="+mn-cs"/>
              </a:defRPr>
            </a:lvl3pPr>
            <a:lvl4pPr marL="5016901" algn="l" defTabSz="1672300" rtl="0" eaLnBrk="1" latinLnBrk="0" hangingPunct="1">
              <a:defRPr sz="6600" kern="1200">
                <a:solidFill>
                  <a:schemeClr val="lt1"/>
                </a:solidFill>
                <a:latin typeface="+mn-lt"/>
                <a:ea typeface="+mn-ea"/>
                <a:cs typeface="+mn-cs"/>
              </a:defRPr>
            </a:lvl4pPr>
            <a:lvl5pPr marL="6689202" algn="l" defTabSz="1672300" rtl="0" eaLnBrk="1" latinLnBrk="0" hangingPunct="1">
              <a:defRPr sz="6600" kern="1200">
                <a:solidFill>
                  <a:schemeClr val="lt1"/>
                </a:solidFill>
                <a:latin typeface="+mn-lt"/>
                <a:ea typeface="+mn-ea"/>
                <a:cs typeface="+mn-cs"/>
              </a:defRPr>
            </a:lvl5pPr>
            <a:lvl6pPr marL="8361502" algn="l" defTabSz="1672300" rtl="0" eaLnBrk="1" latinLnBrk="0" hangingPunct="1">
              <a:defRPr sz="6600" kern="1200">
                <a:solidFill>
                  <a:schemeClr val="lt1"/>
                </a:solidFill>
                <a:latin typeface="+mn-lt"/>
                <a:ea typeface="+mn-ea"/>
                <a:cs typeface="+mn-cs"/>
              </a:defRPr>
            </a:lvl6pPr>
            <a:lvl7pPr marL="10033803" algn="l" defTabSz="1672300" rtl="0" eaLnBrk="1" latinLnBrk="0" hangingPunct="1">
              <a:defRPr sz="6600" kern="1200">
                <a:solidFill>
                  <a:schemeClr val="lt1"/>
                </a:solidFill>
                <a:latin typeface="+mn-lt"/>
                <a:ea typeface="+mn-ea"/>
                <a:cs typeface="+mn-cs"/>
              </a:defRPr>
            </a:lvl7pPr>
            <a:lvl8pPr marL="11706103" algn="l" defTabSz="1672300" rtl="0" eaLnBrk="1" latinLnBrk="0" hangingPunct="1">
              <a:defRPr sz="6600" kern="1200">
                <a:solidFill>
                  <a:schemeClr val="lt1"/>
                </a:solidFill>
                <a:latin typeface="+mn-lt"/>
                <a:ea typeface="+mn-ea"/>
                <a:cs typeface="+mn-cs"/>
              </a:defRPr>
            </a:lvl8pPr>
            <a:lvl9pPr marL="13378404" algn="l" defTabSz="1672300" rtl="0" eaLnBrk="1" latinLnBrk="0" hangingPunct="1">
              <a:defRPr sz="6600" kern="1200">
                <a:solidFill>
                  <a:schemeClr val="lt1"/>
                </a:solidFill>
                <a:latin typeface="+mn-lt"/>
                <a:ea typeface="+mn-ea"/>
                <a:cs typeface="+mn-cs"/>
              </a:defRPr>
            </a:lvl9pPr>
          </a:lstStyle>
          <a:p>
            <a:pPr algn="ctr"/>
            <a:endParaRPr lang="en-US"/>
          </a:p>
        </p:txBody>
      </p:sp>
      <p:pic>
        <p:nvPicPr>
          <p:cNvPr id="1026" name="Picture 2" descr="http://www.miankoutu.com/uploadfiles/2015-9-24/201592411294181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95507" y="20164462"/>
            <a:ext cx="680658" cy="680658"/>
          </a:xfrm>
          <a:prstGeom prst="rect">
            <a:avLst/>
          </a:prstGeom>
          <a:noFill/>
          <a:extLst>
            <a:ext uri="{909E8E84-426E-40dd-AFC4-6F175D3DCCD1}">
              <a14:hiddenFill xmlns:a14="http://schemas.microsoft.com/office/drawing/2010/main" xmlns="">
                <a:solidFill>
                  <a:srgbClr val="FFFFFF"/>
                </a:solidFill>
              </a14:hiddenFill>
            </a:ext>
          </a:extLst>
        </p:spPr>
      </p:pic>
      <p:sp>
        <p:nvSpPr>
          <p:cNvPr id="70" name="TextBox 69"/>
          <p:cNvSpPr txBox="1"/>
          <p:nvPr/>
        </p:nvSpPr>
        <p:spPr>
          <a:xfrm>
            <a:off x="554111" y="3719933"/>
            <a:ext cx="3898756" cy="1384995"/>
          </a:xfrm>
          <a:prstGeom prst="rect">
            <a:avLst/>
          </a:prstGeom>
          <a:noFill/>
        </p:spPr>
        <p:txBody>
          <a:bodyPr wrap="square" rtlCol="0">
            <a:spAutoFit/>
          </a:bodyPr>
          <a:lstStyle/>
          <a:p>
            <a:r>
              <a:rPr lang="en-US" sz="2800" i="1" dirty="0">
                <a:latin typeface="Arial"/>
                <a:cs typeface="Arial"/>
              </a:rPr>
              <a:t>Interactive!</a:t>
            </a:r>
          </a:p>
          <a:p>
            <a:r>
              <a:rPr lang="en-US" sz="2800" dirty="0">
                <a:latin typeface="Arial"/>
                <a:cs typeface="Arial"/>
              </a:rPr>
              <a:t>Click bubbles </a:t>
            </a:r>
            <a:r>
              <a:rPr lang="en-US" sz="2800" i="1" dirty="0">
                <a:latin typeface="Arial"/>
                <a:cs typeface="Arial"/>
              </a:rPr>
              <a:t>to jump </a:t>
            </a:r>
            <a:r>
              <a:rPr lang="en-US" sz="2800" dirty="0">
                <a:latin typeface="Arial"/>
                <a:cs typeface="Arial"/>
              </a:rPr>
              <a:t>to each section</a:t>
            </a:r>
          </a:p>
        </p:txBody>
      </p:sp>
      <p:sp>
        <p:nvSpPr>
          <p:cNvPr id="1033" name="Curved Right Arrow 1032"/>
          <p:cNvSpPr/>
          <p:nvPr/>
        </p:nvSpPr>
        <p:spPr>
          <a:xfrm>
            <a:off x="439171" y="5321102"/>
            <a:ext cx="762974" cy="219739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991">
              <a:solidFill>
                <a:schemeClr val="tx1"/>
              </a:solidFill>
            </a:endParaRPr>
          </a:p>
        </p:txBody>
      </p:sp>
      <p:cxnSp>
        <p:nvCxnSpPr>
          <p:cNvPr id="44" name="Shape 90"/>
          <p:cNvCxnSpPr/>
          <p:nvPr/>
        </p:nvCxnSpPr>
        <p:spPr>
          <a:xfrm flipH="1">
            <a:off x="20777633" y="3985253"/>
            <a:ext cx="13793" cy="15694066"/>
          </a:xfrm>
          <a:prstGeom prst="straightConnector1">
            <a:avLst/>
          </a:prstGeom>
          <a:noFill/>
          <a:ln w="12700" cap="flat" cmpd="sng">
            <a:solidFill>
              <a:schemeClr val="accent4"/>
            </a:solidFill>
            <a:prstDash val="solid"/>
            <a:miter/>
            <a:headEnd type="none" w="med" len="med"/>
            <a:tailEnd type="none" w="med" len="med"/>
          </a:ln>
        </p:spPr>
      </p:cxnSp>
      <p:sp>
        <p:nvSpPr>
          <p:cNvPr id="54" name="Title 1"/>
          <p:cNvSpPr txBox="1">
            <a:spLocks/>
          </p:cNvSpPr>
          <p:nvPr/>
        </p:nvSpPr>
        <p:spPr>
          <a:xfrm>
            <a:off x="6419221" y="7330145"/>
            <a:ext cx="10133934" cy="655458"/>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References</a:t>
            </a:r>
          </a:p>
        </p:txBody>
      </p:sp>
      <p:sp>
        <p:nvSpPr>
          <p:cNvPr id="57" name="Rectangle 56"/>
          <p:cNvSpPr/>
          <p:nvPr/>
        </p:nvSpPr>
        <p:spPr>
          <a:xfrm>
            <a:off x="6419221" y="8362163"/>
            <a:ext cx="13894959" cy="10002738"/>
          </a:xfrm>
          <a:prstGeom prst="rect">
            <a:avLst/>
          </a:prstGeom>
        </p:spPr>
        <p:txBody>
          <a:bodyPr wrap="square">
            <a:spAutoFit/>
          </a:bodyPr>
          <a:lstStyle/>
          <a:p>
            <a:pPr marL="514350" lvl="0" indent="-514350">
              <a:buFont typeface="+mj-lt"/>
              <a:buAutoNum type="arabicPeriod"/>
            </a:pPr>
            <a:r>
              <a:rPr lang="en-US" sz="2800" dirty="0">
                <a:solidFill>
                  <a:srgbClr val="FFFFFF"/>
                </a:solidFill>
                <a:latin typeface="Times New Roman" panose="02020603050405020304" pitchFamily="18" charset="0"/>
                <a:cs typeface="Times New Roman" panose="02020603050405020304" pitchFamily="18" charset="0"/>
              </a:rPr>
              <a:t>Hill, K. “New cyanide cleanup plan proposed for former Kaiser Aluminum smelter site in Mead” The Spokesman in Review, April 2019.</a:t>
            </a:r>
          </a:p>
          <a:p>
            <a:pPr marL="514350" lvl="0" indent="-514350">
              <a:buFont typeface="+mj-lt"/>
              <a:buAutoNum type="arabicPeriod"/>
            </a:pPr>
            <a:r>
              <a:rPr lang="en-US" sz="2800" dirty="0" err="1">
                <a:solidFill>
                  <a:srgbClr val="FFFFFF"/>
                </a:solidFill>
                <a:latin typeface="Times New Roman" panose="02020603050405020304" pitchFamily="18" charset="0"/>
                <a:cs typeface="Times New Roman" panose="02020603050405020304" pitchFamily="18" charset="0"/>
              </a:rPr>
              <a:t>Karamba</a:t>
            </a:r>
            <a:r>
              <a:rPr lang="en-US" sz="2800" dirty="0">
                <a:solidFill>
                  <a:srgbClr val="FFFFFF"/>
                </a:solidFill>
                <a:latin typeface="Times New Roman" panose="02020603050405020304" pitchFamily="18" charset="0"/>
                <a:cs typeface="Times New Roman" panose="02020603050405020304" pitchFamily="18" charset="0"/>
              </a:rPr>
              <a:t> et al. Biological remediation of cyanide: A review. </a:t>
            </a:r>
            <a:r>
              <a:rPr lang="en-US" sz="2800" dirty="0" err="1">
                <a:solidFill>
                  <a:srgbClr val="FFFFFF"/>
                </a:solidFill>
                <a:latin typeface="Times New Roman" panose="02020603050405020304" pitchFamily="18" charset="0"/>
                <a:cs typeface="Times New Roman" panose="02020603050405020304" pitchFamily="18" charset="0"/>
              </a:rPr>
              <a:t>Biotropia</a:t>
            </a:r>
            <a:r>
              <a:rPr lang="en-US" sz="2800" dirty="0">
                <a:solidFill>
                  <a:srgbClr val="FFFFFF"/>
                </a:solidFill>
                <a:latin typeface="Times New Roman" panose="02020603050405020304" pitchFamily="18" charset="0"/>
                <a:cs typeface="Times New Roman" panose="02020603050405020304" pitchFamily="18" charset="0"/>
              </a:rPr>
              <a:t> 2015. Vol 22. No2, 2015: 151-163 DOI:10.11598/btb.2015.22.2.393</a:t>
            </a:r>
          </a:p>
          <a:p>
            <a:pPr marL="514350" lvl="0" indent="-514350">
              <a:buFont typeface="+mj-lt"/>
              <a:buAutoNum type="arabicPeriod"/>
            </a:pP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Moreno-</a:t>
            </a:r>
            <a:r>
              <a:rPr lang="en-US" sz="2800" dirty="0" err="1">
                <a:solidFill>
                  <a:srgbClr val="FFFFFF"/>
                </a:solidFill>
                <a:latin typeface="Times New Roman" panose="02020603050405020304" pitchFamily="18" charset="0"/>
                <a:cs typeface="Times New Roman" panose="02020603050405020304" pitchFamily="18" charset="0"/>
              </a:rPr>
              <a:t>Vivián</a:t>
            </a:r>
            <a:r>
              <a:rPr lang="en-US" sz="2800" dirty="0">
                <a:solidFill>
                  <a:srgbClr val="FFFFFF"/>
                </a:solidFill>
                <a:latin typeface="Times New Roman" panose="02020603050405020304" pitchFamily="18" charset="0"/>
                <a:cs typeface="Times New Roman" panose="02020603050405020304" pitchFamily="18" charset="0"/>
              </a:rPr>
              <a:t>, C., &amp;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D. (2016). Biodegradation of cyanide wastes from mining and </a:t>
            </a:r>
            <a:r>
              <a:rPr lang="en-US" sz="2800" dirty="0" err="1">
                <a:solidFill>
                  <a:srgbClr val="FFFFFF"/>
                </a:solidFill>
                <a:latin typeface="Times New Roman" panose="02020603050405020304" pitchFamily="18" charset="0"/>
                <a:cs typeface="Times New Roman" panose="02020603050405020304" pitchFamily="18" charset="0"/>
              </a:rPr>
              <a:t>jewellery</a:t>
            </a:r>
            <a:r>
              <a:rPr lang="en-US" sz="2800" dirty="0">
                <a:solidFill>
                  <a:srgbClr val="FFFFFF"/>
                </a:solidFill>
                <a:latin typeface="Times New Roman" panose="02020603050405020304" pitchFamily="18" charset="0"/>
                <a:cs typeface="Times New Roman" panose="02020603050405020304" pitchFamily="18" charset="0"/>
              </a:rPr>
              <a:t> industries. Current Opinion in Biotechnology, 38, 9–13.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10.1016/j.copbio.2015.12.004 </a:t>
            </a:r>
          </a:p>
          <a:p>
            <a:pPr marL="514350" lvl="0" indent="-514350">
              <a:buFont typeface="+mj-lt"/>
              <a:buAutoNum type="arabicPeriod"/>
            </a:pPr>
            <a:r>
              <a:rPr lang="en-US" sz="2800" dirty="0" err="1">
                <a:solidFill>
                  <a:srgbClr val="FFFFFF"/>
                </a:solidFill>
                <a:latin typeface="Times New Roman" panose="02020603050405020304" pitchFamily="18" charset="0"/>
                <a:cs typeface="Times New Roman" panose="02020603050405020304" pitchFamily="18" charset="0"/>
              </a:rPr>
              <a:t>Estepa</a:t>
            </a:r>
            <a:r>
              <a:rPr lang="en-US" sz="2800" dirty="0">
                <a:solidFill>
                  <a:srgbClr val="FFFFFF"/>
                </a:solidFill>
                <a:latin typeface="Times New Roman" panose="02020603050405020304" pitchFamily="18" charset="0"/>
                <a:cs typeface="Times New Roman" panose="02020603050405020304" pitchFamily="18" charset="0"/>
              </a:rPr>
              <a:t>, </a:t>
            </a:r>
            <a:r>
              <a:rPr lang="en-US" sz="2800" dirty="0" err="1">
                <a:solidFill>
                  <a:srgbClr val="FFFFFF"/>
                </a:solidFill>
                <a:latin typeface="Times New Roman" panose="02020603050405020304" pitchFamily="18" charset="0"/>
                <a:cs typeface="Times New Roman" panose="02020603050405020304" pitchFamily="18" charset="0"/>
              </a:rPr>
              <a:t>J.Luque-Almagro</a:t>
            </a:r>
            <a:r>
              <a:rPr lang="en-US" sz="2800" dirty="0">
                <a:solidFill>
                  <a:srgbClr val="FFFFFF"/>
                </a:solidFill>
                <a:latin typeface="Times New Roman" panose="02020603050405020304" pitchFamily="18" charset="0"/>
                <a:cs typeface="Times New Roman" panose="02020603050405020304" pitchFamily="18" charset="0"/>
              </a:rPr>
              <a:t>, V. </a:t>
            </a:r>
            <a:r>
              <a:rPr lang="en-US" sz="2800" dirty="0" err="1">
                <a:solidFill>
                  <a:srgbClr val="FFFFFF"/>
                </a:solidFill>
                <a:latin typeface="Times New Roman" panose="02020603050405020304" pitchFamily="18" charset="0"/>
                <a:cs typeface="Times New Roman" panose="02020603050405020304" pitchFamily="18" charset="0"/>
              </a:rPr>
              <a:t>Cobos</a:t>
            </a:r>
            <a:r>
              <a:rPr lang="en-US" sz="2800" dirty="0">
                <a:solidFill>
                  <a:srgbClr val="FFFFFF"/>
                </a:solidFill>
                <a:latin typeface="Times New Roman" panose="02020603050405020304" pitchFamily="18" charset="0"/>
                <a:cs typeface="Times New Roman" panose="02020603050405020304" pitchFamily="18" charset="0"/>
              </a:rPr>
              <a:t>, I. </a:t>
            </a:r>
            <a:r>
              <a:rPr lang="en-US" sz="2800" dirty="0" err="1">
                <a:solidFill>
                  <a:srgbClr val="FFFFFF"/>
                </a:solidFill>
                <a:latin typeface="Times New Roman" panose="02020603050405020304" pitchFamily="18" charset="0"/>
                <a:cs typeface="Times New Roman" panose="02020603050405020304" pitchFamily="18" charset="0"/>
              </a:rPr>
              <a:t>Escribano</a:t>
            </a:r>
            <a:r>
              <a:rPr lang="en-US" sz="2800" dirty="0">
                <a:solidFill>
                  <a:srgbClr val="FFFFFF"/>
                </a:solidFill>
                <a:latin typeface="Times New Roman" panose="02020603050405020304" pitchFamily="18" charset="0"/>
                <a:cs typeface="Times New Roman" panose="02020603050405020304" pitchFamily="18" charset="0"/>
              </a:rPr>
              <a:t>, M. </a:t>
            </a:r>
            <a:r>
              <a:rPr lang="en-US" sz="2800" dirty="0" err="1">
                <a:solidFill>
                  <a:srgbClr val="FFFFFF"/>
                </a:solidFill>
                <a:latin typeface="Times New Roman" panose="02020603050405020304" pitchFamily="18" charset="0"/>
                <a:cs typeface="Times New Roman" panose="02020603050405020304" pitchFamily="18" charset="0"/>
              </a:rPr>
              <a:t>Martínez-Luque</a:t>
            </a:r>
            <a:r>
              <a:rPr lang="en-US" sz="2800" dirty="0">
                <a:solidFill>
                  <a:srgbClr val="FFFFFF"/>
                </a:solidFill>
                <a:latin typeface="Times New Roman" panose="02020603050405020304" pitchFamily="18" charset="0"/>
                <a:cs typeface="Times New Roman" panose="02020603050405020304" pitchFamily="18" charset="0"/>
              </a:rPr>
              <a:t>,  M. Moreno-</a:t>
            </a:r>
            <a:r>
              <a:rPr lang="en-US" sz="2800" dirty="0" err="1">
                <a:solidFill>
                  <a:srgbClr val="FFFFFF"/>
                </a:solidFill>
                <a:latin typeface="Times New Roman" panose="02020603050405020304" pitchFamily="18" charset="0"/>
                <a:cs typeface="Times New Roman" panose="02020603050405020304" pitchFamily="18" charset="0"/>
              </a:rPr>
              <a:t>Vivián</a:t>
            </a:r>
            <a:r>
              <a:rPr lang="en-US" sz="2800" dirty="0">
                <a:solidFill>
                  <a:srgbClr val="FFFFFF"/>
                </a:solidFill>
                <a:latin typeface="Times New Roman" panose="02020603050405020304" pitchFamily="18" charset="0"/>
                <a:cs typeface="Times New Roman" panose="02020603050405020304" pitchFamily="18" charset="0"/>
              </a:rPr>
              <a:t>, C.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(2012). The nit1C gene cluster of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involved in assimilation of nitriles is essential for growth on cyanide. Environmental microbiology reports. 4. 326-34. doi:10.1111/j.1758-2229.2012.00337.x. </a:t>
            </a:r>
          </a:p>
          <a:p>
            <a:pPr marL="514350" lvl="0" indent="-514350">
              <a:buFont typeface="+mj-lt"/>
              <a:buAutoNum type="arabicPeriod"/>
            </a:pPr>
            <a:r>
              <a:rPr lang="en-US" sz="2800" dirty="0">
                <a:solidFill>
                  <a:srgbClr val="FFFFFF"/>
                </a:solidFill>
                <a:latin typeface="Times New Roman" panose="02020603050405020304" pitchFamily="18" charset="0"/>
                <a:cs typeface="Times New Roman" panose="02020603050405020304" pitchFamily="18" charset="0"/>
              </a:rPr>
              <a:t>Quesada, A., </a:t>
            </a:r>
            <a:r>
              <a:rPr lang="en-US" sz="2800" dirty="0" err="1">
                <a:solidFill>
                  <a:srgbClr val="FFFFFF"/>
                </a:solidFill>
                <a:latin typeface="Times New Roman" panose="02020603050405020304" pitchFamily="18" charset="0"/>
                <a:cs typeface="Times New Roman" panose="02020603050405020304" pitchFamily="18" charset="0"/>
              </a:rPr>
              <a:t>Guijo</a:t>
            </a:r>
            <a:r>
              <a:rPr lang="en-US" sz="2800" dirty="0">
                <a:solidFill>
                  <a:srgbClr val="FFFFFF"/>
                </a:solidFill>
                <a:latin typeface="Times New Roman" panose="02020603050405020304" pitchFamily="18" charset="0"/>
                <a:cs typeface="Times New Roman" panose="02020603050405020304" pitchFamily="18" charset="0"/>
              </a:rPr>
              <a:t>, M. I., </a:t>
            </a:r>
            <a:r>
              <a:rPr lang="en-US" sz="2800" dirty="0" err="1">
                <a:solidFill>
                  <a:srgbClr val="FFFFFF"/>
                </a:solidFill>
                <a:latin typeface="Times New Roman" panose="02020603050405020304" pitchFamily="18" charset="0"/>
                <a:cs typeface="Times New Roman" panose="02020603050405020304" pitchFamily="18" charset="0"/>
              </a:rPr>
              <a:t>Merchan</a:t>
            </a:r>
            <a:r>
              <a:rPr lang="en-US" sz="2800" dirty="0">
                <a:solidFill>
                  <a:srgbClr val="FFFFFF"/>
                </a:solidFill>
                <a:latin typeface="Times New Roman" panose="02020603050405020304" pitchFamily="18" charset="0"/>
                <a:cs typeface="Times New Roman" panose="02020603050405020304" pitchFamily="18" charset="0"/>
              </a:rPr>
              <a:t>, F., </a:t>
            </a:r>
            <a:r>
              <a:rPr lang="en-US" sz="2800" dirty="0" err="1">
                <a:solidFill>
                  <a:srgbClr val="FFFFFF"/>
                </a:solidFill>
                <a:latin typeface="Times New Roman" panose="02020603050405020304" pitchFamily="18" charset="0"/>
                <a:cs typeface="Times New Roman" panose="02020603050405020304" pitchFamily="18" charset="0"/>
              </a:rPr>
              <a:t>Blazquez</a:t>
            </a:r>
            <a:r>
              <a:rPr lang="en-US" sz="2800" dirty="0">
                <a:solidFill>
                  <a:srgbClr val="FFFFFF"/>
                </a:solidFill>
                <a:latin typeface="Times New Roman" panose="02020603050405020304" pitchFamily="18" charset="0"/>
                <a:cs typeface="Times New Roman" panose="02020603050405020304" pitchFamily="18" charset="0"/>
              </a:rPr>
              <a:t>, B., </a:t>
            </a:r>
            <a:r>
              <a:rPr lang="en-US" sz="2800" dirty="0" err="1">
                <a:solidFill>
                  <a:srgbClr val="FFFFFF"/>
                </a:solidFill>
                <a:latin typeface="Times New Roman" panose="02020603050405020304" pitchFamily="18" charset="0"/>
                <a:cs typeface="Times New Roman" panose="02020603050405020304" pitchFamily="18" charset="0"/>
              </a:rPr>
              <a:t>Igeno</a:t>
            </a:r>
            <a:r>
              <a:rPr lang="en-US" sz="2800" dirty="0">
                <a:solidFill>
                  <a:srgbClr val="FFFFFF"/>
                </a:solidFill>
                <a:latin typeface="Times New Roman" panose="02020603050405020304" pitchFamily="18" charset="0"/>
                <a:cs typeface="Times New Roman" panose="02020603050405020304" pitchFamily="18" charset="0"/>
              </a:rPr>
              <a:t>, M. I., &amp; </a:t>
            </a:r>
            <a:r>
              <a:rPr lang="en-US" sz="2800" dirty="0" err="1">
                <a:solidFill>
                  <a:srgbClr val="FFFFFF"/>
                </a:solidFill>
                <a:latin typeface="Times New Roman" panose="02020603050405020304" pitchFamily="18" charset="0"/>
                <a:cs typeface="Times New Roman" panose="02020603050405020304" pitchFamily="18" charset="0"/>
              </a:rPr>
              <a:t>Blasco</a:t>
            </a:r>
            <a:r>
              <a:rPr lang="en-US" sz="2800" dirty="0">
                <a:solidFill>
                  <a:srgbClr val="FFFFFF"/>
                </a:solidFill>
                <a:latin typeface="Times New Roman" panose="02020603050405020304" pitchFamily="18" charset="0"/>
                <a:cs typeface="Times New Roman" panose="02020603050405020304" pitchFamily="18" charset="0"/>
              </a:rPr>
              <a:t>, R. (2007). Essential Role of Cytochrome </a:t>
            </a:r>
            <a:r>
              <a:rPr lang="en-US" sz="2800" dirty="0" err="1">
                <a:solidFill>
                  <a:srgbClr val="FFFFFF"/>
                </a:solidFill>
                <a:latin typeface="Times New Roman" panose="02020603050405020304" pitchFamily="18" charset="0"/>
                <a:cs typeface="Times New Roman" panose="02020603050405020304" pitchFamily="18" charset="0"/>
              </a:rPr>
              <a:t>bd</a:t>
            </a:r>
            <a:r>
              <a:rPr lang="en-US" sz="2800" dirty="0">
                <a:solidFill>
                  <a:srgbClr val="FFFFFF"/>
                </a:solidFill>
                <a:latin typeface="Times New Roman" panose="02020603050405020304" pitchFamily="18" charset="0"/>
                <a:cs typeface="Times New Roman" panose="02020603050405020304" pitchFamily="18" charset="0"/>
              </a:rPr>
              <a:t>-Related Oxidase in Cyanide Resistance of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Applied and Environmental Microbiology, 73(16), 5118–5124.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10.1128/aem.00503-07</a:t>
            </a:r>
          </a:p>
          <a:p>
            <a:pPr marL="514350" lvl="0" indent="-514350">
              <a:buFont typeface="+mj-lt"/>
              <a:buAutoNum type="arabicPeriod"/>
            </a:pPr>
            <a:r>
              <a:rPr lang="en-US" sz="2800" dirty="0" err="1">
                <a:solidFill>
                  <a:srgbClr val="FFFFFF"/>
                </a:solidFill>
                <a:latin typeface="Times New Roman" panose="02020603050405020304" pitchFamily="18" charset="0"/>
                <a:cs typeface="Times New Roman" panose="02020603050405020304" pitchFamily="18" charset="0"/>
              </a:rPr>
              <a:t>Sáez</a:t>
            </a:r>
            <a:r>
              <a:rPr lang="en-US" sz="2800" dirty="0">
                <a:solidFill>
                  <a:srgbClr val="FFFFFF"/>
                </a:solidFill>
                <a:latin typeface="Times New Roman" panose="02020603050405020304" pitchFamily="18" charset="0"/>
                <a:cs typeface="Times New Roman" panose="02020603050405020304" pitchFamily="18" charset="0"/>
              </a:rPr>
              <a:t>, L. P., Cabello, P., Ibáñez, M. I., </a:t>
            </a: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D., &amp; Moreno-</a:t>
            </a:r>
            <a:r>
              <a:rPr lang="en-US" sz="2800" dirty="0" err="1">
                <a:solidFill>
                  <a:srgbClr val="FFFFFF"/>
                </a:solidFill>
                <a:latin typeface="Times New Roman" panose="02020603050405020304" pitchFamily="18" charset="0"/>
                <a:cs typeface="Times New Roman" panose="02020603050405020304" pitchFamily="18" charset="0"/>
              </a:rPr>
              <a:t>Vivián</a:t>
            </a:r>
            <a:r>
              <a:rPr lang="en-US" sz="2800" dirty="0">
                <a:solidFill>
                  <a:srgbClr val="FFFFFF"/>
                </a:solidFill>
                <a:latin typeface="Times New Roman" panose="02020603050405020304" pitchFamily="18" charset="0"/>
                <a:cs typeface="Times New Roman" panose="02020603050405020304" pitchFamily="18" charset="0"/>
              </a:rPr>
              <a:t>, C. (2019). Cyanate Assimilation by the </a:t>
            </a:r>
            <a:r>
              <a:rPr lang="en-US" sz="2800" dirty="0" err="1">
                <a:solidFill>
                  <a:srgbClr val="FFFFFF"/>
                </a:solidFill>
                <a:latin typeface="Times New Roman" panose="02020603050405020304" pitchFamily="18" charset="0"/>
                <a:cs typeface="Times New Roman" panose="02020603050405020304" pitchFamily="18" charset="0"/>
              </a:rPr>
              <a:t>Alkaliphilic</a:t>
            </a:r>
            <a:r>
              <a:rPr lang="en-US" sz="2800" dirty="0">
                <a:solidFill>
                  <a:srgbClr val="FFFFFF"/>
                </a:solidFill>
                <a:latin typeface="Times New Roman" panose="02020603050405020304" pitchFamily="18" charset="0"/>
                <a:cs typeface="Times New Roman" panose="02020603050405020304" pitchFamily="18" charset="0"/>
              </a:rPr>
              <a:t> Cyanide-Degrading Bacterium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Mutational Analysis of the </a:t>
            </a:r>
            <a:r>
              <a:rPr lang="en-US" sz="2800" dirty="0" err="1">
                <a:solidFill>
                  <a:srgbClr val="FFFFFF"/>
                </a:solidFill>
                <a:latin typeface="Times New Roman" panose="02020603050405020304" pitchFamily="18" charset="0"/>
                <a:cs typeface="Times New Roman" panose="02020603050405020304" pitchFamily="18" charset="0"/>
              </a:rPr>
              <a:t>cyn</a:t>
            </a:r>
            <a:r>
              <a:rPr lang="en-US" sz="2800" dirty="0">
                <a:solidFill>
                  <a:srgbClr val="FFFFFF"/>
                </a:solidFill>
                <a:latin typeface="Times New Roman" panose="02020603050405020304" pitchFamily="18" charset="0"/>
                <a:cs typeface="Times New Roman" panose="02020603050405020304" pitchFamily="18" charset="0"/>
              </a:rPr>
              <a:t> Gene Cluster. International Journal of Molecular Sciences, 20(12), 3008.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10.3390/ijms201230</a:t>
            </a:r>
          </a:p>
          <a:p>
            <a:pPr marL="514350" lvl="0" indent="-514350">
              <a:buFont typeface="+mj-lt"/>
              <a:buAutoNum type="arabicPeriod"/>
            </a:pPr>
            <a:r>
              <a:rPr lang="en-US" sz="2800" dirty="0">
                <a:solidFill>
                  <a:srgbClr val="FFFFFF"/>
                </a:solidFill>
                <a:latin typeface="Times New Roman" panose="02020603050405020304" pitchFamily="18" charset="0"/>
                <a:cs typeface="Times New Roman" panose="02020603050405020304" pitchFamily="18" charset="0"/>
              </a:rPr>
              <a:t>Cabello, P., </a:t>
            </a: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a:t>
            </a:r>
            <a:r>
              <a:rPr lang="en-US" sz="2800" dirty="0" err="1">
                <a:solidFill>
                  <a:srgbClr val="FFFFFF"/>
                </a:solidFill>
                <a:latin typeface="Times New Roman" panose="02020603050405020304" pitchFamily="18" charset="0"/>
                <a:cs typeface="Times New Roman" panose="02020603050405020304" pitchFamily="18" charset="0"/>
              </a:rPr>
              <a:t>Olaya</a:t>
            </a:r>
            <a:r>
              <a:rPr lang="en-US" sz="2800" dirty="0">
                <a:solidFill>
                  <a:srgbClr val="FFFFFF"/>
                </a:solidFill>
                <a:latin typeface="Times New Roman" panose="02020603050405020304" pitchFamily="18" charset="0"/>
                <a:cs typeface="Times New Roman" panose="02020603050405020304" pitchFamily="18" charset="0"/>
              </a:rPr>
              <a:t>-Abril, A., </a:t>
            </a:r>
            <a:r>
              <a:rPr lang="en-US" sz="2800" dirty="0" err="1">
                <a:solidFill>
                  <a:srgbClr val="FFFFFF"/>
                </a:solidFill>
                <a:latin typeface="Times New Roman" panose="02020603050405020304" pitchFamily="18" charset="0"/>
                <a:cs typeface="Times New Roman" panose="02020603050405020304" pitchFamily="18" charset="0"/>
              </a:rPr>
              <a:t>Sáez</a:t>
            </a:r>
            <a:r>
              <a:rPr lang="en-US" sz="2800" dirty="0">
                <a:solidFill>
                  <a:srgbClr val="FFFFFF"/>
                </a:solidFill>
                <a:latin typeface="Times New Roman" panose="02020603050405020304" pitchFamily="18" charset="0"/>
                <a:cs typeface="Times New Roman" panose="02020603050405020304" pitchFamily="18" charset="0"/>
              </a:rPr>
              <a:t>, L. P., Moreno-</a:t>
            </a:r>
            <a:r>
              <a:rPr lang="en-US" sz="2800" dirty="0" err="1">
                <a:solidFill>
                  <a:srgbClr val="FFFFFF"/>
                </a:solidFill>
                <a:latin typeface="Times New Roman" panose="02020603050405020304" pitchFamily="18" charset="0"/>
                <a:cs typeface="Times New Roman" panose="02020603050405020304" pitchFamily="18" charset="0"/>
              </a:rPr>
              <a:t>Vivián</a:t>
            </a:r>
            <a:r>
              <a:rPr lang="en-US" sz="2800" dirty="0">
                <a:solidFill>
                  <a:srgbClr val="FFFFFF"/>
                </a:solidFill>
                <a:latin typeface="Times New Roman" panose="02020603050405020304" pitchFamily="18" charset="0"/>
                <a:cs typeface="Times New Roman" panose="02020603050405020304" pitchFamily="18" charset="0"/>
              </a:rPr>
              <a:t>, C., &amp;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D. (2018). Assimilation of cyanide and </a:t>
            </a:r>
            <a:r>
              <a:rPr lang="en-US" sz="2800" dirty="0" err="1">
                <a:solidFill>
                  <a:srgbClr val="FFFFFF"/>
                </a:solidFill>
                <a:latin typeface="Times New Roman" panose="02020603050405020304" pitchFamily="18" charset="0"/>
                <a:cs typeface="Times New Roman" panose="02020603050405020304" pitchFamily="18" charset="0"/>
              </a:rPr>
              <a:t>cyano</a:t>
            </a:r>
            <a:r>
              <a:rPr lang="en-US" sz="2800" dirty="0">
                <a:solidFill>
                  <a:srgbClr val="FFFFFF"/>
                </a:solidFill>
                <a:latin typeface="Times New Roman" panose="02020603050405020304" pitchFamily="18" charset="0"/>
                <a:cs typeface="Times New Roman" panose="02020603050405020304" pitchFamily="18" charset="0"/>
              </a:rPr>
              <a:t>-derivatives by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from </a:t>
            </a:r>
            <a:r>
              <a:rPr lang="en-US" sz="2800" dirty="0" err="1">
                <a:solidFill>
                  <a:srgbClr val="FFFFFF"/>
                </a:solidFill>
                <a:latin typeface="Times New Roman" panose="02020603050405020304" pitchFamily="18" charset="0"/>
                <a:cs typeface="Times New Roman" panose="02020603050405020304" pitchFamily="18" charset="0"/>
              </a:rPr>
              <a:t>omic</a:t>
            </a:r>
            <a:r>
              <a:rPr lang="en-US" sz="2800" dirty="0">
                <a:solidFill>
                  <a:srgbClr val="FFFFFF"/>
                </a:solidFill>
                <a:latin typeface="Times New Roman" panose="02020603050405020304" pitchFamily="18" charset="0"/>
                <a:cs typeface="Times New Roman" panose="02020603050405020304" pitchFamily="18" charset="0"/>
              </a:rPr>
              <a:t> approaches to biotechnological applications. FEMS Microbiology Letters, 365(6).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10.1093/</a:t>
            </a:r>
            <a:r>
              <a:rPr lang="en-US" sz="2800" dirty="0" err="1">
                <a:solidFill>
                  <a:srgbClr val="FFFFFF"/>
                </a:solidFill>
                <a:latin typeface="Times New Roman" panose="02020603050405020304" pitchFamily="18" charset="0"/>
                <a:cs typeface="Times New Roman" panose="02020603050405020304" pitchFamily="18" charset="0"/>
              </a:rPr>
              <a:t>femsle</a:t>
            </a:r>
            <a:r>
              <a:rPr lang="en-US" sz="2800" dirty="0">
                <a:solidFill>
                  <a:srgbClr val="FFFFFF"/>
                </a:solidFill>
                <a:latin typeface="Times New Roman" panose="02020603050405020304" pitchFamily="18" charset="0"/>
                <a:cs typeface="Times New Roman" panose="02020603050405020304" pitchFamily="18" charset="0"/>
              </a:rPr>
              <a:t>/fny032</a:t>
            </a:r>
          </a:p>
        </p:txBody>
      </p:sp>
      <p:pic>
        <p:nvPicPr>
          <p:cNvPr id="41" name="Picture 4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6552" y="1264008"/>
            <a:ext cx="7619179" cy="877360"/>
          </a:xfrm>
          <a:prstGeom prst="rect">
            <a:avLst/>
          </a:prstGeom>
        </p:spPr>
      </p:pic>
      <p:sp>
        <p:nvSpPr>
          <p:cNvPr id="64" name="Rectangle 63"/>
          <p:cNvSpPr/>
          <p:nvPr/>
        </p:nvSpPr>
        <p:spPr>
          <a:xfrm>
            <a:off x="6419221" y="4850139"/>
            <a:ext cx="13783649" cy="1569660"/>
          </a:xfrm>
          <a:prstGeom prst="rect">
            <a:avLst/>
          </a:prstGeom>
        </p:spPr>
        <p:txBody>
          <a:bodyPr wrap="square">
            <a:spAutoFit/>
          </a:bodyPr>
          <a:lstStyle/>
          <a:p>
            <a:r>
              <a:rPr lang="en-US" sz="3200" dirty="0">
                <a:latin typeface="Times New Roman" panose="02020603050405020304" pitchFamily="18" charset="0"/>
                <a:ea typeface="Times New Roman" panose="02020603050405020304" pitchFamily="18" charset="0"/>
                <a:cs typeface="Times New Roman" panose="02020603050405020304" pitchFamily="18" charset="0"/>
              </a:rPr>
              <a:t>I am grateful to Dr. Patricia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Silveyra</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for her mentorship and for the support and feedback she has provided for this project. I would also like to thank the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BioBuilder</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team for all their help and suggestions.</a:t>
            </a:r>
            <a:endParaRPr lang="en-US" sz="3200" dirty="0">
              <a:latin typeface="Times New Roman" panose="02020603050405020304" pitchFamily="18" charset="0"/>
              <a:cs typeface="Times New Roman" panose="02020603050405020304" pitchFamily="18" charset="0"/>
            </a:endParaRPr>
          </a:p>
        </p:txBody>
      </p:sp>
      <p:sp>
        <p:nvSpPr>
          <p:cNvPr id="36" name="TextBox 35">
            <a:hlinkClick r:id="rId6" action="ppaction://hlinksldjump"/>
            <a:extLst>
              <a:ext uri="{FF2B5EF4-FFF2-40B4-BE49-F238E27FC236}">
                <a16:creationId xmlns:a16="http://schemas.microsoft.com/office/drawing/2014/main" id="{99A55A7B-4454-4118-9F77-E5D037F50583}"/>
              </a:ext>
            </a:extLst>
          </p:cNvPr>
          <p:cNvSpPr txBox="1"/>
          <p:nvPr/>
        </p:nvSpPr>
        <p:spPr>
          <a:xfrm>
            <a:off x="27849598" y="19888817"/>
            <a:ext cx="9144487" cy="811525"/>
          </a:xfrm>
          <a:prstGeom prst="roundRect">
            <a:avLst>
              <a:gd name="adj" fmla="val 50000"/>
            </a:avLst>
          </a:prstGeom>
          <a:solidFill>
            <a:schemeClr val="accent1">
              <a:lumMod val="60000"/>
              <a:lumOff val="40000"/>
            </a:schemeClr>
          </a:solidFill>
          <a:ln w="19050">
            <a:solidFill>
              <a:schemeClr val="accent5"/>
            </a:solidFill>
          </a:ln>
        </p:spPr>
        <p:txBody>
          <a:bodyPr wrap="square" lIns="0" rIns="0" rtlCol="0" anchor="ctr" anchorCtr="0">
            <a:noAutofit/>
          </a:bodyPr>
          <a:lstStyle/>
          <a:p>
            <a:pPr algn="ctr" defTabSz="2809037">
              <a:defRPr/>
            </a:pPr>
            <a:r>
              <a:rPr lang="en-US" sz="3686" b="1" kern="0" dirty="0">
                <a:solidFill>
                  <a:srgbClr val="06324B"/>
                </a:solidFill>
              </a:rPr>
              <a:t>Return to Title Slide</a:t>
            </a:r>
          </a:p>
        </p:txBody>
      </p:sp>
      <p:grpSp>
        <p:nvGrpSpPr>
          <p:cNvPr id="37" name="Percent Chart"/>
          <p:cNvGrpSpPr/>
          <p:nvPr/>
        </p:nvGrpSpPr>
        <p:grpSpPr>
          <a:xfrm>
            <a:off x="1061946" y="4993114"/>
            <a:ext cx="4734500" cy="4674064"/>
            <a:chOff x="4547093" y="1223945"/>
            <a:chExt cx="1645920" cy="1645973"/>
          </a:xfrm>
        </p:grpSpPr>
        <p:sp>
          <p:nvSpPr>
            <p:cNvPr id="38"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39"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40" name="Excel Chart">
              <a:hlinkClick r:id="rId6" action="ppaction://hlinksldjump"/>
            </p:cNvPr>
            <p:cNvGraphicFramePr>
              <a:graphicFrameLocks noChangeAspect="1"/>
            </p:cNvGraphicFramePr>
            <p:nvPr>
              <p:extLst>
                <p:ext uri="{D42A27DB-BD31-4B8C-83A1-F6EECF244321}">
                  <p14:modId xmlns:p14="http://schemas.microsoft.com/office/powerpoint/2010/main" val="37810450"/>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7"/>
            </a:graphicData>
          </a:graphic>
        </p:graphicFrame>
      </p:grpSp>
      <p:grpSp>
        <p:nvGrpSpPr>
          <p:cNvPr id="42" name="Percent Chart"/>
          <p:cNvGrpSpPr/>
          <p:nvPr/>
        </p:nvGrpSpPr>
        <p:grpSpPr>
          <a:xfrm>
            <a:off x="1272444" y="12604543"/>
            <a:ext cx="4258640" cy="4366548"/>
            <a:chOff x="4547093" y="1223945"/>
            <a:chExt cx="1645920" cy="1645973"/>
          </a:xfrm>
        </p:grpSpPr>
        <p:sp>
          <p:nvSpPr>
            <p:cNvPr id="45"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46" name="dots"/>
            <p:cNvSpPr>
              <a:spLocks noChangeAspect="1"/>
            </p:cNvSpPr>
            <p:nvPr/>
          </p:nvSpPr>
          <p:spPr>
            <a:xfrm>
              <a:off x="4783558" y="1460436"/>
              <a:ext cx="1172990" cy="1172990"/>
            </a:xfrm>
            <a:prstGeom prst="ellipse">
              <a:avLst/>
            </a:prstGeom>
            <a:noFill/>
            <a:ln w="40005" cap="rnd" cmpd="sng" algn="ctr">
              <a:solidFill>
                <a:schemeClr val="accent4">
                  <a:alpha val="68000"/>
                </a:schemeClr>
              </a:solidFill>
              <a:prstDash val="sysDot"/>
            </a:ln>
            <a:effectLst/>
          </p:spPr>
          <p:txBody>
            <a:bodyPr rtlCol="0" anchor="ctr"/>
            <a:lstStyle/>
            <a:p>
              <a:pPr algn="ctr" defTabSz="1404518"/>
              <a:endParaRPr lang="en-US" sz="16991" kern="0">
                <a:solidFill>
                  <a:prstClr val="white"/>
                </a:solidFill>
                <a:latin typeface="Calibri"/>
              </a:endParaRPr>
            </a:p>
          </p:txBody>
        </p:sp>
        <p:graphicFrame>
          <p:nvGraphicFramePr>
            <p:cNvPr id="48" name="Excel Chart">
              <a:hlinkClick r:id="rId8" action="ppaction://hlinksldjump"/>
            </p:cNvPr>
            <p:cNvGraphicFramePr>
              <a:graphicFrameLocks noChangeAspect="1"/>
            </p:cNvGraphicFramePr>
            <p:nvPr>
              <p:extLst>
                <p:ext uri="{D42A27DB-BD31-4B8C-83A1-F6EECF244321}">
                  <p14:modId xmlns:p14="http://schemas.microsoft.com/office/powerpoint/2010/main" val="1386627991"/>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9"/>
            </a:graphicData>
          </a:graphic>
        </p:graphicFrame>
      </p:grpSp>
      <p:grpSp>
        <p:nvGrpSpPr>
          <p:cNvPr id="49" name="Percent Chart"/>
          <p:cNvGrpSpPr/>
          <p:nvPr/>
        </p:nvGrpSpPr>
        <p:grpSpPr>
          <a:xfrm>
            <a:off x="1188712" y="16341715"/>
            <a:ext cx="4502304" cy="4656196"/>
            <a:chOff x="4547093" y="1223945"/>
            <a:chExt cx="1645920" cy="1645973"/>
          </a:xfrm>
        </p:grpSpPr>
        <p:sp>
          <p:nvSpPr>
            <p:cNvPr id="63"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66"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67" name="Excel Chart">
              <a:hlinkClick r:id="rId3" action="ppaction://hlinksldjump"/>
            </p:cNvPr>
            <p:cNvGraphicFramePr>
              <a:graphicFrameLocks noChangeAspect="1"/>
            </p:cNvGraphicFramePr>
            <p:nvPr>
              <p:extLst>
                <p:ext uri="{D42A27DB-BD31-4B8C-83A1-F6EECF244321}">
                  <p14:modId xmlns:p14="http://schemas.microsoft.com/office/powerpoint/2010/main" val="472569606"/>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0"/>
            </a:graphicData>
          </a:graphic>
        </p:graphicFrame>
      </p:grpSp>
      <p:grpSp>
        <p:nvGrpSpPr>
          <p:cNvPr id="68" name="Percent Chart"/>
          <p:cNvGrpSpPr/>
          <p:nvPr/>
        </p:nvGrpSpPr>
        <p:grpSpPr>
          <a:xfrm>
            <a:off x="1238927" y="8885999"/>
            <a:ext cx="4270108" cy="4286851"/>
            <a:chOff x="4547093" y="1223945"/>
            <a:chExt cx="1645920" cy="1645973"/>
          </a:xfrm>
        </p:grpSpPr>
        <p:sp>
          <p:nvSpPr>
            <p:cNvPr id="69" name="Outer Oval"/>
            <p:cNvSpPr>
              <a:spLocks noChangeAspect="1"/>
            </p:cNvSpPr>
            <p:nvPr/>
          </p:nvSpPr>
          <p:spPr>
            <a:xfrm>
              <a:off x="4646290" y="1323168"/>
              <a:ext cx="1447527" cy="1447527"/>
            </a:xfrm>
            <a:prstGeom prst="ellipse">
              <a:avLst/>
            </a:prstGeom>
            <a:solidFill>
              <a:schemeClr val="accent2"/>
            </a:solidFill>
            <a:ln w="9525" cap="flat" cmpd="sng" algn="ctr">
              <a:noFill/>
              <a:prstDash val="solid"/>
            </a:ln>
            <a:effectLst/>
          </p:spPr>
          <p:txBody>
            <a:bodyPr wrap="none" lIns="0" tIns="0" rIns="0" bIns="0" rtlCol="0" anchor="ctr"/>
            <a:lstStyle/>
            <a:p>
              <a:pPr algn="ctr" defTabSz="1404518">
                <a:defRPr/>
              </a:pPr>
              <a:endParaRPr lang="en-US" sz="7373" b="1" kern="0" dirty="0">
                <a:solidFill>
                  <a:srgbClr val="76B141"/>
                </a:solidFill>
                <a:latin typeface="Calibri"/>
              </a:endParaRPr>
            </a:p>
          </p:txBody>
        </p:sp>
        <p:sp>
          <p:nvSpPr>
            <p:cNvPr id="71" name="dots"/>
            <p:cNvSpPr>
              <a:spLocks noChangeAspect="1"/>
            </p:cNvSpPr>
            <p:nvPr/>
          </p:nvSpPr>
          <p:spPr>
            <a:xfrm>
              <a:off x="4783558" y="1460436"/>
              <a:ext cx="1172990" cy="1172990"/>
            </a:xfrm>
            <a:prstGeom prst="ellipse">
              <a:avLst/>
            </a:prstGeom>
            <a:noFill/>
            <a:ln w="40005" cap="rnd" cmpd="sng" algn="ctr">
              <a:solidFill>
                <a:schemeClr val="bg1">
                  <a:alpha val="68000"/>
                </a:schemeClr>
              </a:solidFill>
              <a:prstDash val="solid"/>
            </a:ln>
            <a:effectLst/>
          </p:spPr>
          <p:txBody>
            <a:bodyPr rtlCol="0" anchor="ctr"/>
            <a:lstStyle/>
            <a:p>
              <a:pPr algn="ctr" defTabSz="1404518">
                <a:defRPr/>
              </a:pPr>
              <a:endParaRPr lang="en-US" sz="5530" kern="0">
                <a:solidFill>
                  <a:prstClr val="white"/>
                </a:solidFill>
                <a:latin typeface="Calibri"/>
              </a:endParaRPr>
            </a:p>
          </p:txBody>
        </p:sp>
        <p:graphicFrame>
          <p:nvGraphicFramePr>
            <p:cNvPr id="72" name="Excel Chart">
              <a:hlinkClick r:id="rId11" action="ppaction://hlinksldjump"/>
            </p:cNvPr>
            <p:cNvGraphicFramePr>
              <a:graphicFrameLocks noChangeAspect="1"/>
            </p:cNvGraphicFramePr>
            <p:nvPr>
              <p:extLst>
                <p:ext uri="{D42A27DB-BD31-4B8C-83A1-F6EECF244321}">
                  <p14:modId xmlns:p14="http://schemas.microsoft.com/office/powerpoint/2010/main" val="3758208028"/>
                </p:ext>
              </p:extLst>
            </p:nvPr>
          </p:nvGraphicFramePr>
          <p:xfrm>
            <a:off x="4547093" y="1223945"/>
            <a:ext cx="1645920" cy="1645973"/>
          </p:xfrm>
          <a:graphic>
            <a:graphicData uri="http://schemas.openxmlformats.org/drawingml/2006/chart">
              <c:chart xmlns:c="http://schemas.openxmlformats.org/drawingml/2006/chart" xmlns:r="http://schemas.openxmlformats.org/officeDocument/2006/relationships" r:id="rId12"/>
            </a:graphicData>
          </a:graphic>
        </p:graphicFrame>
      </p:grpSp>
      <p:sp>
        <p:nvSpPr>
          <p:cNvPr id="31" name="Rectangle 30"/>
          <p:cNvSpPr/>
          <p:nvPr/>
        </p:nvSpPr>
        <p:spPr>
          <a:xfrm>
            <a:off x="21711586" y="4374162"/>
            <a:ext cx="14730448" cy="14311610"/>
          </a:xfrm>
          <a:prstGeom prst="rect">
            <a:avLst/>
          </a:prstGeom>
        </p:spPr>
        <p:txBody>
          <a:bodyPr wrap="square">
            <a:spAutoFit/>
          </a:bodyPr>
          <a:lstStyle/>
          <a:p>
            <a:pPr marL="51435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a:t>
            </a:r>
            <a:r>
              <a:rPr lang="en-US" sz="2800" dirty="0" err="1">
                <a:solidFill>
                  <a:srgbClr val="FFFFFF"/>
                </a:solidFill>
                <a:latin typeface="Times New Roman" panose="02020603050405020304" pitchFamily="18" charset="0"/>
                <a:cs typeface="Times New Roman" panose="02020603050405020304" pitchFamily="18" charset="0"/>
              </a:rPr>
              <a:t>Huertas</a:t>
            </a:r>
            <a:r>
              <a:rPr lang="en-US" sz="2800" dirty="0">
                <a:solidFill>
                  <a:srgbClr val="FFFFFF"/>
                </a:solidFill>
                <a:latin typeface="Times New Roman" panose="02020603050405020304" pitchFamily="18" charset="0"/>
                <a:cs typeface="Times New Roman" panose="02020603050405020304" pitchFamily="18" charset="0"/>
              </a:rPr>
              <a:t>, M.-J., Martinez-</a:t>
            </a:r>
            <a:r>
              <a:rPr lang="en-US" sz="2800" dirty="0" err="1">
                <a:solidFill>
                  <a:srgbClr val="FFFFFF"/>
                </a:solidFill>
                <a:latin typeface="Times New Roman" panose="02020603050405020304" pitchFamily="18" charset="0"/>
                <a:cs typeface="Times New Roman" panose="02020603050405020304" pitchFamily="18" charset="0"/>
              </a:rPr>
              <a:t>Luque</a:t>
            </a:r>
            <a:r>
              <a:rPr lang="en-US" sz="2800" dirty="0">
                <a:solidFill>
                  <a:srgbClr val="FFFFFF"/>
                </a:solidFill>
                <a:latin typeface="Times New Roman" panose="02020603050405020304" pitchFamily="18" charset="0"/>
                <a:cs typeface="Times New Roman" panose="02020603050405020304" pitchFamily="18" charset="0"/>
              </a:rPr>
              <a:t>, M., Moreno-Vivian, C., Roldan, M. D., Garcia-Gil, L. J., … </a:t>
            </a:r>
            <a:r>
              <a:rPr lang="en-US" sz="2800" dirty="0" err="1">
                <a:solidFill>
                  <a:srgbClr val="FFFFFF"/>
                </a:solidFill>
                <a:latin typeface="Times New Roman" panose="02020603050405020304" pitchFamily="18" charset="0"/>
                <a:cs typeface="Times New Roman" panose="02020603050405020304" pitchFamily="18" charset="0"/>
              </a:rPr>
              <a:t>Blasco</a:t>
            </a:r>
            <a:r>
              <a:rPr lang="en-US" sz="2800" dirty="0">
                <a:solidFill>
                  <a:srgbClr val="FFFFFF"/>
                </a:solidFill>
                <a:latin typeface="Times New Roman" panose="02020603050405020304" pitchFamily="18" charset="0"/>
                <a:cs typeface="Times New Roman" panose="02020603050405020304" pitchFamily="18" charset="0"/>
              </a:rPr>
              <a:t>, R. (2005). Bacterial Degradation of Cyanide and Its Metal Complexes under Alkaline Conditions. Applied and Environmental Microbiology, 71(2), 940–947.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10.1128/aem.71.2.940-947.2005</a:t>
            </a:r>
          </a:p>
          <a:p>
            <a:pPr marL="514350" indent="-514350">
              <a:buFont typeface="+mj-lt"/>
              <a:buAutoNum type="arabicPeriod" startAt="8"/>
            </a:pPr>
            <a:r>
              <a:rPr lang="en-US" sz="2800" dirty="0">
                <a:solidFill>
                  <a:srgbClr val="FFFFFF"/>
                </a:solidFill>
                <a:latin typeface="Times New Roman" panose="02020603050405020304" pitchFamily="18" charset="0"/>
                <a:cs typeface="Times New Roman" panose="02020603050405020304" pitchFamily="18" charset="0"/>
              </a:rPr>
              <a:t>Sung, Y. C., &amp; Fuchs, J. A. (1992). The Escherichia coli K-12 </a:t>
            </a:r>
            <a:r>
              <a:rPr lang="en-US" sz="2800" dirty="0" err="1">
                <a:solidFill>
                  <a:srgbClr val="FFFFFF"/>
                </a:solidFill>
                <a:latin typeface="Times New Roman" panose="02020603050405020304" pitchFamily="18" charset="0"/>
                <a:cs typeface="Times New Roman" panose="02020603050405020304" pitchFamily="18" charset="0"/>
              </a:rPr>
              <a:t>cyn</a:t>
            </a:r>
            <a:r>
              <a:rPr lang="en-US" sz="2800" dirty="0">
                <a:solidFill>
                  <a:srgbClr val="FFFFFF"/>
                </a:solidFill>
                <a:latin typeface="Times New Roman" panose="02020603050405020304" pitchFamily="18" charset="0"/>
                <a:cs typeface="Times New Roman" panose="02020603050405020304" pitchFamily="18" charset="0"/>
              </a:rPr>
              <a:t> operon is positively regulated by a member of the </a:t>
            </a:r>
            <a:r>
              <a:rPr lang="en-US" sz="2800" dirty="0" err="1">
                <a:solidFill>
                  <a:srgbClr val="FFFFFF"/>
                </a:solidFill>
                <a:latin typeface="Times New Roman" panose="02020603050405020304" pitchFamily="18" charset="0"/>
                <a:cs typeface="Times New Roman" panose="02020603050405020304" pitchFamily="18" charset="0"/>
              </a:rPr>
              <a:t>lysR</a:t>
            </a:r>
            <a:r>
              <a:rPr lang="en-US" sz="2800" dirty="0">
                <a:solidFill>
                  <a:srgbClr val="FFFFFF"/>
                </a:solidFill>
                <a:latin typeface="Times New Roman" panose="02020603050405020304" pitchFamily="18" charset="0"/>
                <a:cs typeface="Times New Roman" panose="02020603050405020304" pitchFamily="18" charset="0"/>
              </a:rPr>
              <a:t> family. Journal of Bacteriology, 174(11), 3645–3650.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10.1128/jb.174.11.3645-3650.1992</a:t>
            </a:r>
          </a:p>
          <a:p>
            <a:pPr marL="51435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a:t>
            </a:r>
            <a:r>
              <a:rPr lang="en-US" sz="2800" dirty="0" err="1">
                <a:solidFill>
                  <a:srgbClr val="FFFFFF"/>
                </a:solidFill>
                <a:latin typeface="Times New Roman" panose="02020603050405020304" pitchFamily="18" charset="0"/>
                <a:cs typeface="Times New Roman" panose="02020603050405020304" pitchFamily="18" charset="0"/>
              </a:rPr>
              <a:t>Huertas</a:t>
            </a:r>
            <a:r>
              <a:rPr lang="en-US" sz="2800" dirty="0">
                <a:solidFill>
                  <a:srgbClr val="FFFFFF"/>
                </a:solidFill>
                <a:latin typeface="Times New Roman" panose="02020603050405020304" pitchFamily="18" charset="0"/>
                <a:cs typeface="Times New Roman" panose="02020603050405020304" pitchFamily="18" charset="0"/>
              </a:rPr>
              <a:t>, M.-J., </a:t>
            </a:r>
            <a:r>
              <a:rPr lang="en-US" sz="2800" dirty="0" err="1">
                <a:solidFill>
                  <a:srgbClr val="FFFFFF"/>
                </a:solidFill>
                <a:latin typeface="Times New Roman" panose="02020603050405020304" pitchFamily="18" charset="0"/>
                <a:cs typeface="Times New Roman" panose="02020603050405020304" pitchFamily="18" charset="0"/>
              </a:rPr>
              <a:t>Saez</a:t>
            </a:r>
            <a:r>
              <a:rPr lang="en-US" sz="2800" dirty="0">
                <a:solidFill>
                  <a:srgbClr val="FFFFFF"/>
                </a:solidFill>
                <a:latin typeface="Times New Roman" panose="02020603050405020304" pitchFamily="18" charset="0"/>
                <a:cs typeface="Times New Roman" panose="02020603050405020304" pitchFamily="18" charset="0"/>
              </a:rPr>
              <a:t>, L. P., </a:t>
            </a:r>
            <a:r>
              <a:rPr lang="en-US" sz="2800" dirty="0" err="1">
                <a:solidFill>
                  <a:srgbClr val="FFFFFF"/>
                </a:solidFill>
                <a:latin typeface="Times New Roman" panose="02020603050405020304" pitchFamily="18" charset="0"/>
                <a:cs typeface="Times New Roman" panose="02020603050405020304" pitchFamily="18" charset="0"/>
              </a:rPr>
              <a:t>Luque</a:t>
            </a:r>
            <a:r>
              <a:rPr lang="en-US" sz="2800" dirty="0">
                <a:solidFill>
                  <a:srgbClr val="FFFFFF"/>
                </a:solidFill>
                <a:latin typeface="Times New Roman" panose="02020603050405020304" pitchFamily="18" charset="0"/>
                <a:cs typeface="Times New Roman" panose="02020603050405020304" pitchFamily="18" charset="0"/>
              </a:rPr>
              <a:t>-Romero, M. M., Moreno-Vivian, C., Castillo, F., … </a:t>
            </a:r>
            <a:r>
              <a:rPr lang="en-US" sz="2800" dirty="0" err="1">
                <a:solidFill>
                  <a:srgbClr val="FFFFFF"/>
                </a:solidFill>
                <a:latin typeface="Times New Roman" panose="02020603050405020304" pitchFamily="18" charset="0"/>
                <a:cs typeface="Times New Roman" panose="02020603050405020304" pitchFamily="18" charset="0"/>
              </a:rPr>
              <a:t>Blasco</a:t>
            </a:r>
            <a:r>
              <a:rPr lang="en-US" sz="2800" dirty="0">
                <a:solidFill>
                  <a:srgbClr val="FFFFFF"/>
                </a:solidFill>
                <a:latin typeface="Times New Roman" panose="02020603050405020304" pitchFamily="18" charset="0"/>
                <a:cs typeface="Times New Roman" panose="02020603050405020304" pitchFamily="18" charset="0"/>
              </a:rPr>
              <a:t>, R. (2008). Characterization of the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a:t>
            </a:r>
            <a:r>
              <a:rPr lang="en-US" sz="2800" dirty="0" err="1">
                <a:solidFill>
                  <a:srgbClr val="FFFFFF"/>
                </a:solidFill>
                <a:latin typeface="Times New Roman" panose="02020603050405020304" pitchFamily="18" charset="0"/>
                <a:cs typeface="Times New Roman" panose="02020603050405020304" pitchFamily="18" charset="0"/>
              </a:rPr>
              <a:t>Cyanase</a:t>
            </a:r>
            <a:r>
              <a:rPr lang="en-US" sz="2800" dirty="0">
                <a:solidFill>
                  <a:srgbClr val="FFFFFF"/>
                </a:solidFill>
                <a:latin typeface="Times New Roman" panose="02020603050405020304" pitchFamily="18" charset="0"/>
                <a:cs typeface="Times New Roman" panose="02020603050405020304" pitchFamily="18" charset="0"/>
              </a:rPr>
              <a:t>, an Enzyme That Is Not Essential for Cyanide Assimilation. Applied and Environmental Microbiology, 74(20), 6280–6288.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10.1128/aem.00916-08</a:t>
            </a:r>
          </a:p>
          <a:p>
            <a:pPr marL="514350" lvl="0" indent="-514350">
              <a:buFont typeface="+mj-lt"/>
              <a:buAutoNum type="arabicPeriod" startAt="8"/>
            </a:pPr>
            <a:r>
              <a:rPr lang="en-US" sz="2800" dirty="0">
                <a:solidFill>
                  <a:srgbClr val="FFFFFF"/>
                </a:solidFill>
                <a:latin typeface="Times New Roman" panose="02020603050405020304" pitchFamily="18" charset="0"/>
                <a:cs typeface="Times New Roman" panose="02020603050405020304" pitchFamily="18" charset="0"/>
              </a:rPr>
              <a:t>IGEM Team Panama: Genetically Modified E coli as an Alternative Biosensor for Cyanide and Cyanide Compounds [Internet]. 2012 November. Available from: http://2012.igem.org/PROJECT.html</a:t>
            </a:r>
          </a:p>
          <a:p>
            <a:pPr marL="514350" lvl="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Wibberg</a:t>
            </a:r>
            <a:r>
              <a:rPr lang="en-US" sz="2800" dirty="0">
                <a:solidFill>
                  <a:srgbClr val="FFFFFF"/>
                </a:solidFill>
                <a:latin typeface="Times New Roman" panose="02020603050405020304" pitchFamily="18" charset="0"/>
                <a:cs typeface="Times New Roman" panose="02020603050405020304" pitchFamily="18" charset="0"/>
              </a:rPr>
              <a:t>, D., </a:t>
            </a: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a:t>
            </a:r>
            <a:r>
              <a:rPr lang="en-US" sz="2800" dirty="0" err="1">
                <a:solidFill>
                  <a:srgbClr val="FFFFFF"/>
                </a:solidFill>
                <a:latin typeface="Times New Roman" panose="02020603050405020304" pitchFamily="18" charset="0"/>
                <a:cs typeface="Times New Roman" panose="02020603050405020304" pitchFamily="18" charset="0"/>
              </a:rPr>
              <a:t>Igeño</a:t>
            </a:r>
            <a:r>
              <a:rPr lang="en-US" sz="2800" dirty="0">
                <a:solidFill>
                  <a:srgbClr val="FFFFFF"/>
                </a:solidFill>
                <a:latin typeface="Times New Roman" panose="02020603050405020304" pitchFamily="18" charset="0"/>
                <a:cs typeface="Times New Roman" panose="02020603050405020304" pitchFamily="18" charset="0"/>
              </a:rPr>
              <a:t>, M. I., </a:t>
            </a:r>
            <a:r>
              <a:rPr lang="en-US" sz="2800" dirty="0" err="1">
                <a:solidFill>
                  <a:srgbClr val="FFFFFF"/>
                </a:solidFill>
                <a:latin typeface="Times New Roman" panose="02020603050405020304" pitchFamily="18" charset="0"/>
                <a:cs typeface="Times New Roman" panose="02020603050405020304" pitchFamily="18" charset="0"/>
              </a:rPr>
              <a:t>Bremges</a:t>
            </a:r>
            <a:r>
              <a:rPr lang="en-US" sz="2800" dirty="0">
                <a:solidFill>
                  <a:srgbClr val="FFFFFF"/>
                </a:solidFill>
                <a:latin typeface="Times New Roman" panose="02020603050405020304" pitchFamily="18" charset="0"/>
                <a:cs typeface="Times New Roman" panose="02020603050405020304" pitchFamily="18" charset="0"/>
              </a:rPr>
              <a:t>, A.,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D., </a:t>
            </a:r>
            <a:r>
              <a:rPr lang="en-US" sz="2800" dirty="0" err="1">
                <a:solidFill>
                  <a:srgbClr val="FFFFFF"/>
                </a:solidFill>
                <a:latin typeface="Times New Roman" panose="02020603050405020304" pitchFamily="18" charset="0"/>
                <a:cs typeface="Times New Roman" panose="02020603050405020304" pitchFamily="18" charset="0"/>
              </a:rPr>
              <a:t>Merchán</a:t>
            </a:r>
            <a:r>
              <a:rPr lang="en-US" sz="2800" dirty="0">
                <a:solidFill>
                  <a:srgbClr val="FFFFFF"/>
                </a:solidFill>
                <a:latin typeface="Times New Roman" panose="02020603050405020304" pitchFamily="18" charset="0"/>
                <a:cs typeface="Times New Roman" panose="02020603050405020304" pitchFamily="18" charset="0"/>
              </a:rPr>
              <a:t>, F., … </a:t>
            </a:r>
            <a:r>
              <a:rPr lang="en-US" sz="2800" dirty="0" err="1">
                <a:solidFill>
                  <a:srgbClr val="FFFFFF"/>
                </a:solidFill>
                <a:latin typeface="Times New Roman" panose="02020603050405020304" pitchFamily="18" charset="0"/>
                <a:cs typeface="Times New Roman" panose="02020603050405020304" pitchFamily="18" charset="0"/>
              </a:rPr>
              <a:t>Schlüter</a:t>
            </a:r>
            <a:r>
              <a:rPr lang="en-US" sz="2800" dirty="0">
                <a:solidFill>
                  <a:srgbClr val="FFFFFF"/>
                </a:solidFill>
                <a:latin typeface="Times New Roman" panose="02020603050405020304" pitchFamily="18" charset="0"/>
                <a:cs typeface="Times New Roman" panose="02020603050405020304" pitchFamily="18" charset="0"/>
              </a:rPr>
              <a:t>, A. (2014). Complete genome sequence of the cyanide-degrading bacterium Pseudomonas </a:t>
            </a:r>
            <a:r>
              <a:rPr lang="en-US" sz="2800" dirty="0" err="1">
                <a:solidFill>
                  <a:srgbClr val="FFFFFF"/>
                </a:solidFill>
                <a:latin typeface="Times New Roman" panose="02020603050405020304" pitchFamily="18" charset="0"/>
                <a:cs typeface="Times New Roman" panose="02020603050405020304" pitchFamily="18" charset="0"/>
              </a:rPr>
              <a:t>pseudoalcaligenes</a:t>
            </a:r>
            <a:r>
              <a:rPr lang="en-US" sz="2800" dirty="0">
                <a:solidFill>
                  <a:srgbClr val="FFFFFF"/>
                </a:solidFill>
                <a:latin typeface="Times New Roman" panose="02020603050405020304" pitchFamily="18" charset="0"/>
                <a:cs typeface="Times New Roman" panose="02020603050405020304" pitchFamily="18" charset="0"/>
              </a:rPr>
              <a:t> CECT5344. Journal of Biotechnology, 175, 67–68.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10.1016/j.jbiotec.2014.02.004</a:t>
            </a:r>
          </a:p>
          <a:p>
            <a:pPr marL="514350" lvl="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Luque-Almagro</a:t>
            </a:r>
            <a:r>
              <a:rPr lang="en-US" sz="2800" dirty="0">
                <a:solidFill>
                  <a:srgbClr val="FFFFFF"/>
                </a:solidFill>
                <a:latin typeface="Times New Roman" panose="02020603050405020304" pitchFamily="18" charset="0"/>
                <a:cs typeface="Times New Roman" panose="02020603050405020304" pitchFamily="18" charset="0"/>
              </a:rPr>
              <a:t>, V. M., Cabello, P., </a:t>
            </a:r>
            <a:r>
              <a:rPr lang="en-US" sz="2800" dirty="0" err="1">
                <a:solidFill>
                  <a:srgbClr val="FFFFFF"/>
                </a:solidFill>
                <a:latin typeface="Times New Roman" panose="02020603050405020304" pitchFamily="18" charset="0"/>
                <a:cs typeface="Times New Roman" panose="02020603050405020304" pitchFamily="18" charset="0"/>
              </a:rPr>
              <a:t>Sáez</a:t>
            </a:r>
            <a:r>
              <a:rPr lang="en-US" sz="2800" dirty="0">
                <a:solidFill>
                  <a:srgbClr val="FFFFFF"/>
                </a:solidFill>
                <a:latin typeface="Times New Roman" panose="02020603050405020304" pitchFamily="18" charset="0"/>
                <a:cs typeface="Times New Roman" panose="02020603050405020304" pitchFamily="18" charset="0"/>
              </a:rPr>
              <a:t>, L. P., </a:t>
            </a:r>
            <a:r>
              <a:rPr lang="en-US" sz="2800" dirty="0" err="1">
                <a:solidFill>
                  <a:srgbClr val="FFFFFF"/>
                </a:solidFill>
                <a:latin typeface="Times New Roman" panose="02020603050405020304" pitchFamily="18" charset="0"/>
                <a:cs typeface="Times New Roman" panose="02020603050405020304" pitchFamily="18" charset="0"/>
              </a:rPr>
              <a:t>Olaya</a:t>
            </a:r>
            <a:r>
              <a:rPr lang="en-US" sz="2800" dirty="0">
                <a:solidFill>
                  <a:srgbClr val="FFFFFF"/>
                </a:solidFill>
                <a:latin typeface="Times New Roman" panose="02020603050405020304" pitchFamily="18" charset="0"/>
                <a:cs typeface="Times New Roman" panose="02020603050405020304" pitchFamily="18" charset="0"/>
              </a:rPr>
              <a:t>-Abril, A., Moreno-</a:t>
            </a:r>
            <a:r>
              <a:rPr lang="en-US" sz="2800" dirty="0" err="1">
                <a:solidFill>
                  <a:srgbClr val="FFFFFF"/>
                </a:solidFill>
                <a:latin typeface="Times New Roman" panose="02020603050405020304" pitchFamily="18" charset="0"/>
                <a:cs typeface="Times New Roman" panose="02020603050405020304" pitchFamily="18" charset="0"/>
              </a:rPr>
              <a:t>Vivián</a:t>
            </a:r>
            <a:r>
              <a:rPr lang="en-US" sz="2800" dirty="0">
                <a:solidFill>
                  <a:srgbClr val="FFFFFF"/>
                </a:solidFill>
                <a:latin typeface="Times New Roman" panose="02020603050405020304" pitchFamily="18" charset="0"/>
                <a:cs typeface="Times New Roman" panose="02020603050405020304" pitchFamily="18" charset="0"/>
              </a:rPr>
              <a:t>, C., &amp; </a:t>
            </a:r>
            <a:r>
              <a:rPr lang="en-US" sz="2800" dirty="0" err="1">
                <a:solidFill>
                  <a:srgbClr val="FFFFFF"/>
                </a:solidFill>
                <a:latin typeface="Times New Roman" panose="02020603050405020304" pitchFamily="18" charset="0"/>
                <a:cs typeface="Times New Roman" panose="02020603050405020304" pitchFamily="18" charset="0"/>
              </a:rPr>
              <a:t>Roldán</a:t>
            </a:r>
            <a:r>
              <a:rPr lang="en-US" sz="2800" dirty="0">
                <a:solidFill>
                  <a:srgbClr val="FFFFFF"/>
                </a:solidFill>
                <a:latin typeface="Times New Roman" panose="02020603050405020304" pitchFamily="18" charset="0"/>
                <a:cs typeface="Times New Roman" panose="02020603050405020304" pitchFamily="18" charset="0"/>
              </a:rPr>
              <a:t>, M. D. (2017). Exploring anaerobic environments for cyanide and </a:t>
            </a:r>
            <a:r>
              <a:rPr lang="en-US" sz="2800" dirty="0" err="1">
                <a:solidFill>
                  <a:srgbClr val="FFFFFF"/>
                </a:solidFill>
                <a:latin typeface="Times New Roman" panose="02020603050405020304" pitchFamily="18" charset="0"/>
                <a:cs typeface="Times New Roman" panose="02020603050405020304" pitchFamily="18" charset="0"/>
              </a:rPr>
              <a:t>cyano</a:t>
            </a:r>
            <a:r>
              <a:rPr lang="en-US" sz="2800" dirty="0">
                <a:solidFill>
                  <a:srgbClr val="FFFFFF"/>
                </a:solidFill>
                <a:latin typeface="Times New Roman" panose="02020603050405020304" pitchFamily="18" charset="0"/>
                <a:cs typeface="Times New Roman" panose="02020603050405020304" pitchFamily="18" charset="0"/>
              </a:rPr>
              <a:t>-derivatives microbial degradation. Applied Microbiology and Biotechnology, 102(3), 1067–1074. </a:t>
            </a:r>
            <a:r>
              <a:rPr lang="en-US" sz="2800" dirty="0" err="1">
                <a:solidFill>
                  <a:srgbClr val="FFFFFF"/>
                </a:solidFill>
                <a:latin typeface="Times New Roman" panose="02020603050405020304" pitchFamily="18" charset="0"/>
                <a:cs typeface="Times New Roman" panose="02020603050405020304" pitchFamily="18" charset="0"/>
              </a:rPr>
              <a:t>doi</a:t>
            </a:r>
            <a:r>
              <a:rPr lang="en-US" sz="2800" dirty="0">
                <a:solidFill>
                  <a:srgbClr val="FFFFFF"/>
                </a:solidFill>
                <a:latin typeface="Times New Roman" panose="02020603050405020304" pitchFamily="18" charset="0"/>
                <a:cs typeface="Times New Roman" panose="02020603050405020304" pitchFamily="18" charset="0"/>
              </a:rPr>
              <a:t>: 10.1007/s00253-017-8678-6</a:t>
            </a:r>
          </a:p>
          <a:p>
            <a:pPr marL="514350" lvl="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Kuldell</a:t>
            </a:r>
            <a:r>
              <a:rPr lang="en-US" sz="2800" dirty="0">
                <a:solidFill>
                  <a:srgbClr val="FFFFFF"/>
                </a:solidFill>
                <a:latin typeface="Times New Roman" panose="02020603050405020304" pitchFamily="18" charset="0"/>
                <a:cs typeface="Times New Roman" panose="02020603050405020304" pitchFamily="18" charset="0"/>
              </a:rPr>
              <a:t> N, Bernstein Ingram K, Hart K.(2015) </a:t>
            </a:r>
            <a:r>
              <a:rPr lang="en-US" sz="2800" dirty="0" err="1">
                <a:solidFill>
                  <a:srgbClr val="FFFFFF"/>
                </a:solidFill>
                <a:latin typeface="Times New Roman" panose="02020603050405020304" pitchFamily="18" charset="0"/>
                <a:cs typeface="Times New Roman" panose="02020603050405020304" pitchFamily="18" charset="0"/>
              </a:rPr>
              <a:t>Biobuilder</a:t>
            </a:r>
            <a:r>
              <a:rPr lang="en-US" sz="2800" dirty="0">
                <a:solidFill>
                  <a:srgbClr val="FFFFFF"/>
                </a:solidFill>
                <a:latin typeface="Times New Roman" panose="02020603050405020304" pitchFamily="18" charset="0"/>
                <a:cs typeface="Times New Roman" panose="02020603050405020304" pitchFamily="18" charset="0"/>
              </a:rPr>
              <a:t>. Sebastopol, CA: </a:t>
            </a:r>
            <a:r>
              <a:rPr lang="en-US" sz="2800" dirty="0" err="1">
                <a:solidFill>
                  <a:srgbClr val="FFFFFF"/>
                </a:solidFill>
                <a:latin typeface="Times New Roman" panose="02020603050405020304" pitchFamily="18" charset="0"/>
                <a:cs typeface="Times New Roman" panose="02020603050405020304" pitchFamily="18" charset="0"/>
              </a:rPr>
              <a:t>OReilly</a:t>
            </a:r>
            <a:endParaRPr lang="en-US" sz="2800" dirty="0">
              <a:solidFill>
                <a:srgbClr val="FFFFFF"/>
              </a:solidFill>
              <a:latin typeface="Times New Roman" panose="02020603050405020304" pitchFamily="18" charset="0"/>
              <a:cs typeface="Times New Roman" panose="02020603050405020304" pitchFamily="18" charset="0"/>
            </a:endParaRPr>
          </a:p>
          <a:p>
            <a:pPr marL="514350" lvl="0" indent="-514350">
              <a:buFont typeface="+mj-lt"/>
              <a:buAutoNum type="arabicPeriod" startAt="8"/>
            </a:pPr>
            <a:r>
              <a:rPr lang="en-US" sz="2800" dirty="0">
                <a:solidFill>
                  <a:srgbClr val="FFFFFF"/>
                </a:solidFill>
                <a:latin typeface="Times New Roman" panose="02020603050405020304" pitchFamily="18" charset="0"/>
                <a:cs typeface="Times New Roman" panose="02020603050405020304" pitchFamily="18" charset="0"/>
              </a:rPr>
              <a:t> Sharma, M., Akhter, Y. &amp; Chatterjee, S. (2019). A review on remediation of cyanide containing industrial wastes using biological systems with special reference to enzymatic degradation. World J </a:t>
            </a:r>
            <a:r>
              <a:rPr lang="en-US" sz="2800" dirty="0" err="1">
                <a:solidFill>
                  <a:srgbClr val="FFFFFF"/>
                </a:solidFill>
                <a:latin typeface="Times New Roman" panose="02020603050405020304" pitchFamily="18" charset="0"/>
                <a:cs typeface="Times New Roman" panose="02020603050405020304" pitchFamily="18" charset="0"/>
              </a:rPr>
              <a:t>Microbiol</a:t>
            </a:r>
            <a:r>
              <a:rPr lang="en-US" sz="2800" dirty="0">
                <a:solidFill>
                  <a:srgbClr val="FFFFFF"/>
                </a:solidFill>
                <a:latin typeface="Times New Roman" panose="02020603050405020304" pitchFamily="18" charset="0"/>
                <a:cs typeface="Times New Roman" panose="02020603050405020304" pitchFamily="18" charset="0"/>
              </a:rPr>
              <a:t> Biotech 35, 70 (2019) doi:10.1007/s11274-019-2643-8</a:t>
            </a:r>
          </a:p>
          <a:p>
            <a:pPr marL="514350" lvl="0" indent="-514350">
              <a:buFont typeface="+mj-lt"/>
              <a:buAutoNum type="arabicPeriod" startAt="8"/>
            </a:pPr>
            <a:r>
              <a:rPr lang="en-US" sz="2800" dirty="0">
                <a:solidFill>
                  <a:srgbClr val="FFFFFF"/>
                </a:solidFill>
                <a:latin typeface="Times New Roman" panose="02020603050405020304" pitchFamily="18" charset="0"/>
                <a:cs typeface="Times New Roman" panose="02020603050405020304" pitchFamily="18" charset="0"/>
              </a:rPr>
              <a:t>Phillips, T. (2019, November 20). Top 6 Reasons E. coli Is Used for Gene Cloning. Retrieved from https://www.thoughtco.com/top-reasons-e-coli-is-used-for-gene-cloning-375742</a:t>
            </a:r>
          </a:p>
          <a:p>
            <a:pPr marL="514350" lvl="0" indent="-514350">
              <a:buFont typeface="+mj-lt"/>
              <a:buAutoNum type="arabicPeriod" startAt="8"/>
            </a:pPr>
            <a:r>
              <a:rPr lang="en-US" sz="2800" dirty="0">
                <a:solidFill>
                  <a:srgbClr val="FFFFFF"/>
                </a:solidFill>
                <a:latin typeface="Times New Roman" panose="02020603050405020304" pitchFamily="18" charset="0"/>
                <a:cs typeface="Times New Roman" panose="02020603050405020304" pitchFamily="18" charset="0"/>
              </a:rPr>
              <a:t> </a:t>
            </a:r>
            <a:r>
              <a:rPr lang="en-US" sz="2800" dirty="0" err="1">
                <a:solidFill>
                  <a:srgbClr val="FFFFFF"/>
                </a:solidFill>
                <a:latin typeface="Times New Roman" panose="02020603050405020304" pitchFamily="18" charset="0"/>
                <a:cs typeface="Times New Roman" panose="02020603050405020304" pitchFamily="18" charset="0"/>
              </a:rPr>
              <a:t>Sowa,T</a:t>
            </a:r>
            <a:r>
              <a:rPr lang="en-US" sz="2800" dirty="0">
                <a:solidFill>
                  <a:srgbClr val="FFFFFF"/>
                </a:solidFill>
                <a:latin typeface="Times New Roman" panose="02020603050405020304" pitchFamily="18" charset="0"/>
                <a:cs typeface="Times New Roman" panose="02020603050405020304" pitchFamily="18" charset="0"/>
              </a:rPr>
              <a:t>. (Oct 2013). “The next phase: Kaiser’s Mead smelting plant undergoes demolition” The Spokesman in Review.</a:t>
            </a:r>
          </a:p>
          <a:p>
            <a:pPr marL="514350" lvl="0" indent="-514350">
              <a:buFont typeface="+mj-lt"/>
              <a:buAutoNum type="arabicPeriod" startAt="8"/>
            </a:pPr>
            <a:r>
              <a:rPr lang="en-US" sz="2800" dirty="0" err="1">
                <a:solidFill>
                  <a:srgbClr val="FFFFFF"/>
                </a:solidFill>
                <a:latin typeface="Times New Roman" panose="02020603050405020304" pitchFamily="18" charset="0"/>
                <a:cs typeface="Times New Roman" panose="02020603050405020304" pitchFamily="18" charset="0"/>
              </a:rPr>
              <a:t>Figueira</a:t>
            </a:r>
            <a:r>
              <a:rPr lang="en-US" sz="2800" dirty="0">
                <a:solidFill>
                  <a:srgbClr val="FFFFFF"/>
                </a:solidFill>
                <a:latin typeface="Times New Roman" panose="02020603050405020304" pitchFamily="18" charset="0"/>
                <a:cs typeface="Times New Roman" panose="02020603050405020304" pitchFamily="18" charset="0"/>
              </a:rPr>
              <a:t>, Marianne &amp; </a:t>
            </a:r>
            <a:r>
              <a:rPr lang="en-US" sz="2800" dirty="0" err="1">
                <a:solidFill>
                  <a:srgbClr val="FFFFFF"/>
                </a:solidFill>
                <a:latin typeface="Times New Roman" panose="02020603050405020304" pitchFamily="18" charset="0"/>
                <a:cs typeface="Times New Roman" panose="02020603050405020304" pitchFamily="18" charset="0"/>
              </a:rPr>
              <a:t>Ciminelli</a:t>
            </a:r>
            <a:r>
              <a:rPr lang="en-US" sz="2800" dirty="0">
                <a:solidFill>
                  <a:srgbClr val="FFFFFF"/>
                </a:solidFill>
                <a:latin typeface="Times New Roman" panose="02020603050405020304" pitchFamily="18" charset="0"/>
                <a:cs typeface="Times New Roman" panose="02020603050405020304" pitchFamily="18" charset="0"/>
              </a:rPr>
              <a:t>, V. &amp; Andrade, Mabel &amp; </a:t>
            </a:r>
            <a:r>
              <a:rPr lang="en-US" sz="2800" dirty="0" err="1">
                <a:solidFill>
                  <a:srgbClr val="FFFFFF"/>
                </a:solidFill>
                <a:latin typeface="Times New Roman" panose="02020603050405020304" pitchFamily="18" charset="0"/>
                <a:cs typeface="Times New Roman" panose="02020603050405020304" pitchFamily="18" charset="0"/>
              </a:rPr>
              <a:t>Linardi</a:t>
            </a:r>
            <a:r>
              <a:rPr lang="en-US" sz="2800" dirty="0">
                <a:solidFill>
                  <a:srgbClr val="FFFFFF"/>
                </a:solidFill>
                <a:latin typeface="Times New Roman" panose="02020603050405020304" pitchFamily="18" charset="0"/>
                <a:cs typeface="Times New Roman" panose="02020603050405020304" pitchFamily="18" charset="0"/>
              </a:rPr>
              <a:t>, </a:t>
            </a:r>
            <a:r>
              <a:rPr lang="en-US" sz="2800" dirty="0" err="1">
                <a:solidFill>
                  <a:srgbClr val="FFFFFF"/>
                </a:solidFill>
                <a:latin typeface="Times New Roman" panose="02020603050405020304" pitchFamily="18" charset="0"/>
                <a:cs typeface="Times New Roman" panose="02020603050405020304" pitchFamily="18" charset="0"/>
              </a:rPr>
              <a:t>Valter</a:t>
            </a:r>
            <a:r>
              <a:rPr lang="en-US" sz="2800" dirty="0">
                <a:solidFill>
                  <a:srgbClr val="FFFFFF"/>
                </a:solidFill>
                <a:latin typeface="Times New Roman" panose="02020603050405020304" pitchFamily="18" charset="0"/>
                <a:cs typeface="Times New Roman" panose="02020603050405020304" pitchFamily="18" charset="0"/>
              </a:rPr>
              <a:t>. (1996). Cyanide degradation by an Escherichia coli strain. Canadian journal of microbiology. 42. 519-23. 10.1139/m96-070.</a:t>
            </a:r>
          </a:p>
        </p:txBody>
      </p:sp>
      <p:sp>
        <p:nvSpPr>
          <p:cNvPr id="32" name="Title 1"/>
          <p:cNvSpPr txBox="1">
            <a:spLocks/>
          </p:cNvSpPr>
          <p:nvPr/>
        </p:nvSpPr>
        <p:spPr>
          <a:xfrm>
            <a:off x="6351474" y="4030674"/>
            <a:ext cx="10133934" cy="655458"/>
          </a:xfrm>
          <a:prstGeom prst="rect">
            <a:avLst/>
          </a:prstGeom>
        </p:spPr>
        <p:txBody>
          <a:bodyPr/>
          <a:lstStyle>
            <a:lvl1pPr algn="ctr" defTabSz="2809037" rtl="0" eaLnBrk="1" latinLnBrk="0" hangingPunct="1">
              <a:lnSpc>
                <a:spcPct val="90000"/>
              </a:lnSpc>
              <a:spcBef>
                <a:spcPct val="0"/>
              </a:spcBef>
              <a:buNone/>
              <a:tabLst>
                <a:tab pos="32498995" algn="l"/>
              </a:tabLst>
              <a:defRPr lang="en-US" sz="10445" b="0" i="0" kern="1200" spc="492" baseline="0" dirty="0">
                <a:gradFill>
                  <a:gsLst>
                    <a:gs pos="0">
                      <a:schemeClr val="tx2"/>
                    </a:gs>
                    <a:gs pos="100000">
                      <a:schemeClr val="tx2"/>
                    </a:gs>
                  </a:gsLst>
                  <a:lin ang="5400000" scaled="1"/>
                </a:gradFill>
                <a:latin typeface="Segoe UI Semibold" panose="020B0702040204020203" pitchFamily="34" charset="0"/>
                <a:ea typeface="+mj-ea"/>
                <a:cs typeface="Segoe UI Semibold" panose="020B0702040204020203" pitchFamily="34" charset="0"/>
              </a:defRPr>
            </a:lvl1pPr>
          </a:lstStyle>
          <a:p>
            <a:pPr algn="l"/>
            <a:r>
              <a:rPr lang="en-US" sz="4000" b="1" dirty="0">
                <a:latin typeface="Times New Roman" panose="02020603050405020304" pitchFamily="18" charset="0"/>
                <a:cs typeface="Times New Roman" panose="02020603050405020304" pitchFamily="18" charset="0"/>
              </a:rPr>
              <a:t>Acknowledgements</a:t>
            </a:r>
          </a:p>
        </p:txBody>
      </p:sp>
    </p:spTree>
    <p:extLst>
      <p:ext uri="{BB962C8B-B14F-4D97-AF65-F5344CB8AC3E}">
        <p14:creationId xmlns:p14="http://schemas.microsoft.com/office/powerpoint/2010/main" val="495028300"/>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sld>
</file>

<file path=ppt/theme/theme1.xml><?xml version="1.0" encoding="utf-8"?>
<a:theme xmlns:a="http://schemas.openxmlformats.org/drawingml/2006/main" name="1_Smart Graphics Sampler Neal Creative">
  <a:themeElements>
    <a:clrScheme name="Neal Analytics 2">
      <a:dk1>
        <a:srgbClr val="000000"/>
      </a:dk1>
      <a:lt1>
        <a:srgbClr val="FFFFFF"/>
      </a:lt1>
      <a:dk2>
        <a:srgbClr val="0074AF"/>
      </a:dk2>
      <a:lt2>
        <a:srgbClr val="00B0F0"/>
      </a:lt2>
      <a:accent1>
        <a:srgbClr val="75D1FF"/>
      </a:accent1>
      <a:accent2>
        <a:srgbClr val="004568"/>
      </a:accent2>
      <a:accent3>
        <a:srgbClr val="92D050"/>
      </a:accent3>
      <a:accent4>
        <a:srgbClr val="FFC000"/>
      </a:accent4>
      <a:accent5>
        <a:srgbClr val="004568"/>
      </a:accent5>
      <a:accent6>
        <a:srgbClr val="0074AF"/>
      </a:accent6>
      <a:hlink>
        <a:srgbClr val="43C0FF"/>
      </a:hlink>
      <a:folHlink>
        <a:srgbClr val="75D1FF"/>
      </a:folHlink>
    </a:clrScheme>
    <a:fontScheme name="MICROSOFT">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8F0ED03E-47FC-4860-B2C9-DA5C377EAA2D}" vid="{600A14AD-66E6-4CC8-A6FA-E99B17BED4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3088</TotalTime>
  <Words>2207</Words>
  <Application>Microsoft Office PowerPoint</Application>
  <PresentationFormat>Custom</PresentationFormat>
  <Paragraphs>139</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Segoe UI</vt:lpstr>
      <vt:lpstr>Segoe UI Light</vt:lpstr>
      <vt:lpstr>Segoe UI Semibold</vt:lpstr>
      <vt:lpstr>Times New Roman</vt:lpstr>
      <vt:lpstr>1_Smart Graphics Sampler Neal Creative</vt:lpstr>
      <vt:lpstr>PowerPoint Presentation</vt:lpstr>
      <vt:lpstr>PowerPoint Presentation</vt:lpstr>
      <vt:lpstr>PowerPoint Presentation</vt:lpstr>
      <vt:lpstr>PowerPoint Presentation</vt:lpstr>
    </vt:vector>
  </TitlesOfParts>
  <Company>UCLA Health</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Lushin Huey</dc:creator>
  <cp:keywords/>
  <dc:description/>
  <cp:lastModifiedBy>Alec Popescu</cp:lastModifiedBy>
  <cp:revision>181</cp:revision>
  <dcterms:created xsi:type="dcterms:W3CDTF">2017-05-08T15:04:25Z</dcterms:created>
  <dcterms:modified xsi:type="dcterms:W3CDTF">2020-03-06T18:40:37Z</dcterms:modified>
  <cp:category/>
</cp:coreProperties>
</file>