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Lst>
  <p:sldSz cy="21067775" cx="37462975"/>
  <p:notesSz cx="6858000" cy="9144000"/>
  <p:embeddedFontLst>
    <p:embeddedFont>
      <p:font typeface="Quattrocento Sans"/>
      <p:regular r:id="rId12"/>
      <p:bold r:id="rId13"/>
      <p:italic r:id="rId14"/>
      <p:boldItalic r:id="rId15"/>
    </p:embeddedFon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51">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8" name="Kyra Husen"/>
  <p:cmAuthor clrIdx="1" id="1" initials="" lastIdx="2" name="Hyun Seo Par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951"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QuattrocentoSans-bold.fntdata"/><Relationship Id="rId12"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font" Target="fonts/QuattrocentoSans-boldItalic.fntdata"/><Relationship Id="rId14" Type="http://schemas.openxmlformats.org/officeDocument/2006/relationships/font" Target="fonts/QuattrocentoSans-italic.fntdata"/><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slideMaster" Target="slideMasters/slideMaster1.xml"/><Relationship Id="rId19" Type="http://schemas.openxmlformats.org/officeDocument/2006/relationships/font" Target="fonts/HelveticaNeue-boldItalic.fntdata"/><Relationship Id="rId6" Type="http://schemas.openxmlformats.org/officeDocument/2006/relationships/notesMaster" Target="notesMasters/notesMaster1.xml"/><Relationship Id="rId18"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3-12T14:02:19.145">
    <p:pos x="8938" y="5819"/>
    <p:text>https://www.conceptdraw.com/samples/science-education-biology</p:text>
  </p:cm>
  <p:cm authorId="1" idx="1" dt="2020-03-12T17:54:38.729">
    <p:pos x="15691" y="1869"/>
    <p:text>HOW IS THYLAKOID RELATED ?</p:text>
  </p:cm>
  <p:cm authorId="0" idx="2" dt="2020-03-12T17:54:27.209">
    <p:pos x="15691" y="1869"/>
    <p:text>i attempted to explain how cyanobacteria photosynthesises but it got difficult and i got confused</p:text>
  </p:cm>
  <p:cm authorId="0" idx="3" dt="2020-03-12T17:54:38.729">
    <p:pos x="15691" y="1869"/>
    <p:text>i feel accelerated heart rate dude like it s weird</p:text>
  </p:cm>
  <p:cm authorId="0" idx="4" dt="2020-03-12T13:59:03.193">
    <p:pos x="15691" y="1969"/>
    <p:text>http://www.biologydiscussion.com/bacteria/cyanobacteria/cyanobacteria-occurrence-morphology-and-cell-structure/52036</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20-03-12T14:25:01.950">
    <p:pos x="12844" y="1913"/>
    <p:text>does this sentence make sense? +20hyunseop@swa-jkt.com +21audreyg@swa-jkt.com</p:text>
  </p:cm>
  <p:cm authorId="0" idx="6" dt="2020-03-12T14:36:00.102">
    <p:pos x="9498" y="6012"/>
    <p:text>https://www.genome.jp/kegg-bin/show_pathway?map=ko03070&amp;show_description=show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2" dt="2020-03-12T17:48:25.195">
    <p:pos x="5290" y="1950"/>
    <p:text>we should change this... its really bad</p:text>
  </p:cm>
  <p:cm authorId="0" idx="7" dt="2020-03-12T17:48:25.195">
    <p:pos x="5290" y="1950"/>
    <p:text>how about this?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8" dt="2020-03-12T14:51:30.021">
    <p:pos x="0" y="1869"/>
    <p:text>does this make sense
+20hyunseop@swa-jkt.com +21audreyg@swa-jkt.com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0704" y="685800"/>
            <a:ext cx="6096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0704"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14a601a1c_0_62:notes"/>
          <p:cNvSpPr/>
          <p:nvPr>
            <p:ph idx="2" type="sldImg"/>
          </p:nvPr>
        </p:nvSpPr>
        <p:spPr>
          <a:xfrm>
            <a:off x="380704"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14a601a1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14a601a1c_10_1519:notes"/>
          <p:cNvSpPr/>
          <p:nvPr>
            <p:ph idx="2" type="sldImg"/>
          </p:nvPr>
        </p:nvSpPr>
        <p:spPr>
          <a:xfrm>
            <a:off x="380704"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14a601a1c_10_1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14a601a1c_12_8:notes"/>
          <p:cNvSpPr/>
          <p:nvPr>
            <p:ph idx="2" type="sldImg"/>
          </p:nvPr>
        </p:nvSpPr>
        <p:spPr>
          <a:xfrm>
            <a:off x="380704"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14a601a1c_1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14a601a1c_0_102:notes"/>
          <p:cNvSpPr/>
          <p:nvPr>
            <p:ph idx="2" type="sldImg"/>
          </p:nvPr>
        </p:nvSpPr>
        <p:spPr>
          <a:xfrm>
            <a:off x="380704" y="685800"/>
            <a:ext cx="60969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14a601a1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069" y="3049779"/>
            <a:ext cx="34908900" cy="8407500"/>
          </a:xfrm>
          <a:prstGeom prst="rect">
            <a:avLst/>
          </a:prstGeom>
        </p:spPr>
        <p:txBody>
          <a:bodyPr anchorCtr="0" anchor="b" bIns="298825" lIns="298825" spcFirstLastPara="1" rIns="298825" wrap="square" tIns="298825">
            <a:noAutofit/>
          </a:bodyPr>
          <a:lstStyle>
            <a:lvl1pPr lvl="0" algn="ctr">
              <a:spcBef>
                <a:spcPts val="0"/>
              </a:spcBef>
              <a:spcAft>
                <a:spcPts val="0"/>
              </a:spcAft>
              <a:buSzPts val="17000"/>
              <a:buNone/>
              <a:defRPr sz="17000"/>
            </a:lvl1pPr>
            <a:lvl2pPr lvl="1" algn="ctr">
              <a:spcBef>
                <a:spcPts val="0"/>
              </a:spcBef>
              <a:spcAft>
                <a:spcPts val="0"/>
              </a:spcAft>
              <a:buSzPts val="17000"/>
              <a:buNone/>
              <a:defRPr sz="17000"/>
            </a:lvl2pPr>
            <a:lvl3pPr lvl="2" algn="ctr">
              <a:spcBef>
                <a:spcPts val="0"/>
              </a:spcBef>
              <a:spcAft>
                <a:spcPts val="0"/>
              </a:spcAft>
              <a:buSzPts val="17000"/>
              <a:buNone/>
              <a:defRPr sz="17000"/>
            </a:lvl3pPr>
            <a:lvl4pPr lvl="3" algn="ctr">
              <a:spcBef>
                <a:spcPts val="0"/>
              </a:spcBef>
              <a:spcAft>
                <a:spcPts val="0"/>
              </a:spcAft>
              <a:buSzPts val="17000"/>
              <a:buNone/>
              <a:defRPr sz="17000"/>
            </a:lvl4pPr>
            <a:lvl5pPr lvl="4" algn="ctr">
              <a:spcBef>
                <a:spcPts val="0"/>
              </a:spcBef>
              <a:spcAft>
                <a:spcPts val="0"/>
              </a:spcAft>
              <a:buSzPts val="17000"/>
              <a:buNone/>
              <a:defRPr sz="17000"/>
            </a:lvl5pPr>
            <a:lvl6pPr lvl="5" algn="ctr">
              <a:spcBef>
                <a:spcPts val="0"/>
              </a:spcBef>
              <a:spcAft>
                <a:spcPts val="0"/>
              </a:spcAft>
              <a:buSzPts val="17000"/>
              <a:buNone/>
              <a:defRPr sz="17000"/>
            </a:lvl6pPr>
            <a:lvl7pPr lvl="6" algn="ctr">
              <a:spcBef>
                <a:spcPts val="0"/>
              </a:spcBef>
              <a:spcAft>
                <a:spcPts val="0"/>
              </a:spcAft>
              <a:buSzPts val="17000"/>
              <a:buNone/>
              <a:defRPr sz="17000"/>
            </a:lvl7pPr>
            <a:lvl8pPr lvl="7" algn="ctr">
              <a:spcBef>
                <a:spcPts val="0"/>
              </a:spcBef>
              <a:spcAft>
                <a:spcPts val="0"/>
              </a:spcAft>
              <a:buSzPts val="17000"/>
              <a:buNone/>
              <a:defRPr sz="17000"/>
            </a:lvl8pPr>
            <a:lvl9pPr lvl="8" algn="ctr">
              <a:spcBef>
                <a:spcPts val="0"/>
              </a:spcBef>
              <a:spcAft>
                <a:spcPts val="0"/>
              </a:spcAft>
              <a:buSzPts val="17000"/>
              <a:buNone/>
              <a:defRPr sz="17000"/>
            </a:lvl9pPr>
          </a:lstStyle>
          <a:p/>
        </p:txBody>
      </p:sp>
      <p:sp>
        <p:nvSpPr>
          <p:cNvPr id="11" name="Google Shape;11;p2"/>
          <p:cNvSpPr txBox="1"/>
          <p:nvPr>
            <p:ph idx="1" type="subTitle"/>
          </p:nvPr>
        </p:nvSpPr>
        <p:spPr>
          <a:xfrm>
            <a:off x="1277035" y="11608575"/>
            <a:ext cx="34908900" cy="3247200"/>
          </a:xfrm>
          <a:prstGeom prst="rect">
            <a:avLst/>
          </a:prstGeom>
        </p:spPr>
        <p:txBody>
          <a:bodyPr anchorCtr="0" anchor="t" bIns="298825" lIns="298825" spcFirstLastPara="1" rIns="298825" wrap="square" tIns="298825">
            <a:noAutofit/>
          </a:bodyPr>
          <a:lstStyle>
            <a:lvl1pPr lvl="0" algn="ctr">
              <a:lnSpc>
                <a:spcPct val="100000"/>
              </a:lnSpc>
              <a:spcBef>
                <a:spcPts val="0"/>
              </a:spcBef>
              <a:spcAft>
                <a:spcPts val="0"/>
              </a:spcAft>
              <a:buSzPts val="9200"/>
              <a:buNone/>
              <a:defRPr sz="9200"/>
            </a:lvl1pPr>
            <a:lvl2pPr lvl="1" algn="ctr">
              <a:lnSpc>
                <a:spcPct val="100000"/>
              </a:lnSpc>
              <a:spcBef>
                <a:spcPts val="0"/>
              </a:spcBef>
              <a:spcAft>
                <a:spcPts val="0"/>
              </a:spcAft>
              <a:buSzPts val="9200"/>
              <a:buNone/>
              <a:defRPr sz="9200"/>
            </a:lvl2pPr>
            <a:lvl3pPr lvl="2" algn="ctr">
              <a:lnSpc>
                <a:spcPct val="100000"/>
              </a:lnSpc>
              <a:spcBef>
                <a:spcPts val="0"/>
              </a:spcBef>
              <a:spcAft>
                <a:spcPts val="0"/>
              </a:spcAft>
              <a:buSzPts val="9200"/>
              <a:buNone/>
              <a:defRPr sz="9200"/>
            </a:lvl3pPr>
            <a:lvl4pPr lvl="3" algn="ctr">
              <a:lnSpc>
                <a:spcPct val="100000"/>
              </a:lnSpc>
              <a:spcBef>
                <a:spcPts val="0"/>
              </a:spcBef>
              <a:spcAft>
                <a:spcPts val="0"/>
              </a:spcAft>
              <a:buSzPts val="9200"/>
              <a:buNone/>
              <a:defRPr sz="9200"/>
            </a:lvl4pPr>
            <a:lvl5pPr lvl="4" algn="ctr">
              <a:lnSpc>
                <a:spcPct val="100000"/>
              </a:lnSpc>
              <a:spcBef>
                <a:spcPts val="0"/>
              </a:spcBef>
              <a:spcAft>
                <a:spcPts val="0"/>
              </a:spcAft>
              <a:buSzPts val="9200"/>
              <a:buNone/>
              <a:defRPr sz="9200"/>
            </a:lvl5pPr>
            <a:lvl6pPr lvl="5" algn="ctr">
              <a:lnSpc>
                <a:spcPct val="100000"/>
              </a:lnSpc>
              <a:spcBef>
                <a:spcPts val="0"/>
              </a:spcBef>
              <a:spcAft>
                <a:spcPts val="0"/>
              </a:spcAft>
              <a:buSzPts val="9200"/>
              <a:buNone/>
              <a:defRPr sz="9200"/>
            </a:lvl6pPr>
            <a:lvl7pPr lvl="6" algn="ctr">
              <a:lnSpc>
                <a:spcPct val="100000"/>
              </a:lnSpc>
              <a:spcBef>
                <a:spcPts val="0"/>
              </a:spcBef>
              <a:spcAft>
                <a:spcPts val="0"/>
              </a:spcAft>
              <a:buSzPts val="9200"/>
              <a:buNone/>
              <a:defRPr sz="9200"/>
            </a:lvl7pPr>
            <a:lvl8pPr lvl="7" algn="ctr">
              <a:lnSpc>
                <a:spcPct val="100000"/>
              </a:lnSpc>
              <a:spcBef>
                <a:spcPts val="0"/>
              </a:spcBef>
              <a:spcAft>
                <a:spcPts val="0"/>
              </a:spcAft>
              <a:buSzPts val="9200"/>
              <a:buNone/>
              <a:defRPr sz="9200"/>
            </a:lvl8pPr>
            <a:lvl9pPr lvl="8" algn="ctr">
              <a:lnSpc>
                <a:spcPct val="100000"/>
              </a:lnSpc>
              <a:spcBef>
                <a:spcPts val="0"/>
              </a:spcBef>
              <a:spcAft>
                <a:spcPts val="0"/>
              </a:spcAft>
              <a:buSzPts val="9200"/>
              <a:buNone/>
              <a:defRPr sz="9200"/>
            </a:lvl9pPr>
          </a:lstStyle>
          <a:p/>
        </p:txBody>
      </p:sp>
      <p:sp>
        <p:nvSpPr>
          <p:cNvPr id="12" name="Google Shape;12;p2"/>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35" y="4530688"/>
            <a:ext cx="34908900" cy="8041800"/>
          </a:xfrm>
          <a:prstGeom prst="rect">
            <a:avLst/>
          </a:prstGeom>
        </p:spPr>
        <p:txBody>
          <a:bodyPr anchorCtr="0" anchor="b" bIns="298825" lIns="298825" spcFirstLastPara="1" rIns="298825" wrap="square" tIns="298825">
            <a:noAutofit/>
          </a:bodyPr>
          <a:lstStyle>
            <a:lvl1pPr lvl="0" algn="ctr">
              <a:spcBef>
                <a:spcPts val="0"/>
              </a:spcBef>
              <a:spcAft>
                <a:spcPts val="0"/>
              </a:spcAft>
              <a:buSzPts val="39200"/>
              <a:buNone/>
              <a:defRPr sz="39200"/>
            </a:lvl1pPr>
            <a:lvl2pPr lvl="1" algn="ctr">
              <a:spcBef>
                <a:spcPts val="0"/>
              </a:spcBef>
              <a:spcAft>
                <a:spcPts val="0"/>
              </a:spcAft>
              <a:buSzPts val="39200"/>
              <a:buNone/>
              <a:defRPr sz="39200"/>
            </a:lvl2pPr>
            <a:lvl3pPr lvl="2" algn="ctr">
              <a:spcBef>
                <a:spcPts val="0"/>
              </a:spcBef>
              <a:spcAft>
                <a:spcPts val="0"/>
              </a:spcAft>
              <a:buSzPts val="39200"/>
              <a:buNone/>
              <a:defRPr sz="39200"/>
            </a:lvl3pPr>
            <a:lvl4pPr lvl="3" algn="ctr">
              <a:spcBef>
                <a:spcPts val="0"/>
              </a:spcBef>
              <a:spcAft>
                <a:spcPts val="0"/>
              </a:spcAft>
              <a:buSzPts val="39200"/>
              <a:buNone/>
              <a:defRPr sz="39200"/>
            </a:lvl4pPr>
            <a:lvl5pPr lvl="4" algn="ctr">
              <a:spcBef>
                <a:spcPts val="0"/>
              </a:spcBef>
              <a:spcAft>
                <a:spcPts val="0"/>
              </a:spcAft>
              <a:buSzPts val="39200"/>
              <a:buNone/>
              <a:defRPr sz="39200"/>
            </a:lvl5pPr>
            <a:lvl6pPr lvl="5" algn="ctr">
              <a:spcBef>
                <a:spcPts val="0"/>
              </a:spcBef>
              <a:spcAft>
                <a:spcPts val="0"/>
              </a:spcAft>
              <a:buSzPts val="39200"/>
              <a:buNone/>
              <a:defRPr sz="39200"/>
            </a:lvl6pPr>
            <a:lvl7pPr lvl="6" algn="ctr">
              <a:spcBef>
                <a:spcPts val="0"/>
              </a:spcBef>
              <a:spcAft>
                <a:spcPts val="0"/>
              </a:spcAft>
              <a:buSzPts val="39200"/>
              <a:buNone/>
              <a:defRPr sz="39200"/>
            </a:lvl7pPr>
            <a:lvl8pPr lvl="7" algn="ctr">
              <a:spcBef>
                <a:spcPts val="0"/>
              </a:spcBef>
              <a:spcAft>
                <a:spcPts val="0"/>
              </a:spcAft>
              <a:buSzPts val="39200"/>
              <a:buNone/>
              <a:defRPr sz="39200"/>
            </a:lvl8pPr>
            <a:lvl9pPr lvl="8" algn="ctr">
              <a:spcBef>
                <a:spcPts val="0"/>
              </a:spcBef>
              <a:spcAft>
                <a:spcPts val="0"/>
              </a:spcAft>
              <a:buSzPts val="39200"/>
              <a:buNone/>
              <a:defRPr sz="39200"/>
            </a:lvl9pPr>
          </a:lstStyle>
          <a:p>
            <a:r>
              <a:t>xx%</a:t>
            </a:r>
          </a:p>
        </p:txBody>
      </p:sp>
      <p:sp>
        <p:nvSpPr>
          <p:cNvPr id="46" name="Google Shape;46;p11"/>
          <p:cNvSpPr txBox="1"/>
          <p:nvPr>
            <p:ph idx="1" type="body"/>
          </p:nvPr>
        </p:nvSpPr>
        <p:spPr>
          <a:xfrm>
            <a:off x="1277035" y="12911513"/>
            <a:ext cx="34908900" cy="5328300"/>
          </a:xfrm>
          <a:prstGeom prst="rect">
            <a:avLst/>
          </a:prstGeom>
        </p:spPr>
        <p:txBody>
          <a:bodyPr anchorCtr="0" anchor="t" bIns="298825" lIns="298825" spcFirstLastPara="1" rIns="298825" wrap="square" tIns="298825">
            <a:noAutofit/>
          </a:bodyPr>
          <a:lstStyle>
            <a:lvl1pPr indent="-603250" lvl="0" marL="457200" algn="ctr">
              <a:spcBef>
                <a:spcPts val="0"/>
              </a:spcBef>
              <a:spcAft>
                <a:spcPts val="0"/>
              </a:spcAft>
              <a:buSzPts val="5900"/>
              <a:buChar char="●"/>
              <a:defRPr/>
            </a:lvl1pPr>
            <a:lvl2pPr indent="-520700" lvl="1" marL="914400" algn="ctr">
              <a:spcBef>
                <a:spcPts val="5200"/>
              </a:spcBef>
              <a:spcAft>
                <a:spcPts val="0"/>
              </a:spcAft>
              <a:buSzPts val="4600"/>
              <a:buChar char="○"/>
              <a:defRPr/>
            </a:lvl2pPr>
            <a:lvl3pPr indent="-520700" lvl="2" marL="1371600" algn="ctr">
              <a:spcBef>
                <a:spcPts val="5200"/>
              </a:spcBef>
              <a:spcAft>
                <a:spcPts val="0"/>
              </a:spcAft>
              <a:buSzPts val="4600"/>
              <a:buChar char="■"/>
              <a:defRPr/>
            </a:lvl3pPr>
            <a:lvl4pPr indent="-520700" lvl="3" marL="1828800" algn="ctr">
              <a:spcBef>
                <a:spcPts val="5200"/>
              </a:spcBef>
              <a:spcAft>
                <a:spcPts val="0"/>
              </a:spcAft>
              <a:buSzPts val="4600"/>
              <a:buChar char="●"/>
              <a:defRPr/>
            </a:lvl4pPr>
            <a:lvl5pPr indent="-520700" lvl="4" marL="2286000" algn="ctr">
              <a:spcBef>
                <a:spcPts val="5200"/>
              </a:spcBef>
              <a:spcAft>
                <a:spcPts val="0"/>
              </a:spcAft>
              <a:buSzPts val="4600"/>
              <a:buChar char="○"/>
              <a:defRPr/>
            </a:lvl5pPr>
            <a:lvl6pPr indent="-520700" lvl="5" marL="2743200" algn="ctr">
              <a:spcBef>
                <a:spcPts val="5200"/>
              </a:spcBef>
              <a:spcAft>
                <a:spcPts val="0"/>
              </a:spcAft>
              <a:buSzPts val="4600"/>
              <a:buChar char="■"/>
              <a:defRPr/>
            </a:lvl6pPr>
            <a:lvl7pPr indent="-520700" lvl="6" marL="3200400" algn="ctr">
              <a:spcBef>
                <a:spcPts val="5200"/>
              </a:spcBef>
              <a:spcAft>
                <a:spcPts val="0"/>
              </a:spcAft>
              <a:buSzPts val="4600"/>
              <a:buChar char="●"/>
              <a:defRPr/>
            </a:lvl7pPr>
            <a:lvl8pPr indent="-520700" lvl="7" marL="3657600" algn="ctr">
              <a:spcBef>
                <a:spcPts val="5200"/>
              </a:spcBef>
              <a:spcAft>
                <a:spcPts val="0"/>
              </a:spcAft>
              <a:buSzPts val="4600"/>
              <a:buChar char="○"/>
              <a:defRPr/>
            </a:lvl8pPr>
            <a:lvl9pPr indent="-520700" lvl="8" marL="4114800" algn="ctr">
              <a:spcBef>
                <a:spcPts val="5200"/>
              </a:spcBef>
              <a:spcAft>
                <a:spcPts val="5200"/>
              </a:spcAft>
              <a:buSzPts val="4600"/>
              <a:buChar char="■"/>
              <a:defRPr/>
            </a:lvl9pPr>
          </a:lstStyle>
          <a:p/>
        </p:txBody>
      </p:sp>
      <p:sp>
        <p:nvSpPr>
          <p:cNvPr id="47" name="Google Shape;47;p11"/>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 - no top bar">
  <p:cSld name="2_BLANK - no top bar">
    <p:spTree>
      <p:nvGrpSpPr>
        <p:cNvPr id="50" name="Shape 50"/>
        <p:cNvGrpSpPr/>
        <p:nvPr/>
      </p:nvGrpSpPr>
      <p:grpSpPr>
        <a:xfrm>
          <a:off x="0" y="0"/>
          <a:ext cx="0" cy="0"/>
          <a:chOff x="0" y="0"/>
          <a:chExt cx="0" cy="0"/>
        </a:xfrm>
      </p:grpSpPr>
      <p:sp>
        <p:nvSpPr>
          <p:cNvPr id="51" name="Google Shape;51;p13"/>
          <p:cNvSpPr/>
          <p:nvPr/>
        </p:nvSpPr>
        <p:spPr>
          <a:xfrm>
            <a:off x="0" y="1"/>
            <a:ext cx="37462800" cy="3764700"/>
          </a:xfrm>
          <a:prstGeom prst="rect">
            <a:avLst/>
          </a:prstGeom>
          <a:solidFill>
            <a:srgbClr val="D3E0FF"/>
          </a:solidFill>
          <a:ln>
            <a:noFill/>
          </a:ln>
        </p:spPr>
        <p:txBody>
          <a:bodyPr anchorCtr="0" anchor="ctr" bIns="46250" lIns="92500" spcFirstLastPara="1" rIns="92500" wrap="square" tIns="46250">
            <a:noAutofit/>
          </a:bodyPr>
          <a:lstStyle/>
          <a:p>
            <a:pPr indent="0" lvl="0" marL="0" marR="0" rtl="0" algn="ctr">
              <a:spcBef>
                <a:spcPts val="0"/>
              </a:spcBef>
              <a:spcAft>
                <a:spcPts val="0"/>
              </a:spcAft>
              <a:buNone/>
            </a:pPr>
            <a:r>
              <a:t/>
            </a:r>
            <a:endParaRPr b="0" i="0" sz="17300" u="none" cap="none" strike="noStrike">
              <a:solidFill>
                <a:schemeClr val="lt1"/>
              </a:solidFill>
              <a:latin typeface="Quattrocento Sans"/>
              <a:ea typeface="Quattrocento Sans"/>
              <a:cs typeface="Quattrocento Sans"/>
              <a:sym typeface="Quattrocento San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35" y="8809881"/>
            <a:ext cx="34908900" cy="3448500"/>
          </a:xfrm>
          <a:prstGeom prst="rect">
            <a:avLst/>
          </a:prstGeom>
        </p:spPr>
        <p:txBody>
          <a:bodyPr anchorCtr="0" anchor="ctr" bIns="298825" lIns="298825" spcFirstLastPara="1" rIns="298825" wrap="square" tIns="298825">
            <a:noAutofit/>
          </a:bodyPr>
          <a:lstStyle>
            <a:lvl1pPr lvl="0" algn="ctr">
              <a:spcBef>
                <a:spcPts val="0"/>
              </a:spcBef>
              <a:spcAft>
                <a:spcPts val="0"/>
              </a:spcAft>
              <a:buSzPts val="11800"/>
              <a:buNone/>
              <a:defRPr sz="11800"/>
            </a:lvl1pPr>
            <a:lvl2pPr lvl="1" algn="ctr">
              <a:spcBef>
                <a:spcPts val="0"/>
              </a:spcBef>
              <a:spcAft>
                <a:spcPts val="0"/>
              </a:spcAft>
              <a:buSzPts val="11800"/>
              <a:buNone/>
              <a:defRPr sz="11800"/>
            </a:lvl2pPr>
            <a:lvl3pPr lvl="2" algn="ctr">
              <a:spcBef>
                <a:spcPts val="0"/>
              </a:spcBef>
              <a:spcAft>
                <a:spcPts val="0"/>
              </a:spcAft>
              <a:buSzPts val="11800"/>
              <a:buNone/>
              <a:defRPr sz="11800"/>
            </a:lvl3pPr>
            <a:lvl4pPr lvl="3" algn="ctr">
              <a:spcBef>
                <a:spcPts val="0"/>
              </a:spcBef>
              <a:spcAft>
                <a:spcPts val="0"/>
              </a:spcAft>
              <a:buSzPts val="11800"/>
              <a:buNone/>
              <a:defRPr sz="11800"/>
            </a:lvl4pPr>
            <a:lvl5pPr lvl="4" algn="ctr">
              <a:spcBef>
                <a:spcPts val="0"/>
              </a:spcBef>
              <a:spcAft>
                <a:spcPts val="0"/>
              </a:spcAft>
              <a:buSzPts val="11800"/>
              <a:buNone/>
              <a:defRPr sz="11800"/>
            </a:lvl5pPr>
            <a:lvl6pPr lvl="5" algn="ctr">
              <a:spcBef>
                <a:spcPts val="0"/>
              </a:spcBef>
              <a:spcAft>
                <a:spcPts val="0"/>
              </a:spcAft>
              <a:buSzPts val="11800"/>
              <a:buNone/>
              <a:defRPr sz="11800"/>
            </a:lvl6pPr>
            <a:lvl7pPr lvl="6" algn="ctr">
              <a:spcBef>
                <a:spcPts val="0"/>
              </a:spcBef>
              <a:spcAft>
                <a:spcPts val="0"/>
              </a:spcAft>
              <a:buSzPts val="11800"/>
              <a:buNone/>
              <a:defRPr sz="11800"/>
            </a:lvl7pPr>
            <a:lvl8pPr lvl="7" algn="ctr">
              <a:spcBef>
                <a:spcPts val="0"/>
              </a:spcBef>
              <a:spcAft>
                <a:spcPts val="0"/>
              </a:spcAft>
              <a:buSzPts val="11800"/>
              <a:buNone/>
              <a:defRPr sz="11800"/>
            </a:lvl8pPr>
            <a:lvl9pPr lvl="8" algn="ctr">
              <a:spcBef>
                <a:spcPts val="0"/>
              </a:spcBef>
              <a:spcAft>
                <a:spcPts val="0"/>
              </a:spcAft>
              <a:buSzPts val="11800"/>
              <a:buNone/>
              <a:defRPr sz="11800"/>
            </a:lvl9pPr>
          </a:lstStyle>
          <a:p/>
        </p:txBody>
      </p:sp>
      <p:sp>
        <p:nvSpPr>
          <p:cNvPr id="15" name="Google Shape;15;p3"/>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35" y="1822822"/>
            <a:ext cx="34908900" cy="2345400"/>
          </a:xfrm>
          <a:prstGeom prst="rect">
            <a:avLst/>
          </a:prstGeom>
        </p:spPr>
        <p:txBody>
          <a:bodyPr anchorCtr="0" anchor="t" bIns="298825" lIns="298825" spcFirstLastPara="1" rIns="298825" wrap="square" tIns="298825">
            <a:noAutofit/>
          </a:bodyPr>
          <a:lstStyle>
            <a:lvl1pPr lvl="0">
              <a:spcBef>
                <a:spcPts val="0"/>
              </a:spcBef>
              <a:spcAft>
                <a:spcPts val="0"/>
              </a:spcAft>
              <a:buSzPts val="9200"/>
              <a:buNone/>
              <a:defRPr/>
            </a:lvl1pPr>
            <a:lvl2pPr lvl="1">
              <a:spcBef>
                <a:spcPts val="0"/>
              </a:spcBef>
              <a:spcAft>
                <a:spcPts val="0"/>
              </a:spcAft>
              <a:buSzPts val="9200"/>
              <a:buNone/>
              <a:defRPr/>
            </a:lvl2pPr>
            <a:lvl3pPr lvl="2">
              <a:spcBef>
                <a:spcPts val="0"/>
              </a:spcBef>
              <a:spcAft>
                <a:spcPts val="0"/>
              </a:spcAft>
              <a:buSzPts val="9200"/>
              <a:buNone/>
              <a:defRPr/>
            </a:lvl3pPr>
            <a:lvl4pPr lvl="3">
              <a:spcBef>
                <a:spcPts val="0"/>
              </a:spcBef>
              <a:spcAft>
                <a:spcPts val="0"/>
              </a:spcAft>
              <a:buSzPts val="9200"/>
              <a:buNone/>
              <a:defRPr/>
            </a:lvl4pPr>
            <a:lvl5pPr lvl="4">
              <a:spcBef>
                <a:spcPts val="0"/>
              </a:spcBef>
              <a:spcAft>
                <a:spcPts val="0"/>
              </a:spcAft>
              <a:buSzPts val="9200"/>
              <a:buNone/>
              <a:defRPr/>
            </a:lvl5pPr>
            <a:lvl6pPr lvl="5">
              <a:spcBef>
                <a:spcPts val="0"/>
              </a:spcBef>
              <a:spcAft>
                <a:spcPts val="0"/>
              </a:spcAft>
              <a:buSzPts val="9200"/>
              <a:buNone/>
              <a:defRPr/>
            </a:lvl6pPr>
            <a:lvl7pPr lvl="6">
              <a:spcBef>
                <a:spcPts val="0"/>
              </a:spcBef>
              <a:spcAft>
                <a:spcPts val="0"/>
              </a:spcAft>
              <a:buSzPts val="9200"/>
              <a:buNone/>
              <a:defRPr/>
            </a:lvl7pPr>
            <a:lvl8pPr lvl="7">
              <a:spcBef>
                <a:spcPts val="0"/>
              </a:spcBef>
              <a:spcAft>
                <a:spcPts val="0"/>
              </a:spcAft>
              <a:buSzPts val="9200"/>
              <a:buNone/>
              <a:defRPr/>
            </a:lvl8pPr>
            <a:lvl9pPr lvl="8">
              <a:spcBef>
                <a:spcPts val="0"/>
              </a:spcBef>
              <a:spcAft>
                <a:spcPts val="0"/>
              </a:spcAft>
              <a:buSzPts val="9200"/>
              <a:buNone/>
              <a:defRPr/>
            </a:lvl9pPr>
          </a:lstStyle>
          <a:p/>
        </p:txBody>
      </p:sp>
      <p:sp>
        <p:nvSpPr>
          <p:cNvPr id="18" name="Google Shape;18;p4"/>
          <p:cNvSpPr txBox="1"/>
          <p:nvPr>
            <p:ph idx="1" type="body"/>
          </p:nvPr>
        </p:nvSpPr>
        <p:spPr>
          <a:xfrm>
            <a:off x="1277035" y="4720537"/>
            <a:ext cx="34908900" cy="13992600"/>
          </a:xfrm>
          <a:prstGeom prst="rect">
            <a:avLst/>
          </a:prstGeom>
        </p:spPr>
        <p:txBody>
          <a:bodyPr anchorCtr="0" anchor="t" bIns="298825" lIns="298825" spcFirstLastPara="1" rIns="298825" wrap="square" tIns="298825">
            <a:noAutofit/>
          </a:bodyPr>
          <a:lstStyle>
            <a:lvl1pPr indent="-603250" lvl="0" marL="457200">
              <a:spcBef>
                <a:spcPts val="0"/>
              </a:spcBef>
              <a:spcAft>
                <a:spcPts val="0"/>
              </a:spcAft>
              <a:buSzPts val="5900"/>
              <a:buChar char="●"/>
              <a:defRPr/>
            </a:lvl1pPr>
            <a:lvl2pPr indent="-520700" lvl="1" marL="914400">
              <a:spcBef>
                <a:spcPts val="5200"/>
              </a:spcBef>
              <a:spcAft>
                <a:spcPts val="0"/>
              </a:spcAft>
              <a:buSzPts val="4600"/>
              <a:buChar char="○"/>
              <a:defRPr/>
            </a:lvl2pPr>
            <a:lvl3pPr indent="-520700" lvl="2" marL="1371600">
              <a:spcBef>
                <a:spcPts val="5200"/>
              </a:spcBef>
              <a:spcAft>
                <a:spcPts val="0"/>
              </a:spcAft>
              <a:buSzPts val="4600"/>
              <a:buChar char="■"/>
              <a:defRPr/>
            </a:lvl3pPr>
            <a:lvl4pPr indent="-520700" lvl="3" marL="1828800">
              <a:spcBef>
                <a:spcPts val="5200"/>
              </a:spcBef>
              <a:spcAft>
                <a:spcPts val="0"/>
              </a:spcAft>
              <a:buSzPts val="4600"/>
              <a:buChar char="●"/>
              <a:defRPr/>
            </a:lvl4pPr>
            <a:lvl5pPr indent="-520700" lvl="4" marL="2286000">
              <a:spcBef>
                <a:spcPts val="5200"/>
              </a:spcBef>
              <a:spcAft>
                <a:spcPts val="0"/>
              </a:spcAft>
              <a:buSzPts val="4600"/>
              <a:buChar char="○"/>
              <a:defRPr/>
            </a:lvl5pPr>
            <a:lvl6pPr indent="-520700" lvl="5" marL="2743200">
              <a:spcBef>
                <a:spcPts val="5200"/>
              </a:spcBef>
              <a:spcAft>
                <a:spcPts val="0"/>
              </a:spcAft>
              <a:buSzPts val="4600"/>
              <a:buChar char="■"/>
              <a:defRPr/>
            </a:lvl6pPr>
            <a:lvl7pPr indent="-520700" lvl="6" marL="3200400">
              <a:spcBef>
                <a:spcPts val="5200"/>
              </a:spcBef>
              <a:spcAft>
                <a:spcPts val="0"/>
              </a:spcAft>
              <a:buSzPts val="4600"/>
              <a:buChar char="●"/>
              <a:defRPr/>
            </a:lvl7pPr>
            <a:lvl8pPr indent="-520700" lvl="7" marL="3657600">
              <a:spcBef>
                <a:spcPts val="5200"/>
              </a:spcBef>
              <a:spcAft>
                <a:spcPts val="0"/>
              </a:spcAft>
              <a:buSzPts val="4600"/>
              <a:buChar char="○"/>
              <a:defRPr/>
            </a:lvl8pPr>
            <a:lvl9pPr indent="-520700" lvl="8" marL="4114800">
              <a:spcBef>
                <a:spcPts val="5200"/>
              </a:spcBef>
              <a:spcAft>
                <a:spcPts val="5200"/>
              </a:spcAft>
              <a:buSzPts val="4600"/>
              <a:buChar char="■"/>
              <a:defRPr/>
            </a:lvl9pPr>
          </a:lstStyle>
          <a:p/>
        </p:txBody>
      </p:sp>
      <p:sp>
        <p:nvSpPr>
          <p:cNvPr id="19" name="Google Shape;19;p4"/>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35" y="1822822"/>
            <a:ext cx="34908900" cy="2345400"/>
          </a:xfrm>
          <a:prstGeom prst="rect">
            <a:avLst/>
          </a:prstGeom>
        </p:spPr>
        <p:txBody>
          <a:bodyPr anchorCtr="0" anchor="t" bIns="298825" lIns="298825" spcFirstLastPara="1" rIns="298825" wrap="square" tIns="298825">
            <a:noAutofit/>
          </a:bodyPr>
          <a:lstStyle>
            <a:lvl1pPr lvl="0">
              <a:spcBef>
                <a:spcPts val="0"/>
              </a:spcBef>
              <a:spcAft>
                <a:spcPts val="0"/>
              </a:spcAft>
              <a:buSzPts val="9200"/>
              <a:buNone/>
              <a:defRPr/>
            </a:lvl1pPr>
            <a:lvl2pPr lvl="1">
              <a:spcBef>
                <a:spcPts val="0"/>
              </a:spcBef>
              <a:spcAft>
                <a:spcPts val="0"/>
              </a:spcAft>
              <a:buSzPts val="9200"/>
              <a:buNone/>
              <a:defRPr/>
            </a:lvl2pPr>
            <a:lvl3pPr lvl="2">
              <a:spcBef>
                <a:spcPts val="0"/>
              </a:spcBef>
              <a:spcAft>
                <a:spcPts val="0"/>
              </a:spcAft>
              <a:buSzPts val="9200"/>
              <a:buNone/>
              <a:defRPr/>
            </a:lvl3pPr>
            <a:lvl4pPr lvl="3">
              <a:spcBef>
                <a:spcPts val="0"/>
              </a:spcBef>
              <a:spcAft>
                <a:spcPts val="0"/>
              </a:spcAft>
              <a:buSzPts val="9200"/>
              <a:buNone/>
              <a:defRPr/>
            </a:lvl4pPr>
            <a:lvl5pPr lvl="4">
              <a:spcBef>
                <a:spcPts val="0"/>
              </a:spcBef>
              <a:spcAft>
                <a:spcPts val="0"/>
              </a:spcAft>
              <a:buSzPts val="9200"/>
              <a:buNone/>
              <a:defRPr/>
            </a:lvl5pPr>
            <a:lvl6pPr lvl="5">
              <a:spcBef>
                <a:spcPts val="0"/>
              </a:spcBef>
              <a:spcAft>
                <a:spcPts val="0"/>
              </a:spcAft>
              <a:buSzPts val="9200"/>
              <a:buNone/>
              <a:defRPr/>
            </a:lvl6pPr>
            <a:lvl7pPr lvl="6">
              <a:spcBef>
                <a:spcPts val="0"/>
              </a:spcBef>
              <a:spcAft>
                <a:spcPts val="0"/>
              </a:spcAft>
              <a:buSzPts val="9200"/>
              <a:buNone/>
              <a:defRPr/>
            </a:lvl7pPr>
            <a:lvl8pPr lvl="7">
              <a:spcBef>
                <a:spcPts val="0"/>
              </a:spcBef>
              <a:spcAft>
                <a:spcPts val="0"/>
              </a:spcAft>
              <a:buSzPts val="9200"/>
              <a:buNone/>
              <a:defRPr/>
            </a:lvl8pPr>
            <a:lvl9pPr lvl="8">
              <a:spcBef>
                <a:spcPts val="0"/>
              </a:spcBef>
              <a:spcAft>
                <a:spcPts val="0"/>
              </a:spcAft>
              <a:buSzPts val="9200"/>
              <a:buNone/>
              <a:defRPr/>
            </a:lvl9pPr>
          </a:lstStyle>
          <a:p/>
        </p:txBody>
      </p:sp>
      <p:sp>
        <p:nvSpPr>
          <p:cNvPr id="22" name="Google Shape;22;p5"/>
          <p:cNvSpPr txBox="1"/>
          <p:nvPr>
            <p:ph idx="1" type="body"/>
          </p:nvPr>
        </p:nvSpPr>
        <p:spPr>
          <a:xfrm>
            <a:off x="1277035" y="4720537"/>
            <a:ext cx="16387200" cy="13992600"/>
          </a:xfrm>
          <a:prstGeom prst="rect">
            <a:avLst/>
          </a:prstGeom>
        </p:spPr>
        <p:txBody>
          <a:bodyPr anchorCtr="0" anchor="t" bIns="298825" lIns="298825" spcFirstLastPara="1" rIns="298825" wrap="square" tIns="298825">
            <a:noAutofit/>
          </a:bodyPr>
          <a:lstStyle>
            <a:lvl1pPr indent="-520700" lvl="0" marL="457200">
              <a:spcBef>
                <a:spcPts val="0"/>
              </a:spcBef>
              <a:spcAft>
                <a:spcPts val="0"/>
              </a:spcAft>
              <a:buSzPts val="4600"/>
              <a:buChar char="●"/>
              <a:defRPr sz="4600"/>
            </a:lvl1pPr>
            <a:lvl2pPr indent="-476250" lvl="1" marL="914400">
              <a:spcBef>
                <a:spcPts val="5200"/>
              </a:spcBef>
              <a:spcAft>
                <a:spcPts val="0"/>
              </a:spcAft>
              <a:buSzPts val="3900"/>
              <a:buChar char="○"/>
              <a:defRPr sz="3900"/>
            </a:lvl2pPr>
            <a:lvl3pPr indent="-476250" lvl="2" marL="1371600">
              <a:spcBef>
                <a:spcPts val="5200"/>
              </a:spcBef>
              <a:spcAft>
                <a:spcPts val="0"/>
              </a:spcAft>
              <a:buSzPts val="3900"/>
              <a:buChar char="■"/>
              <a:defRPr sz="3900"/>
            </a:lvl3pPr>
            <a:lvl4pPr indent="-476250" lvl="3" marL="1828800">
              <a:spcBef>
                <a:spcPts val="5200"/>
              </a:spcBef>
              <a:spcAft>
                <a:spcPts val="0"/>
              </a:spcAft>
              <a:buSzPts val="3900"/>
              <a:buChar char="●"/>
              <a:defRPr sz="3900"/>
            </a:lvl4pPr>
            <a:lvl5pPr indent="-476250" lvl="4" marL="2286000">
              <a:spcBef>
                <a:spcPts val="5200"/>
              </a:spcBef>
              <a:spcAft>
                <a:spcPts val="0"/>
              </a:spcAft>
              <a:buSzPts val="3900"/>
              <a:buChar char="○"/>
              <a:defRPr sz="3900"/>
            </a:lvl5pPr>
            <a:lvl6pPr indent="-476250" lvl="5" marL="2743200">
              <a:spcBef>
                <a:spcPts val="5200"/>
              </a:spcBef>
              <a:spcAft>
                <a:spcPts val="0"/>
              </a:spcAft>
              <a:buSzPts val="3900"/>
              <a:buChar char="■"/>
              <a:defRPr sz="3900"/>
            </a:lvl6pPr>
            <a:lvl7pPr indent="-476250" lvl="6" marL="3200400">
              <a:spcBef>
                <a:spcPts val="5200"/>
              </a:spcBef>
              <a:spcAft>
                <a:spcPts val="0"/>
              </a:spcAft>
              <a:buSzPts val="3900"/>
              <a:buChar char="●"/>
              <a:defRPr sz="3900"/>
            </a:lvl7pPr>
            <a:lvl8pPr indent="-476250" lvl="7" marL="3657600">
              <a:spcBef>
                <a:spcPts val="5200"/>
              </a:spcBef>
              <a:spcAft>
                <a:spcPts val="0"/>
              </a:spcAft>
              <a:buSzPts val="3900"/>
              <a:buChar char="○"/>
              <a:defRPr sz="3900"/>
            </a:lvl8pPr>
            <a:lvl9pPr indent="-476250" lvl="8" marL="4114800">
              <a:spcBef>
                <a:spcPts val="5200"/>
              </a:spcBef>
              <a:spcAft>
                <a:spcPts val="5200"/>
              </a:spcAft>
              <a:buSzPts val="3900"/>
              <a:buChar char="■"/>
              <a:defRPr sz="3900"/>
            </a:lvl9pPr>
          </a:lstStyle>
          <a:p/>
        </p:txBody>
      </p:sp>
      <p:sp>
        <p:nvSpPr>
          <p:cNvPr id="23" name="Google Shape;23;p5"/>
          <p:cNvSpPr txBox="1"/>
          <p:nvPr>
            <p:ph idx="2" type="body"/>
          </p:nvPr>
        </p:nvSpPr>
        <p:spPr>
          <a:xfrm>
            <a:off x="19798347" y="4720537"/>
            <a:ext cx="16387200" cy="13992600"/>
          </a:xfrm>
          <a:prstGeom prst="rect">
            <a:avLst/>
          </a:prstGeom>
        </p:spPr>
        <p:txBody>
          <a:bodyPr anchorCtr="0" anchor="t" bIns="298825" lIns="298825" spcFirstLastPara="1" rIns="298825" wrap="square" tIns="298825">
            <a:noAutofit/>
          </a:bodyPr>
          <a:lstStyle>
            <a:lvl1pPr indent="-520700" lvl="0" marL="457200">
              <a:spcBef>
                <a:spcPts val="0"/>
              </a:spcBef>
              <a:spcAft>
                <a:spcPts val="0"/>
              </a:spcAft>
              <a:buSzPts val="4600"/>
              <a:buChar char="●"/>
              <a:defRPr sz="4600"/>
            </a:lvl1pPr>
            <a:lvl2pPr indent="-476250" lvl="1" marL="914400">
              <a:spcBef>
                <a:spcPts val="5200"/>
              </a:spcBef>
              <a:spcAft>
                <a:spcPts val="0"/>
              </a:spcAft>
              <a:buSzPts val="3900"/>
              <a:buChar char="○"/>
              <a:defRPr sz="3900"/>
            </a:lvl2pPr>
            <a:lvl3pPr indent="-476250" lvl="2" marL="1371600">
              <a:spcBef>
                <a:spcPts val="5200"/>
              </a:spcBef>
              <a:spcAft>
                <a:spcPts val="0"/>
              </a:spcAft>
              <a:buSzPts val="3900"/>
              <a:buChar char="■"/>
              <a:defRPr sz="3900"/>
            </a:lvl3pPr>
            <a:lvl4pPr indent="-476250" lvl="3" marL="1828800">
              <a:spcBef>
                <a:spcPts val="5200"/>
              </a:spcBef>
              <a:spcAft>
                <a:spcPts val="0"/>
              </a:spcAft>
              <a:buSzPts val="3900"/>
              <a:buChar char="●"/>
              <a:defRPr sz="3900"/>
            </a:lvl4pPr>
            <a:lvl5pPr indent="-476250" lvl="4" marL="2286000">
              <a:spcBef>
                <a:spcPts val="5200"/>
              </a:spcBef>
              <a:spcAft>
                <a:spcPts val="0"/>
              </a:spcAft>
              <a:buSzPts val="3900"/>
              <a:buChar char="○"/>
              <a:defRPr sz="3900"/>
            </a:lvl5pPr>
            <a:lvl6pPr indent="-476250" lvl="5" marL="2743200">
              <a:spcBef>
                <a:spcPts val="5200"/>
              </a:spcBef>
              <a:spcAft>
                <a:spcPts val="0"/>
              </a:spcAft>
              <a:buSzPts val="3900"/>
              <a:buChar char="■"/>
              <a:defRPr sz="3900"/>
            </a:lvl6pPr>
            <a:lvl7pPr indent="-476250" lvl="6" marL="3200400">
              <a:spcBef>
                <a:spcPts val="5200"/>
              </a:spcBef>
              <a:spcAft>
                <a:spcPts val="0"/>
              </a:spcAft>
              <a:buSzPts val="3900"/>
              <a:buChar char="●"/>
              <a:defRPr sz="3900"/>
            </a:lvl7pPr>
            <a:lvl8pPr indent="-476250" lvl="7" marL="3657600">
              <a:spcBef>
                <a:spcPts val="5200"/>
              </a:spcBef>
              <a:spcAft>
                <a:spcPts val="0"/>
              </a:spcAft>
              <a:buSzPts val="3900"/>
              <a:buChar char="○"/>
              <a:defRPr sz="3900"/>
            </a:lvl8pPr>
            <a:lvl9pPr indent="-476250" lvl="8" marL="4114800">
              <a:spcBef>
                <a:spcPts val="5200"/>
              </a:spcBef>
              <a:spcAft>
                <a:spcPts val="5200"/>
              </a:spcAft>
              <a:buSzPts val="3900"/>
              <a:buChar char="■"/>
              <a:defRPr sz="3900"/>
            </a:lvl9pPr>
          </a:lstStyle>
          <a:p/>
        </p:txBody>
      </p:sp>
      <p:sp>
        <p:nvSpPr>
          <p:cNvPr id="24" name="Google Shape;24;p5"/>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35" y="1822822"/>
            <a:ext cx="34908900" cy="2345400"/>
          </a:xfrm>
          <a:prstGeom prst="rect">
            <a:avLst/>
          </a:prstGeom>
        </p:spPr>
        <p:txBody>
          <a:bodyPr anchorCtr="0" anchor="t" bIns="298825" lIns="298825" spcFirstLastPara="1" rIns="298825" wrap="square" tIns="298825">
            <a:noAutofit/>
          </a:bodyPr>
          <a:lstStyle>
            <a:lvl1pPr lvl="0">
              <a:spcBef>
                <a:spcPts val="0"/>
              </a:spcBef>
              <a:spcAft>
                <a:spcPts val="0"/>
              </a:spcAft>
              <a:buSzPts val="9200"/>
              <a:buNone/>
              <a:defRPr/>
            </a:lvl1pPr>
            <a:lvl2pPr lvl="1">
              <a:spcBef>
                <a:spcPts val="0"/>
              </a:spcBef>
              <a:spcAft>
                <a:spcPts val="0"/>
              </a:spcAft>
              <a:buSzPts val="9200"/>
              <a:buNone/>
              <a:defRPr/>
            </a:lvl2pPr>
            <a:lvl3pPr lvl="2">
              <a:spcBef>
                <a:spcPts val="0"/>
              </a:spcBef>
              <a:spcAft>
                <a:spcPts val="0"/>
              </a:spcAft>
              <a:buSzPts val="9200"/>
              <a:buNone/>
              <a:defRPr/>
            </a:lvl3pPr>
            <a:lvl4pPr lvl="3">
              <a:spcBef>
                <a:spcPts val="0"/>
              </a:spcBef>
              <a:spcAft>
                <a:spcPts val="0"/>
              </a:spcAft>
              <a:buSzPts val="9200"/>
              <a:buNone/>
              <a:defRPr/>
            </a:lvl4pPr>
            <a:lvl5pPr lvl="4">
              <a:spcBef>
                <a:spcPts val="0"/>
              </a:spcBef>
              <a:spcAft>
                <a:spcPts val="0"/>
              </a:spcAft>
              <a:buSzPts val="9200"/>
              <a:buNone/>
              <a:defRPr/>
            </a:lvl5pPr>
            <a:lvl6pPr lvl="5">
              <a:spcBef>
                <a:spcPts val="0"/>
              </a:spcBef>
              <a:spcAft>
                <a:spcPts val="0"/>
              </a:spcAft>
              <a:buSzPts val="9200"/>
              <a:buNone/>
              <a:defRPr/>
            </a:lvl6pPr>
            <a:lvl7pPr lvl="6">
              <a:spcBef>
                <a:spcPts val="0"/>
              </a:spcBef>
              <a:spcAft>
                <a:spcPts val="0"/>
              </a:spcAft>
              <a:buSzPts val="9200"/>
              <a:buNone/>
              <a:defRPr/>
            </a:lvl7pPr>
            <a:lvl8pPr lvl="7">
              <a:spcBef>
                <a:spcPts val="0"/>
              </a:spcBef>
              <a:spcAft>
                <a:spcPts val="0"/>
              </a:spcAft>
              <a:buSzPts val="9200"/>
              <a:buNone/>
              <a:defRPr/>
            </a:lvl8pPr>
            <a:lvl9pPr lvl="8">
              <a:spcBef>
                <a:spcPts val="0"/>
              </a:spcBef>
              <a:spcAft>
                <a:spcPts val="0"/>
              </a:spcAft>
              <a:buSzPts val="9200"/>
              <a:buNone/>
              <a:defRPr/>
            </a:lvl9pPr>
          </a:lstStyle>
          <a:p/>
        </p:txBody>
      </p:sp>
      <p:sp>
        <p:nvSpPr>
          <p:cNvPr id="27" name="Google Shape;27;p6"/>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35" y="2275737"/>
            <a:ext cx="11504700" cy="3096000"/>
          </a:xfrm>
          <a:prstGeom prst="rect">
            <a:avLst/>
          </a:prstGeom>
        </p:spPr>
        <p:txBody>
          <a:bodyPr anchorCtr="0" anchor="b" bIns="298825" lIns="298825" spcFirstLastPara="1" rIns="298825" wrap="square" tIns="298825">
            <a:noAutofit/>
          </a:bodyPr>
          <a:lstStyle>
            <a:lvl1pPr lvl="0">
              <a:spcBef>
                <a:spcPts val="0"/>
              </a:spcBef>
              <a:spcAft>
                <a:spcPts val="0"/>
              </a:spcAft>
              <a:buSzPts val="7800"/>
              <a:buNone/>
              <a:defRPr sz="7800"/>
            </a:lvl1pPr>
            <a:lvl2pPr lvl="1">
              <a:spcBef>
                <a:spcPts val="0"/>
              </a:spcBef>
              <a:spcAft>
                <a:spcPts val="0"/>
              </a:spcAft>
              <a:buSzPts val="7800"/>
              <a:buNone/>
              <a:defRPr sz="7800"/>
            </a:lvl2pPr>
            <a:lvl3pPr lvl="2">
              <a:spcBef>
                <a:spcPts val="0"/>
              </a:spcBef>
              <a:spcAft>
                <a:spcPts val="0"/>
              </a:spcAft>
              <a:buSzPts val="7800"/>
              <a:buNone/>
              <a:defRPr sz="7800"/>
            </a:lvl3pPr>
            <a:lvl4pPr lvl="3">
              <a:spcBef>
                <a:spcPts val="0"/>
              </a:spcBef>
              <a:spcAft>
                <a:spcPts val="0"/>
              </a:spcAft>
              <a:buSzPts val="7800"/>
              <a:buNone/>
              <a:defRPr sz="7800"/>
            </a:lvl4pPr>
            <a:lvl5pPr lvl="4">
              <a:spcBef>
                <a:spcPts val="0"/>
              </a:spcBef>
              <a:spcAft>
                <a:spcPts val="0"/>
              </a:spcAft>
              <a:buSzPts val="7800"/>
              <a:buNone/>
              <a:defRPr sz="7800"/>
            </a:lvl5pPr>
            <a:lvl6pPr lvl="5">
              <a:spcBef>
                <a:spcPts val="0"/>
              </a:spcBef>
              <a:spcAft>
                <a:spcPts val="0"/>
              </a:spcAft>
              <a:buSzPts val="7800"/>
              <a:buNone/>
              <a:defRPr sz="7800"/>
            </a:lvl6pPr>
            <a:lvl7pPr lvl="6">
              <a:spcBef>
                <a:spcPts val="0"/>
              </a:spcBef>
              <a:spcAft>
                <a:spcPts val="0"/>
              </a:spcAft>
              <a:buSzPts val="7800"/>
              <a:buNone/>
              <a:defRPr sz="7800"/>
            </a:lvl7pPr>
            <a:lvl8pPr lvl="7">
              <a:spcBef>
                <a:spcPts val="0"/>
              </a:spcBef>
              <a:spcAft>
                <a:spcPts val="0"/>
              </a:spcAft>
              <a:buSzPts val="7800"/>
              <a:buNone/>
              <a:defRPr sz="7800"/>
            </a:lvl8pPr>
            <a:lvl9pPr lvl="8">
              <a:spcBef>
                <a:spcPts val="0"/>
              </a:spcBef>
              <a:spcAft>
                <a:spcPts val="0"/>
              </a:spcAft>
              <a:buSzPts val="7800"/>
              <a:buNone/>
              <a:defRPr sz="7800"/>
            </a:lvl9pPr>
          </a:lstStyle>
          <a:p/>
        </p:txBody>
      </p:sp>
      <p:sp>
        <p:nvSpPr>
          <p:cNvPr id="30" name="Google Shape;30;p7"/>
          <p:cNvSpPr txBox="1"/>
          <p:nvPr>
            <p:ph idx="1" type="body"/>
          </p:nvPr>
        </p:nvSpPr>
        <p:spPr>
          <a:xfrm>
            <a:off x="1277035" y="5691801"/>
            <a:ext cx="11504700" cy="13023900"/>
          </a:xfrm>
          <a:prstGeom prst="rect">
            <a:avLst/>
          </a:prstGeom>
        </p:spPr>
        <p:txBody>
          <a:bodyPr anchorCtr="0" anchor="t" bIns="298825" lIns="298825" spcFirstLastPara="1" rIns="298825" wrap="square" tIns="298825">
            <a:noAutofit/>
          </a:bodyPr>
          <a:lstStyle>
            <a:lvl1pPr indent="-476250" lvl="0" marL="457200">
              <a:spcBef>
                <a:spcPts val="0"/>
              </a:spcBef>
              <a:spcAft>
                <a:spcPts val="0"/>
              </a:spcAft>
              <a:buSzPts val="3900"/>
              <a:buChar char="●"/>
              <a:defRPr sz="3900"/>
            </a:lvl1pPr>
            <a:lvl2pPr indent="-476250" lvl="1" marL="914400">
              <a:spcBef>
                <a:spcPts val="5200"/>
              </a:spcBef>
              <a:spcAft>
                <a:spcPts val="0"/>
              </a:spcAft>
              <a:buSzPts val="3900"/>
              <a:buChar char="○"/>
              <a:defRPr sz="3900"/>
            </a:lvl2pPr>
            <a:lvl3pPr indent="-476250" lvl="2" marL="1371600">
              <a:spcBef>
                <a:spcPts val="5200"/>
              </a:spcBef>
              <a:spcAft>
                <a:spcPts val="0"/>
              </a:spcAft>
              <a:buSzPts val="3900"/>
              <a:buChar char="■"/>
              <a:defRPr sz="3900"/>
            </a:lvl3pPr>
            <a:lvl4pPr indent="-476250" lvl="3" marL="1828800">
              <a:spcBef>
                <a:spcPts val="5200"/>
              </a:spcBef>
              <a:spcAft>
                <a:spcPts val="0"/>
              </a:spcAft>
              <a:buSzPts val="3900"/>
              <a:buChar char="●"/>
              <a:defRPr sz="3900"/>
            </a:lvl4pPr>
            <a:lvl5pPr indent="-476250" lvl="4" marL="2286000">
              <a:spcBef>
                <a:spcPts val="5200"/>
              </a:spcBef>
              <a:spcAft>
                <a:spcPts val="0"/>
              </a:spcAft>
              <a:buSzPts val="3900"/>
              <a:buChar char="○"/>
              <a:defRPr sz="3900"/>
            </a:lvl5pPr>
            <a:lvl6pPr indent="-476250" lvl="5" marL="2743200">
              <a:spcBef>
                <a:spcPts val="5200"/>
              </a:spcBef>
              <a:spcAft>
                <a:spcPts val="0"/>
              </a:spcAft>
              <a:buSzPts val="3900"/>
              <a:buChar char="■"/>
              <a:defRPr sz="3900"/>
            </a:lvl6pPr>
            <a:lvl7pPr indent="-476250" lvl="6" marL="3200400">
              <a:spcBef>
                <a:spcPts val="5200"/>
              </a:spcBef>
              <a:spcAft>
                <a:spcPts val="0"/>
              </a:spcAft>
              <a:buSzPts val="3900"/>
              <a:buChar char="●"/>
              <a:defRPr sz="3900"/>
            </a:lvl7pPr>
            <a:lvl8pPr indent="-476250" lvl="7" marL="3657600">
              <a:spcBef>
                <a:spcPts val="5200"/>
              </a:spcBef>
              <a:spcAft>
                <a:spcPts val="0"/>
              </a:spcAft>
              <a:buSzPts val="3900"/>
              <a:buChar char="○"/>
              <a:defRPr sz="3900"/>
            </a:lvl8pPr>
            <a:lvl9pPr indent="-476250" lvl="8" marL="4114800">
              <a:spcBef>
                <a:spcPts val="5200"/>
              </a:spcBef>
              <a:spcAft>
                <a:spcPts val="5200"/>
              </a:spcAft>
              <a:buSzPts val="3900"/>
              <a:buChar char="■"/>
              <a:defRPr sz="3900"/>
            </a:lvl9pPr>
          </a:lstStyle>
          <a:p/>
        </p:txBody>
      </p:sp>
      <p:sp>
        <p:nvSpPr>
          <p:cNvPr id="31" name="Google Shape;31;p7"/>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555" y="1843814"/>
            <a:ext cx="26088600" cy="16755600"/>
          </a:xfrm>
          <a:prstGeom prst="rect">
            <a:avLst/>
          </a:prstGeom>
        </p:spPr>
        <p:txBody>
          <a:bodyPr anchorCtr="0" anchor="ctr" bIns="298825" lIns="298825" spcFirstLastPara="1" rIns="298825" wrap="square" tIns="298825">
            <a:noAutofit/>
          </a:bodyPr>
          <a:lstStyle>
            <a:lvl1pPr lvl="0">
              <a:spcBef>
                <a:spcPts val="0"/>
              </a:spcBef>
              <a:spcAft>
                <a:spcPts val="0"/>
              </a:spcAft>
              <a:buSzPts val="15700"/>
              <a:buNone/>
              <a:defRPr sz="15700"/>
            </a:lvl1pPr>
            <a:lvl2pPr lvl="1">
              <a:spcBef>
                <a:spcPts val="0"/>
              </a:spcBef>
              <a:spcAft>
                <a:spcPts val="0"/>
              </a:spcAft>
              <a:buSzPts val="15700"/>
              <a:buNone/>
              <a:defRPr sz="15700"/>
            </a:lvl2pPr>
            <a:lvl3pPr lvl="2">
              <a:spcBef>
                <a:spcPts val="0"/>
              </a:spcBef>
              <a:spcAft>
                <a:spcPts val="0"/>
              </a:spcAft>
              <a:buSzPts val="15700"/>
              <a:buNone/>
              <a:defRPr sz="15700"/>
            </a:lvl3pPr>
            <a:lvl4pPr lvl="3">
              <a:spcBef>
                <a:spcPts val="0"/>
              </a:spcBef>
              <a:spcAft>
                <a:spcPts val="0"/>
              </a:spcAft>
              <a:buSzPts val="15700"/>
              <a:buNone/>
              <a:defRPr sz="15700"/>
            </a:lvl4pPr>
            <a:lvl5pPr lvl="4">
              <a:spcBef>
                <a:spcPts val="0"/>
              </a:spcBef>
              <a:spcAft>
                <a:spcPts val="0"/>
              </a:spcAft>
              <a:buSzPts val="15700"/>
              <a:buNone/>
              <a:defRPr sz="15700"/>
            </a:lvl5pPr>
            <a:lvl6pPr lvl="5">
              <a:spcBef>
                <a:spcPts val="0"/>
              </a:spcBef>
              <a:spcAft>
                <a:spcPts val="0"/>
              </a:spcAft>
              <a:buSzPts val="15700"/>
              <a:buNone/>
              <a:defRPr sz="15700"/>
            </a:lvl6pPr>
            <a:lvl7pPr lvl="6">
              <a:spcBef>
                <a:spcPts val="0"/>
              </a:spcBef>
              <a:spcAft>
                <a:spcPts val="0"/>
              </a:spcAft>
              <a:buSzPts val="15700"/>
              <a:buNone/>
              <a:defRPr sz="15700"/>
            </a:lvl7pPr>
            <a:lvl8pPr lvl="7">
              <a:spcBef>
                <a:spcPts val="0"/>
              </a:spcBef>
              <a:spcAft>
                <a:spcPts val="0"/>
              </a:spcAft>
              <a:buSzPts val="15700"/>
              <a:buNone/>
              <a:defRPr sz="15700"/>
            </a:lvl8pPr>
            <a:lvl9pPr lvl="8">
              <a:spcBef>
                <a:spcPts val="0"/>
              </a:spcBef>
              <a:spcAft>
                <a:spcPts val="0"/>
              </a:spcAft>
              <a:buSzPts val="15700"/>
              <a:buNone/>
              <a:defRPr sz="15700"/>
            </a:lvl9pPr>
          </a:lstStyle>
          <a:p/>
        </p:txBody>
      </p:sp>
      <p:sp>
        <p:nvSpPr>
          <p:cNvPr id="34" name="Google Shape;34;p8"/>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488" y="-512"/>
            <a:ext cx="18732000" cy="21067500"/>
          </a:xfrm>
          <a:prstGeom prst="rect">
            <a:avLst/>
          </a:prstGeom>
          <a:solidFill>
            <a:schemeClr val="lt2"/>
          </a:solidFill>
          <a:ln>
            <a:noFill/>
          </a:ln>
        </p:spPr>
        <p:txBody>
          <a:bodyPr anchorCtr="0" anchor="ctr" bIns="298825" lIns="298825" spcFirstLastPara="1" rIns="298825" wrap="square" tIns="2988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087754" y="5051085"/>
            <a:ext cx="16573500" cy="6071400"/>
          </a:xfrm>
          <a:prstGeom prst="rect">
            <a:avLst/>
          </a:prstGeom>
        </p:spPr>
        <p:txBody>
          <a:bodyPr anchorCtr="0" anchor="b" bIns="298825" lIns="298825" spcFirstLastPara="1" rIns="298825" wrap="square" tIns="298825">
            <a:noAutofit/>
          </a:bodyPr>
          <a:lstStyle>
            <a:lvl1pPr lvl="0" algn="ctr">
              <a:spcBef>
                <a:spcPts val="0"/>
              </a:spcBef>
              <a:spcAft>
                <a:spcPts val="0"/>
              </a:spcAft>
              <a:buSzPts val="13700"/>
              <a:buNone/>
              <a:defRPr sz="13700"/>
            </a:lvl1pPr>
            <a:lvl2pPr lvl="1" algn="ctr">
              <a:spcBef>
                <a:spcPts val="0"/>
              </a:spcBef>
              <a:spcAft>
                <a:spcPts val="0"/>
              </a:spcAft>
              <a:buSzPts val="13700"/>
              <a:buNone/>
              <a:defRPr sz="13700"/>
            </a:lvl2pPr>
            <a:lvl3pPr lvl="2" algn="ctr">
              <a:spcBef>
                <a:spcPts val="0"/>
              </a:spcBef>
              <a:spcAft>
                <a:spcPts val="0"/>
              </a:spcAft>
              <a:buSzPts val="13700"/>
              <a:buNone/>
              <a:defRPr sz="13700"/>
            </a:lvl3pPr>
            <a:lvl4pPr lvl="3" algn="ctr">
              <a:spcBef>
                <a:spcPts val="0"/>
              </a:spcBef>
              <a:spcAft>
                <a:spcPts val="0"/>
              </a:spcAft>
              <a:buSzPts val="13700"/>
              <a:buNone/>
              <a:defRPr sz="13700"/>
            </a:lvl4pPr>
            <a:lvl5pPr lvl="4" algn="ctr">
              <a:spcBef>
                <a:spcPts val="0"/>
              </a:spcBef>
              <a:spcAft>
                <a:spcPts val="0"/>
              </a:spcAft>
              <a:buSzPts val="13700"/>
              <a:buNone/>
              <a:defRPr sz="13700"/>
            </a:lvl5pPr>
            <a:lvl6pPr lvl="5" algn="ctr">
              <a:spcBef>
                <a:spcPts val="0"/>
              </a:spcBef>
              <a:spcAft>
                <a:spcPts val="0"/>
              </a:spcAft>
              <a:buSzPts val="13700"/>
              <a:buNone/>
              <a:defRPr sz="13700"/>
            </a:lvl6pPr>
            <a:lvl7pPr lvl="6" algn="ctr">
              <a:spcBef>
                <a:spcPts val="0"/>
              </a:spcBef>
              <a:spcAft>
                <a:spcPts val="0"/>
              </a:spcAft>
              <a:buSzPts val="13700"/>
              <a:buNone/>
              <a:defRPr sz="13700"/>
            </a:lvl7pPr>
            <a:lvl8pPr lvl="7" algn="ctr">
              <a:spcBef>
                <a:spcPts val="0"/>
              </a:spcBef>
              <a:spcAft>
                <a:spcPts val="0"/>
              </a:spcAft>
              <a:buSzPts val="13700"/>
              <a:buNone/>
              <a:defRPr sz="13700"/>
            </a:lvl8pPr>
            <a:lvl9pPr lvl="8" algn="ctr">
              <a:spcBef>
                <a:spcPts val="0"/>
              </a:spcBef>
              <a:spcAft>
                <a:spcPts val="0"/>
              </a:spcAft>
              <a:buSzPts val="13700"/>
              <a:buNone/>
              <a:defRPr sz="13700"/>
            </a:lvl9pPr>
          </a:lstStyle>
          <a:p/>
        </p:txBody>
      </p:sp>
      <p:sp>
        <p:nvSpPr>
          <p:cNvPr id="38" name="Google Shape;38;p9"/>
          <p:cNvSpPr txBox="1"/>
          <p:nvPr>
            <p:ph idx="1" type="subTitle"/>
          </p:nvPr>
        </p:nvSpPr>
        <p:spPr>
          <a:xfrm>
            <a:off x="1087754" y="11481395"/>
            <a:ext cx="16573500" cy="5058300"/>
          </a:xfrm>
          <a:prstGeom prst="rect">
            <a:avLst/>
          </a:prstGeom>
        </p:spPr>
        <p:txBody>
          <a:bodyPr anchorCtr="0" anchor="t" bIns="298825" lIns="298825" spcFirstLastPara="1" rIns="298825" wrap="square" tIns="298825">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39" name="Google Shape;39;p9"/>
          <p:cNvSpPr txBox="1"/>
          <p:nvPr>
            <p:ph idx="2" type="body"/>
          </p:nvPr>
        </p:nvSpPr>
        <p:spPr>
          <a:xfrm>
            <a:off x="20237135" y="2965811"/>
            <a:ext cx="15720600" cy="15135000"/>
          </a:xfrm>
          <a:prstGeom prst="rect">
            <a:avLst/>
          </a:prstGeom>
        </p:spPr>
        <p:txBody>
          <a:bodyPr anchorCtr="0" anchor="ctr" bIns="298825" lIns="298825" spcFirstLastPara="1" rIns="298825" wrap="square" tIns="298825">
            <a:noAutofit/>
          </a:bodyPr>
          <a:lstStyle>
            <a:lvl1pPr indent="-603250" lvl="0" marL="457200">
              <a:spcBef>
                <a:spcPts val="0"/>
              </a:spcBef>
              <a:spcAft>
                <a:spcPts val="0"/>
              </a:spcAft>
              <a:buSzPts val="5900"/>
              <a:buChar char="●"/>
              <a:defRPr/>
            </a:lvl1pPr>
            <a:lvl2pPr indent="-520700" lvl="1" marL="914400">
              <a:spcBef>
                <a:spcPts val="5200"/>
              </a:spcBef>
              <a:spcAft>
                <a:spcPts val="0"/>
              </a:spcAft>
              <a:buSzPts val="4600"/>
              <a:buChar char="○"/>
              <a:defRPr/>
            </a:lvl2pPr>
            <a:lvl3pPr indent="-520700" lvl="2" marL="1371600">
              <a:spcBef>
                <a:spcPts val="5200"/>
              </a:spcBef>
              <a:spcAft>
                <a:spcPts val="0"/>
              </a:spcAft>
              <a:buSzPts val="4600"/>
              <a:buChar char="■"/>
              <a:defRPr/>
            </a:lvl3pPr>
            <a:lvl4pPr indent="-520700" lvl="3" marL="1828800">
              <a:spcBef>
                <a:spcPts val="5200"/>
              </a:spcBef>
              <a:spcAft>
                <a:spcPts val="0"/>
              </a:spcAft>
              <a:buSzPts val="4600"/>
              <a:buChar char="●"/>
              <a:defRPr/>
            </a:lvl4pPr>
            <a:lvl5pPr indent="-520700" lvl="4" marL="2286000">
              <a:spcBef>
                <a:spcPts val="5200"/>
              </a:spcBef>
              <a:spcAft>
                <a:spcPts val="0"/>
              </a:spcAft>
              <a:buSzPts val="4600"/>
              <a:buChar char="○"/>
              <a:defRPr/>
            </a:lvl5pPr>
            <a:lvl6pPr indent="-520700" lvl="5" marL="2743200">
              <a:spcBef>
                <a:spcPts val="5200"/>
              </a:spcBef>
              <a:spcAft>
                <a:spcPts val="0"/>
              </a:spcAft>
              <a:buSzPts val="4600"/>
              <a:buChar char="■"/>
              <a:defRPr/>
            </a:lvl6pPr>
            <a:lvl7pPr indent="-520700" lvl="6" marL="3200400">
              <a:spcBef>
                <a:spcPts val="5200"/>
              </a:spcBef>
              <a:spcAft>
                <a:spcPts val="0"/>
              </a:spcAft>
              <a:buSzPts val="4600"/>
              <a:buChar char="●"/>
              <a:defRPr/>
            </a:lvl7pPr>
            <a:lvl8pPr indent="-520700" lvl="7" marL="3657600">
              <a:spcBef>
                <a:spcPts val="5200"/>
              </a:spcBef>
              <a:spcAft>
                <a:spcPts val="0"/>
              </a:spcAft>
              <a:buSzPts val="4600"/>
              <a:buChar char="○"/>
              <a:defRPr/>
            </a:lvl8pPr>
            <a:lvl9pPr indent="-520700" lvl="8" marL="4114800">
              <a:spcBef>
                <a:spcPts val="5200"/>
              </a:spcBef>
              <a:spcAft>
                <a:spcPts val="5200"/>
              </a:spcAft>
              <a:buSzPts val="4600"/>
              <a:buChar char="■"/>
              <a:defRPr/>
            </a:lvl9pPr>
          </a:lstStyle>
          <a:p/>
        </p:txBody>
      </p:sp>
      <p:sp>
        <p:nvSpPr>
          <p:cNvPr id="40" name="Google Shape;40;p9"/>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35" y="17328434"/>
            <a:ext cx="24577800" cy="2478900"/>
          </a:xfrm>
          <a:prstGeom prst="rect">
            <a:avLst/>
          </a:prstGeom>
        </p:spPr>
        <p:txBody>
          <a:bodyPr anchorCtr="0" anchor="ctr" bIns="298825" lIns="298825" spcFirstLastPara="1" rIns="298825" wrap="square" tIns="298825">
            <a:noAutofit/>
          </a:bodyPr>
          <a:lstStyle>
            <a:lvl1pPr indent="-228600" lvl="0" marL="457200">
              <a:lnSpc>
                <a:spcPct val="100000"/>
              </a:lnSpc>
              <a:spcBef>
                <a:spcPts val="0"/>
              </a:spcBef>
              <a:spcAft>
                <a:spcPts val="0"/>
              </a:spcAft>
              <a:buSzPts val="5900"/>
              <a:buNone/>
              <a:defRPr/>
            </a:lvl1pPr>
          </a:lstStyle>
          <a:p/>
        </p:txBody>
      </p:sp>
      <p:sp>
        <p:nvSpPr>
          <p:cNvPr id="43" name="Google Shape;43;p10"/>
          <p:cNvSpPr txBox="1"/>
          <p:nvPr>
            <p:ph idx="12" type="sldNum"/>
          </p:nvPr>
        </p:nvSpPr>
        <p:spPr>
          <a:xfrm>
            <a:off x="34711666" y="19100535"/>
            <a:ext cx="2247900" cy="1613100"/>
          </a:xfrm>
          <a:prstGeom prst="rect">
            <a:avLst/>
          </a:prstGeom>
        </p:spPr>
        <p:txBody>
          <a:bodyPr anchorCtr="0" anchor="ctr" bIns="298825" lIns="298825" spcFirstLastPara="1" rIns="298825" wrap="square" tIns="2988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35" y="1822822"/>
            <a:ext cx="34908900" cy="2345400"/>
          </a:xfrm>
          <a:prstGeom prst="rect">
            <a:avLst/>
          </a:prstGeom>
          <a:noFill/>
          <a:ln>
            <a:noFill/>
          </a:ln>
        </p:spPr>
        <p:txBody>
          <a:bodyPr anchorCtr="0" anchor="t" bIns="298825" lIns="298825" spcFirstLastPara="1" rIns="298825" wrap="square" tIns="298825">
            <a:noAutofit/>
          </a:bodyPr>
          <a:lstStyle>
            <a:lvl1pPr lvl="0">
              <a:spcBef>
                <a:spcPts val="0"/>
              </a:spcBef>
              <a:spcAft>
                <a:spcPts val="0"/>
              </a:spcAft>
              <a:buClr>
                <a:schemeClr val="dk1"/>
              </a:buClr>
              <a:buSzPts val="9200"/>
              <a:buNone/>
              <a:defRPr sz="9200">
                <a:solidFill>
                  <a:schemeClr val="dk1"/>
                </a:solidFill>
              </a:defRPr>
            </a:lvl1pPr>
            <a:lvl2pPr lvl="1">
              <a:spcBef>
                <a:spcPts val="0"/>
              </a:spcBef>
              <a:spcAft>
                <a:spcPts val="0"/>
              </a:spcAft>
              <a:buClr>
                <a:schemeClr val="dk1"/>
              </a:buClr>
              <a:buSzPts val="9200"/>
              <a:buNone/>
              <a:defRPr sz="9200">
                <a:solidFill>
                  <a:schemeClr val="dk1"/>
                </a:solidFill>
              </a:defRPr>
            </a:lvl2pPr>
            <a:lvl3pPr lvl="2">
              <a:spcBef>
                <a:spcPts val="0"/>
              </a:spcBef>
              <a:spcAft>
                <a:spcPts val="0"/>
              </a:spcAft>
              <a:buClr>
                <a:schemeClr val="dk1"/>
              </a:buClr>
              <a:buSzPts val="9200"/>
              <a:buNone/>
              <a:defRPr sz="9200">
                <a:solidFill>
                  <a:schemeClr val="dk1"/>
                </a:solidFill>
              </a:defRPr>
            </a:lvl3pPr>
            <a:lvl4pPr lvl="3">
              <a:spcBef>
                <a:spcPts val="0"/>
              </a:spcBef>
              <a:spcAft>
                <a:spcPts val="0"/>
              </a:spcAft>
              <a:buClr>
                <a:schemeClr val="dk1"/>
              </a:buClr>
              <a:buSzPts val="9200"/>
              <a:buNone/>
              <a:defRPr sz="9200">
                <a:solidFill>
                  <a:schemeClr val="dk1"/>
                </a:solidFill>
              </a:defRPr>
            </a:lvl4pPr>
            <a:lvl5pPr lvl="4">
              <a:spcBef>
                <a:spcPts val="0"/>
              </a:spcBef>
              <a:spcAft>
                <a:spcPts val="0"/>
              </a:spcAft>
              <a:buClr>
                <a:schemeClr val="dk1"/>
              </a:buClr>
              <a:buSzPts val="9200"/>
              <a:buNone/>
              <a:defRPr sz="9200">
                <a:solidFill>
                  <a:schemeClr val="dk1"/>
                </a:solidFill>
              </a:defRPr>
            </a:lvl5pPr>
            <a:lvl6pPr lvl="5">
              <a:spcBef>
                <a:spcPts val="0"/>
              </a:spcBef>
              <a:spcAft>
                <a:spcPts val="0"/>
              </a:spcAft>
              <a:buClr>
                <a:schemeClr val="dk1"/>
              </a:buClr>
              <a:buSzPts val="9200"/>
              <a:buNone/>
              <a:defRPr sz="9200">
                <a:solidFill>
                  <a:schemeClr val="dk1"/>
                </a:solidFill>
              </a:defRPr>
            </a:lvl6pPr>
            <a:lvl7pPr lvl="6">
              <a:spcBef>
                <a:spcPts val="0"/>
              </a:spcBef>
              <a:spcAft>
                <a:spcPts val="0"/>
              </a:spcAft>
              <a:buClr>
                <a:schemeClr val="dk1"/>
              </a:buClr>
              <a:buSzPts val="9200"/>
              <a:buNone/>
              <a:defRPr sz="9200">
                <a:solidFill>
                  <a:schemeClr val="dk1"/>
                </a:solidFill>
              </a:defRPr>
            </a:lvl7pPr>
            <a:lvl8pPr lvl="7">
              <a:spcBef>
                <a:spcPts val="0"/>
              </a:spcBef>
              <a:spcAft>
                <a:spcPts val="0"/>
              </a:spcAft>
              <a:buClr>
                <a:schemeClr val="dk1"/>
              </a:buClr>
              <a:buSzPts val="9200"/>
              <a:buNone/>
              <a:defRPr sz="9200">
                <a:solidFill>
                  <a:schemeClr val="dk1"/>
                </a:solidFill>
              </a:defRPr>
            </a:lvl8pPr>
            <a:lvl9pPr lvl="8">
              <a:spcBef>
                <a:spcPts val="0"/>
              </a:spcBef>
              <a:spcAft>
                <a:spcPts val="0"/>
              </a:spcAft>
              <a:buClr>
                <a:schemeClr val="dk1"/>
              </a:buClr>
              <a:buSzPts val="9200"/>
              <a:buNone/>
              <a:defRPr sz="9200">
                <a:solidFill>
                  <a:schemeClr val="dk1"/>
                </a:solidFill>
              </a:defRPr>
            </a:lvl9pPr>
          </a:lstStyle>
          <a:p/>
        </p:txBody>
      </p:sp>
      <p:sp>
        <p:nvSpPr>
          <p:cNvPr id="7" name="Google Shape;7;p1"/>
          <p:cNvSpPr txBox="1"/>
          <p:nvPr>
            <p:ph idx="1" type="body"/>
          </p:nvPr>
        </p:nvSpPr>
        <p:spPr>
          <a:xfrm>
            <a:off x="1277035" y="4720537"/>
            <a:ext cx="34908900" cy="13992600"/>
          </a:xfrm>
          <a:prstGeom prst="rect">
            <a:avLst/>
          </a:prstGeom>
          <a:noFill/>
          <a:ln>
            <a:noFill/>
          </a:ln>
        </p:spPr>
        <p:txBody>
          <a:bodyPr anchorCtr="0" anchor="t" bIns="298825" lIns="298825" spcFirstLastPara="1" rIns="298825" wrap="square" tIns="298825">
            <a:noAutofit/>
          </a:bodyPr>
          <a:lstStyle>
            <a:lvl1pPr indent="-603250" lvl="0" marL="457200">
              <a:lnSpc>
                <a:spcPct val="115000"/>
              </a:lnSpc>
              <a:spcBef>
                <a:spcPts val="0"/>
              </a:spcBef>
              <a:spcAft>
                <a:spcPts val="0"/>
              </a:spcAft>
              <a:buClr>
                <a:schemeClr val="dk2"/>
              </a:buClr>
              <a:buSzPts val="5900"/>
              <a:buChar char="●"/>
              <a:defRPr sz="5900">
                <a:solidFill>
                  <a:schemeClr val="dk2"/>
                </a:solidFill>
              </a:defRPr>
            </a:lvl1pPr>
            <a:lvl2pPr indent="-520700" lvl="1" marL="914400">
              <a:lnSpc>
                <a:spcPct val="115000"/>
              </a:lnSpc>
              <a:spcBef>
                <a:spcPts val="5200"/>
              </a:spcBef>
              <a:spcAft>
                <a:spcPts val="0"/>
              </a:spcAft>
              <a:buClr>
                <a:schemeClr val="dk2"/>
              </a:buClr>
              <a:buSzPts val="4600"/>
              <a:buChar char="○"/>
              <a:defRPr sz="4600">
                <a:solidFill>
                  <a:schemeClr val="dk2"/>
                </a:solidFill>
              </a:defRPr>
            </a:lvl2pPr>
            <a:lvl3pPr indent="-520700" lvl="2" marL="1371600">
              <a:lnSpc>
                <a:spcPct val="115000"/>
              </a:lnSpc>
              <a:spcBef>
                <a:spcPts val="5200"/>
              </a:spcBef>
              <a:spcAft>
                <a:spcPts val="0"/>
              </a:spcAft>
              <a:buClr>
                <a:schemeClr val="dk2"/>
              </a:buClr>
              <a:buSzPts val="4600"/>
              <a:buChar char="■"/>
              <a:defRPr sz="4600">
                <a:solidFill>
                  <a:schemeClr val="dk2"/>
                </a:solidFill>
              </a:defRPr>
            </a:lvl3pPr>
            <a:lvl4pPr indent="-520700" lvl="3" marL="1828800">
              <a:lnSpc>
                <a:spcPct val="115000"/>
              </a:lnSpc>
              <a:spcBef>
                <a:spcPts val="5200"/>
              </a:spcBef>
              <a:spcAft>
                <a:spcPts val="0"/>
              </a:spcAft>
              <a:buClr>
                <a:schemeClr val="dk2"/>
              </a:buClr>
              <a:buSzPts val="4600"/>
              <a:buChar char="●"/>
              <a:defRPr sz="4600">
                <a:solidFill>
                  <a:schemeClr val="dk2"/>
                </a:solidFill>
              </a:defRPr>
            </a:lvl4pPr>
            <a:lvl5pPr indent="-520700" lvl="4" marL="2286000">
              <a:lnSpc>
                <a:spcPct val="115000"/>
              </a:lnSpc>
              <a:spcBef>
                <a:spcPts val="5200"/>
              </a:spcBef>
              <a:spcAft>
                <a:spcPts val="0"/>
              </a:spcAft>
              <a:buClr>
                <a:schemeClr val="dk2"/>
              </a:buClr>
              <a:buSzPts val="4600"/>
              <a:buChar char="○"/>
              <a:defRPr sz="4600">
                <a:solidFill>
                  <a:schemeClr val="dk2"/>
                </a:solidFill>
              </a:defRPr>
            </a:lvl5pPr>
            <a:lvl6pPr indent="-520700" lvl="5" marL="2743200">
              <a:lnSpc>
                <a:spcPct val="115000"/>
              </a:lnSpc>
              <a:spcBef>
                <a:spcPts val="5200"/>
              </a:spcBef>
              <a:spcAft>
                <a:spcPts val="0"/>
              </a:spcAft>
              <a:buClr>
                <a:schemeClr val="dk2"/>
              </a:buClr>
              <a:buSzPts val="4600"/>
              <a:buChar char="■"/>
              <a:defRPr sz="4600">
                <a:solidFill>
                  <a:schemeClr val="dk2"/>
                </a:solidFill>
              </a:defRPr>
            </a:lvl6pPr>
            <a:lvl7pPr indent="-520700" lvl="6" marL="3200400">
              <a:lnSpc>
                <a:spcPct val="115000"/>
              </a:lnSpc>
              <a:spcBef>
                <a:spcPts val="5200"/>
              </a:spcBef>
              <a:spcAft>
                <a:spcPts val="0"/>
              </a:spcAft>
              <a:buClr>
                <a:schemeClr val="dk2"/>
              </a:buClr>
              <a:buSzPts val="4600"/>
              <a:buChar char="●"/>
              <a:defRPr sz="4600">
                <a:solidFill>
                  <a:schemeClr val="dk2"/>
                </a:solidFill>
              </a:defRPr>
            </a:lvl7pPr>
            <a:lvl8pPr indent="-520700" lvl="7" marL="3657600">
              <a:lnSpc>
                <a:spcPct val="115000"/>
              </a:lnSpc>
              <a:spcBef>
                <a:spcPts val="5200"/>
              </a:spcBef>
              <a:spcAft>
                <a:spcPts val="0"/>
              </a:spcAft>
              <a:buClr>
                <a:schemeClr val="dk2"/>
              </a:buClr>
              <a:buSzPts val="4600"/>
              <a:buChar char="○"/>
              <a:defRPr sz="4600">
                <a:solidFill>
                  <a:schemeClr val="dk2"/>
                </a:solidFill>
              </a:defRPr>
            </a:lvl8pPr>
            <a:lvl9pPr indent="-520700" lvl="8" marL="4114800">
              <a:lnSpc>
                <a:spcPct val="115000"/>
              </a:lnSpc>
              <a:spcBef>
                <a:spcPts val="5200"/>
              </a:spcBef>
              <a:spcAft>
                <a:spcPts val="5200"/>
              </a:spcAft>
              <a:buClr>
                <a:schemeClr val="dk2"/>
              </a:buClr>
              <a:buSzPts val="4600"/>
              <a:buChar char="■"/>
              <a:defRPr sz="4600">
                <a:solidFill>
                  <a:schemeClr val="dk2"/>
                </a:solidFill>
              </a:defRPr>
            </a:lvl9pPr>
          </a:lstStyle>
          <a:p/>
        </p:txBody>
      </p:sp>
      <p:sp>
        <p:nvSpPr>
          <p:cNvPr id="8" name="Google Shape;8;p1"/>
          <p:cNvSpPr txBox="1"/>
          <p:nvPr>
            <p:ph idx="12" type="sldNum"/>
          </p:nvPr>
        </p:nvSpPr>
        <p:spPr>
          <a:xfrm>
            <a:off x="34711666" y="19100535"/>
            <a:ext cx="2247900" cy="1613100"/>
          </a:xfrm>
          <a:prstGeom prst="rect">
            <a:avLst/>
          </a:prstGeom>
          <a:noFill/>
          <a:ln>
            <a:noFill/>
          </a:ln>
        </p:spPr>
        <p:txBody>
          <a:bodyPr anchorCtr="0" anchor="ctr" bIns="298825" lIns="298825" spcFirstLastPara="1" rIns="298825" wrap="square" tIns="298825">
            <a:noAutofit/>
          </a:bodyPr>
          <a:lstStyle>
            <a:lvl1pPr lvl="0" algn="r">
              <a:buNone/>
              <a:defRPr sz="3300">
                <a:solidFill>
                  <a:schemeClr val="dk2"/>
                </a:solidFill>
              </a:defRPr>
            </a:lvl1pPr>
            <a:lvl2pPr lvl="1" algn="r">
              <a:buNone/>
              <a:defRPr sz="3300">
                <a:solidFill>
                  <a:schemeClr val="dk2"/>
                </a:solidFill>
              </a:defRPr>
            </a:lvl2pPr>
            <a:lvl3pPr lvl="2" algn="r">
              <a:buNone/>
              <a:defRPr sz="3300">
                <a:solidFill>
                  <a:schemeClr val="dk2"/>
                </a:solidFill>
              </a:defRPr>
            </a:lvl3pPr>
            <a:lvl4pPr lvl="3" algn="r">
              <a:buNone/>
              <a:defRPr sz="3300">
                <a:solidFill>
                  <a:schemeClr val="dk2"/>
                </a:solidFill>
              </a:defRPr>
            </a:lvl4pPr>
            <a:lvl5pPr lvl="4" algn="r">
              <a:buNone/>
              <a:defRPr sz="3300">
                <a:solidFill>
                  <a:schemeClr val="dk2"/>
                </a:solidFill>
              </a:defRPr>
            </a:lvl5pPr>
            <a:lvl6pPr lvl="5" algn="r">
              <a:buNone/>
              <a:defRPr sz="3300">
                <a:solidFill>
                  <a:schemeClr val="dk2"/>
                </a:solidFill>
              </a:defRPr>
            </a:lvl6pPr>
            <a:lvl7pPr lvl="6" algn="r">
              <a:buNone/>
              <a:defRPr sz="3300">
                <a:solidFill>
                  <a:schemeClr val="dk2"/>
                </a:solidFill>
              </a:defRPr>
            </a:lvl7pPr>
            <a:lvl8pPr lvl="7" algn="r">
              <a:buNone/>
              <a:defRPr sz="3300">
                <a:solidFill>
                  <a:schemeClr val="dk2"/>
                </a:solidFill>
              </a:defRPr>
            </a:lvl8pPr>
            <a:lvl9pPr lvl="8" algn="r">
              <a:buNone/>
              <a:defRPr sz="3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14.png"/><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omments" Target="../comments/comment3.xml"/><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4.xml"/><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4"/>
          <p:cNvSpPr txBox="1"/>
          <p:nvPr/>
        </p:nvSpPr>
        <p:spPr>
          <a:xfrm>
            <a:off x="-44" y="-35"/>
            <a:ext cx="30832800" cy="1198800"/>
          </a:xfrm>
          <a:prstGeom prst="rect">
            <a:avLst/>
          </a:prstGeom>
          <a:noFill/>
          <a:ln>
            <a:noFill/>
          </a:ln>
        </p:spPr>
        <p:txBody>
          <a:bodyPr anchorCtr="0" anchor="t" bIns="149375" lIns="298825" spcFirstLastPara="1" rIns="298825" wrap="square" tIns="149375">
            <a:noAutofit/>
          </a:bodyPr>
          <a:lstStyle/>
          <a:p>
            <a:pPr indent="0" lvl="0" marL="0" marR="0" rtl="0" algn="l">
              <a:spcBef>
                <a:spcPts val="0"/>
              </a:spcBef>
              <a:spcAft>
                <a:spcPts val="0"/>
              </a:spcAft>
              <a:buNone/>
            </a:pPr>
            <a:r>
              <a:rPr b="1" lang="en" sz="7200">
                <a:solidFill>
                  <a:srgbClr val="000000"/>
                </a:solidFill>
                <a:latin typeface="Helvetica Neue"/>
                <a:ea typeface="Helvetica Neue"/>
                <a:cs typeface="Helvetica Neue"/>
                <a:sym typeface="Helvetica Neue"/>
              </a:rPr>
              <a:t>Polyethylene Terephthalate Breakdown </a:t>
            </a:r>
            <a:r>
              <a:rPr b="1" lang="en" sz="7200">
                <a:latin typeface="Helvetica Neue"/>
                <a:ea typeface="Helvetica Neue"/>
                <a:cs typeface="Helvetica Neue"/>
                <a:sym typeface="Helvetica Neue"/>
              </a:rPr>
              <a:t>with</a:t>
            </a:r>
            <a:r>
              <a:rPr b="1" lang="en" sz="7200">
                <a:solidFill>
                  <a:srgbClr val="000000"/>
                </a:solidFill>
                <a:latin typeface="Helvetica Neue"/>
                <a:ea typeface="Helvetica Neue"/>
                <a:cs typeface="Helvetica Neue"/>
                <a:sym typeface="Helvetica Neue"/>
              </a:rPr>
              <a:t> Cyanobacteria</a:t>
            </a:r>
            <a:endParaRPr b="1" sz="7200">
              <a:latin typeface="Helvetica Neue"/>
              <a:ea typeface="Helvetica Neue"/>
              <a:cs typeface="Helvetica Neue"/>
              <a:sym typeface="Helvetica Neue"/>
            </a:endParaRPr>
          </a:p>
        </p:txBody>
      </p:sp>
      <p:sp>
        <p:nvSpPr>
          <p:cNvPr id="57" name="Google Shape;57;p14"/>
          <p:cNvSpPr txBox="1"/>
          <p:nvPr/>
        </p:nvSpPr>
        <p:spPr>
          <a:xfrm>
            <a:off x="0" y="941600"/>
            <a:ext cx="37463100" cy="1198800"/>
          </a:xfrm>
          <a:prstGeom prst="rect">
            <a:avLst/>
          </a:prstGeom>
          <a:noFill/>
          <a:ln>
            <a:noFill/>
          </a:ln>
        </p:spPr>
        <p:txBody>
          <a:bodyPr anchorCtr="0" anchor="t" bIns="149375" lIns="298825" spcFirstLastPara="1" rIns="298825" wrap="square" tIns="149375">
            <a:noAutofit/>
          </a:bodyPr>
          <a:lstStyle/>
          <a:p>
            <a:pPr indent="0" lvl="0" marL="0" marR="0" rtl="0" algn="ctr">
              <a:spcBef>
                <a:spcPts val="0"/>
              </a:spcBef>
              <a:spcAft>
                <a:spcPts val="0"/>
              </a:spcAft>
              <a:buClr>
                <a:srgbClr val="000000"/>
              </a:buClr>
              <a:buFont typeface="Arial"/>
              <a:buNone/>
            </a:pPr>
            <a:r>
              <a:rPr i="1" lang="en" sz="4800">
                <a:latin typeface="Helvetica Neue"/>
                <a:ea typeface="Helvetica Neue"/>
                <a:cs typeface="Helvetica Neue"/>
                <a:sym typeface="Helvetica Neue"/>
              </a:rPr>
              <a:t>SWA Bio2M Club: </a:t>
            </a:r>
            <a:r>
              <a:rPr b="1" i="1" lang="en" sz="4800">
                <a:solidFill>
                  <a:schemeClr val="dk1"/>
                </a:solidFill>
                <a:latin typeface="Helvetica Neue"/>
                <a:ea typeface="Helvetica Neue"/>
                <a:cs typeface="Helvetica Neue"/>
                <a:sym typeface="Helvetica Neue"/>
              </a:rPr>
              <a:t>Kyra </a:t>
            </a:r>
            <a:r>
              <a:rPr b="1" i="1" lang="en" sz="4800">
                <a:solidFill>
                  <a:schemeClr val="dk1"/>
                </a:solidFill>
                <a:latin typeface="Helvetica Neue"/>
                <a:ea typeface="Helvetica Neue"/>
                <a:cs typeface="Helvetica Neue"/>
                <a:sym typeface="Helvetica Neue"/>
              </a:rPr>
              <a:t>Husen</a:t>
            </a:r>
            <a:endParaRPr b="1" i="1" sz="3800">
              <a:latin typeface="Helvetica Neue"/>
              <a:ea typeface="Helvetica Neue"/>
              <a:cs typeface="Helvetica Neue"/>
              <a:sym typeface="Helvetica Neue"/>
            </a:endParaRPr>
          </a:p>
          <a:p>
            <a:pPr indent="0" lvl="0" marL="0" marR="0" rtl="0" algn="ctr">
              <a:spcBef>
                <a:spcPts val="0"/>
              </a:spcBef>
              <a:spcAft>
                <a:spcPts val="0"/>
              </a:spcAft>
              <a:buNone/>
            </a:pPr>
            <a:r>
              <a:rPr i="1" lang="en" sz="3800">
                <a:solidFill>
                  <a:srgbClr val="000000"/>
                </a:solidFill>
                <a:latin typeface="Helvetica Neue"/>
                <a:ea typeface="Helvetica Neue"/>
                <a:cs typeface="Helvetica Neue"/>
                <a:sym typeface="Helvetica Neue"/>
              </a:rPr>
              <a:t>Hyun Seo Park, Christopher Hayden, Erney Marrogi, David Lips,</a:t>
            </a:r>
            <a:r>
              <a:rPr i="1" lang="en" sz="3800">
                <a:latin typeface="Helvetica Neue"/>
                <a:ea typeface="Helvetica Neue"/>
                <a:cs typeface="Helvetica Neue"/>
                <a:sym typeface="Helvetica Neue"/>
              </a:rPr>
              <a:t> </a:t>
            </a:r>
            <a:endParaRPr i="1" sz="3800">
              <a:latin typeface="Helvetica Neue"/>
              <a:ea typeface="Helvetica Neue"/>
              <a:cs typeface="Helvetica Neue"/>
              <a:sym typeface="Helvetica Neue"/>
            </a:endParaRPr>
          </a:p>
          <a:p>
            <a:pPr indent="0" lvl="0" marL="0" marR="0" rtl="0" algn="ctr">
              <a:spcBef>
                <a:spcPts val="0"/>
              </a:spcBef>
              <a:spcAft>
                <a:spcPts val="0"/>
              </a:spcAft>
              <a:buNone/>
            </a:pPr>
            <a:r>
              <a:rPr i="1" lang="en" sz="3800">
                <a:solidFill>
                  <a:srgbClr val="000000"/>
                </a:solidFill>
                <a:latin typeface="Helvetica Neue"/>
                <a:ea typeface="Helvetica Neue"/>
                <a:cs typeface="Helvetica Neue"/>
                <a:sym typeface="Helvetica Neue"/>
              </a:rPr>
              <a:t>Ezira Wolle, Rania</a:t>
            </a:r>
            <a:r>
              <a:rPr i="1" lang="en" sz="3800">
                <a:latin typeface="Helvetica Neue"/>
                <a:ea typeface="Helvetica Neue"/>
                <a:cs typeface="Helvetica Neue"/>
                <a:sym typeface="Helvetica Neue"/>
              </a:rPr>
              <a:t> </a:t>
            </a:r>
            <a:r>
              <a:rPr i="1" lang="en" sz="3800">
                <a:solidFill>
                  <a:srgbClr val="000000"/>
                </a:solidFill>
                <a:latin typeface="Helvetica Neue"/>
                <a:ea typeface="Helvetica Neue"/>
                <a:cs typeface="Helvetica Neue"/>
                <a:sym typeface="Helvetica Neue"/>
              </a:rPr>
              <a:t>Wanandi, Ishan Chaurasia, Ye Eun Kim, Gisela Kasena, Hannah Basuk</a:t>
            </a:r>
            <a:r>
              <a:rPr i="1" lang="en" sz="3800">
                <a:latin typeface="Helvetica Neue"/>
                <a:ea typeface="Helvetica Neue"/>
                <a:cs typeface="Helvetica Neue"/>
                <a:sym typeface="Helvetica Neue"/>
              </a:rPr>
              <a:t>i</a:t>
            </a:r>
            <a:endParaRPr i="1" sz="3800">
              <a:latin typeface="Helvetica Neue"/>
              <a:ea typeface="Helvetica Neue"/>
              <a:cs typeface="Helvetica Neue"/>
              <a:sym typeface="Helvetica Neue"/>
            </a:endParaRPr>
          </a:p>
        </p:txBody>
      </p:sp>
      <p:pic>
        <p:nvPicPr>
          <p:cNvPr id="58" name="Google Shape;58;p14"/>
          <p:cNvPicPr preferRelativeResize="0"/>
          <p:nvPr/>
        </p:nvPicPr>
        <p:blipFill rotWithShape="1">
          <a:blip r:embed="rId4">
            <a:alphaModFix/>
          </a:blip>
          <a:srcRect b="0" l="0" r="0" t="0"/>
          <a:stretch/>
        </p:blipFill>
        <p:spPr>
          <a:xfrm>
            <a:off x="28177073" y="359094"/>
            <a:ext cx="5057341" cy="582501"/>
          </a:xfrm>
          <a:prstGeom prst="rect">
            <a:avLst/>
          </a:prstGeom>
          <a:noFill/>
          <a:ln>
            <a:noFill/>
          </a:ln>
        </p:spPr>
      </p:pic>
      <p:pic>
        <p:nvPicPr>
          <p:cNvPr id="59" name="Google Shape;59;p14"/>
          <p:cNvPicPr preferRelativeResize="0"/>
          <p:nvPr/>
        </p:nvPicPr>
        <p:blipFill>
          <a:blip r:embed="rId5">
            <a:alphaModFix/>
          </a:blip>
          <a:stretch>
            <a:fillRect/>
          </a:stretch>
        </p:blipFill>
        <p:spPr>
          <a:xfrm>
            <a:off x="33561621" y="-303034"/>
            <a:ext cx="4060591" cy="2255769"/>
          </a:xfrm>
          <a:prstGeom prst="rect">
            <a:avLst/>
          </a:prstGeom>
          <a:noFill/>
          <a:ln>
            <a:noFill/>
          </a:ln>
        </p:spPr>
      </p:pic>
      <p:sp>
        <p:nvSpPr>
          <p:cNvPr id="60" name="Google Shape;60;p14"/>
          <p:cNvSpPr txBox="1"/>
          <p:nvPr/>
        </p:nvSpPr>
        <p:spPr>
          <a:xfrm>
            <a:off x="-50" y="2967241"/>
            <a:ext cx="12357300" cy="57510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latin typeface="Helvetica Neue"/>
                <a:ea typeface="Helvetica Neue"/>
                <a:cs typeface="Helvetica Neue"/>
                <a:sym typeface="Helvetica Neue"/>
              </a:rPr>
              <a:t>Abstract</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The little known aspect of plastic pollution are microplastics; pieces of plastics that are less than 5 mm in length. These microplastics are consumed by organisms, threatening their health and possibly killing them. Through a plasmid design, cyanobacteria can be given the ability to break down PET microplastics. </a:t>
            </a:r>
            <a:endParaRPr sz="3900">
              <a:latin typeface="Helvetica Neue"/>
              <a:ea typeface="Helvetica Neue"/>
              <a:cs typeface="Helvetica Neue"/>
              <a:sym typeface="Helvetica Neue"/>
            </a:endParaRPr>
          </a:p>
        </p:txBody>
      </p:sp>
      <p:sp>
        <p:nvSpPr>
          <p:cNvPr id="61" name="Google Shape;61;p14"/>
          <p:cNvSpPr txBox="1"/>
          <p:nvPr/>
        </p:nvSpPr>
        <p:spPr>
          <a:xfrm>
            <a:off x="0" y="7874775"/>
            <a:ext cx="12552900" cy="136839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latin typeface="Helvetica Neue"/>
                <a:ea typeface="Helvetica Neue"/>
                <a:cs typeface="Helvetica Neue"/>
                <a:sym typeface="Helvetica Neue"/>
              </a:rPr>
              <a:t>Introduction</a:t>
            </a:r>
            <a:endParaRPr b="1" sz="3900">
              <a:latin typeface="Helvetica Neue"/>
              <a:ea typeface="Helvetica Neue"/>
              <a:cs typeface="Helvetica Neue"/>
              <a:sym typeface="Helvetica Neue"/>
            </a:endParaRPr>
          </a:p>
          <a:p>
            <a:pPr indent="0" lvl="0" marL="0" rtl="0" algn="l">
              <a:spcBef>
                <a:spcPts val="0"/>
              </a:spcBef>
              <a:spcAft>
                <a:spcPts val="0"/>
              </a:spcAft>
              <a:buNone/>
            </a:pPr>
            <a:r>
              <a:rPr b="1" lang="en" sz="3900">
                <a:latin typeface="Helvetica Neue"/>
                <a:ea typeface="Helvetica Neue"/>
                <a:cs typeface="Helvetica Neue"/>
                <a:sym typeface="Helvetica Neue"/>
              </a:rPr>
              <a:t>Why are microplastics harmful?</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Organisms consume microplastics, which can adsorb chemical pollutants on its surface. These microplastics clog the digestive system of the organism, causing starvation and a change in feeding behaviors. </a:t>
            </a:r>
            <a:r>
              <a:rPr lang="en" sz="3900">
                <a:solidFill>
                  <a:schemeClr val="dk1"/>
                </a:solidFill>
                <a:latin typeface="Helvetica Neue"/>
                <a:ea typeface="Helvetica Neue"/>
                <a:cs typeface="Helvetica Neue"/>
                <a:sym typeface="Helvetica Neue"/>
              </a:rPr>
              <a:t>T</a:t>
            </a:r>
            <a:r>
              <a:rPr lang="en" sz="3900">
                <a:solidFill>
                  <a:schemeClr val="dk1"/>
                </a:solidFill>
                <a:latin typeface="Helvetica Neue"/>
                <a:ea typeface="Helvetica Neue"/>
                <a:cs typeface="Helvetica Neue"/>
                <a:sym typeface="Helvetica Neue"/>
              </a:rPr>
              <a:t>he blockage may also lead to internal bleeding as the plastic can puncture through the internal organs. Microplastics reduce the oxygen levels in cells as well. This makes it difficult for the organism to respire, hence reducing its energy, a factor crucial to growth and respiration.</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3900">
                <a:solidFill>
                  <a:schemeClr val="dk1"/>
                </a:solidFill>
                <a:latin typeface="Helvetica Neue"/>
                <a:ea typeface="Helvetica Neue"/>
                <a:cs typeface="Helvetica Neue"/>
                <a:sym typeface="Helvetica Neue"/>
              </a:rPr>
              <a:t>What is PETase and MHETase?</a:t>
            </a:r>
            <a:endParaRPr b="1" sz="39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3900">
                <a:solidFill>
                  <a:schemeClr val="dk1"/>
                </a:solidFill>
                <a:latin typeface="Helvetica Neue"/>
                <a:ea typeface="Helvetica Neue"/>
                <a:cs typeface="Helvetica Neue"/>
                <a:sym typeface="Helvetica Neue"/>
              </a:rPr>
              <a:t>PETase is an enzyme that breaks down polyethylene terephthalate (PET), the material used in single use bottles, into MHET. Once the PET has been broken down into </a:t>
            </a:r>
            <a:r>
              <a:rPr lang="en" sz="3900">
                <a:solidFill>
                  <a:srgbClr val="222222"/>
                </a:solidFill>
                <a:highlight>
                  <a:srgbClr val="FFFFFF"/>
                </a:highlight>
                <a:latin typeface="Helvetica Neue"/>
                <a:ea typeface="Helvetica Neue"/>
                <a:cs typeface="Helvetica Neue"/>
                <a:sym typeface="Helvetica Neue"/>
              </a:rPr>
              <a:t>mono-2-hydroxyethyl terephthalate (MHET)</a:t>
            </a:r>
            <a:r>
              <a:rPr lang="en" sz="3900">
                <a:solidFill>
                  <a:schemeClr val="dk1"/>
                </a:solidFill>
                <a:latin typeface="Helvetica Neue"/>
                <a:ea typeface="Helvetica Neue"/>
                <a:cs typeface="Helvetica Neue"/>
                <a:sym typeface="Helvetica Neue"/>
              </a:rPr>
              <a:t>, the intermediary polymer, MHETase can break it down into ethylene glycol (EG) and terephthalic acid (TPA). </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3900">
              <a:latin typeface="Helvetica Neue"/>
              <a:ea typeface="Helvetica Neue"/>
              <a:cs typeface="Helvetica Neue"/>
              <a:sym typeface="Helvetica Neue"/>
            </a:endParaRPr>
          </a:p>
        </p:txBody>
      </p:sp>
      <p:sp>
        <p:nvSpPr>
          <p:cNvPr id="62" name="Google Shape;62;p14"/>
          <p:cNvSpPr txBox="1"/>
          <p:nvPr/>
        </p:nvSpPr>
        <p:spPr>
          <a:xfrm>
            <a:off x="14189842" y="2967241"/>
            <a:ext cx="9661500" cy="178404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latin typeface="Helvetica Neue"/>
                <a:ea typeface="Helvetica Neue"/>
                <a:cs typeface="Helvetica Neue"/>
                <a:sym typeface="Helvetica Neue"/>
              </a:rPr>
              <a:t>About Cyanobacteria</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Cyanobacteria are </a:t>
            </a:r>
            <a:r>
              <a:rPr lang="en" sz="3900">
                <a:latin typeface="Helvetica Neue"/>
                <a:ea typeface="Helvetica Neue"/>
                <a:cs typeface="Helvetica Neue"/>
                <a:sym typeface="Helvetica Neue"/>
              </a:rPr>
              <a:t>photosynthetic</a:t>
            </a:r>
            <a:r>
              <a:rPr lang="en" sz="3900">
                <a:latin typeface="Helvetica Neue"/>
                <a:ea typeface="Helvetica Neue"/>
                <a:cs typeface="Helvetica Neue"/>
                <a:sym typeface="Helvetica Neue"/>
              </a:rPr>
              <a:t> bacteria that live in water. </a:t>
            </a:r>
            <a:endParaRPr sz="3900">
              <a:latin typeface="Helvetica Neue"/>
              <a:ea typeface="Helvetica Neue"/>
              <a:cs typeface="Helvetica Neue"/>
              <a:sym typeface="Helvetica Neue"/>
            </a:endParaRPr>
          </a:p>
          <a:p>
            <a:pPr indent="0" lvl="0" marL="0" rtl="0" algn="l">
              <a:spcBef>
                <a:spcPts val="0"/>
              </a:spcBef>
              <a:spcAft>
                <a:spcPts val="0"/>
              </a:spcAft>
              <a:buNone/>
            </a:pPr>
            <a:r>
              <a:t/>
            </a:r>
            <a:endParaRPr sz="3900">
              <a:latin typeface="Helvetica Neue"/>
              <a:ea typeface="Helvetica Neue"/>
              <a:cs typeface="Helvetica Neue"/>
              <a:sym typeface="Helvetica Neue"/>
            </a:endParaRPr>
          </a:p>
          <a:p>
            <a:pPr indent="0" lvl="0" marL="0" rtl="0" algn="l">
              <a:spcBef>
                <a:spcPts val="0"/>
              </a:spcBef>
              <a:spcAft>
                <a:spcPts val="0"/>
              </a:spcAft>
              <a:buNone/>
            </a:pPr>
            <a:r>
              <a:rPr b="1" lang="en" sz="3900">
                <a:latin typeface="Helvetica Neue"/>
                <a:ea typeface="Helvetica Neue"/>
                <a:cs typeface="Helvetica Neue"/>
                <a:sym typeface="Helvetica Neue"/>
              </a:rPr>
              <a:t>Importance of Cyanobacteria</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Cyanobacteria plays an important role in providing the Earth’s atmosphere and oceans with oxygen. In addition, it is a nitrogen-fixing </a:t>
            </a:r>
            <a:endParaRPr sz="3900">
              <a:latin typeface="Helvetica Neue"/>
              <a:ea typeface="Helvetica Neue"/>
              <a:cs typeface="Helvetica Neue"/>
              <a:sym typeface="Helvetica Neue"/>
            </a:endParaRPr>
          </a:p>
        </p:txBody>
      </p:sp>
      <p:pic>
        <p:nvPicPr>
          <p:cNvPr id="63" name="Google Shape;63;p14"/>
          <p:cNvPicPr preferRelativeResize="0"/>
          <p:nvPr/>
        </p:nvPicPr>
        <p:blipFill>
          <a:blip r:embed="rId6">
            <a:alphaModFix/>
          </a:blip>
          <a:stretch>
            <a:fillRect/>
          </a:stretch>
        </p:blipFill>
        <p:spPr>
          <a:xfrm>
            <a:off x="26720008" y="14495225"/>
            <a:ext cx="7971491" cy="6572550"/>
          </a:xfrm>
          <a:prstGeom prst="rect">
            <a:avLst/>
          </a:prstGeom>
          <a:noFill/>
          <a:ln>
            <a:noFill/>
          </a:ln>
        </p:spPr>
      </p:pic>
      <p:pic>
        <p:nvPicPr>
          <p:cNvPr id="64" name="Google Shape;64;p14"/>
          <p:cNvPicPr preferRelativeResize="0"/>
          <p:nvPr/>
        </p:nvPicPr>
        <p:blipFill>
          <a:blip r:embed="rId7">
            <a:alphaModFix/>
          </a:blip>
          <a:stretch>
            <a:fillRect/>
          </a:stretch>
        </p:blipFill>
        <p:spPr>
          <a:xfrm>
            <a:off x="14189859" y="9238653"/>
            <a:ext cx="9083334" cy="5297597"/>
          </a:xfrm>
          <a:prstGeom prst="rect">
            <a:avLst/>
          </a:prstGeom>
          <a:noFill/>
          <a:ln>
            <a:noFill/>
          </a:ln>
        </p:spPr>
      </p:pic>
      <p:sp>
        <p:nvSpPr>
          <p:cNvPr id="65" name="Google Shape;65;p14"/>
          <p:cNvSpPr txBox="1"/>
          <p:nvPr/>
        </p:nvSpPr>
        <p:spPr>
          <a:xfrm>
            <a:off x="24910150" y="2967260"/>
            <a:ext cx="12552900" cy="151188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lang="en" sz="3900">
                <a:solidFill>
                  <a:schemeClr val="dk1"/>
                </a:solidFill>
                <a:latin typeface="Helvetica Neue"/>
                <a:ea typeface="Helvetica Neue"/>
                <a:cs typeface="Helvetica Neue"/>
                <a:sym typeface="Helvetica Neue"/>
              </a:rPr>
              <a:t>bacteria, meaning it converts nitrogen gas into nitrate and ammonia. Without cyanobacteria, marine plants would not have nitrogen to absorb for protein synthesis. </a:t>
            </a:r>
            <a:endParaRPr b="1" sz="39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39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3900">
                <a:solidFill>
                  <a:schemeClr val="dk1"/>
                </a:solidFill>
                <a:latin typeface="Helvetica Neue"/>
                <a:ea typeface="Helvetica Neue"/>
                <a:cs typeface="Helvetica Neue"/>
                <a:sym typeface="Helvetica Neue"/>
              </a:rPr>
              <a:t>Gram-negative</a:t>
            </a:r>
            <a:endParaRPr b="1" sz="39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3900">
                <a:solidFill>
                  <a:schemeClr val="dk1"/>
                </a:solidFill>
                <a:latin typeface="Helvetica Neue"/>
                <a:ea typeface="Helvetica Neue"/>
                <a:cs typeface="Helvetica Neue"/>
                <a:sym typeface="Helvetica Neue"/>
              </a:rPr>
              <a:t>Cyanobacteria are gram-negative as they have a thin peptidoglycan layer and an outer lipid membrane. </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3900">
                <a:solidFill>
                  <a:schemeClr val="dk1"/>
                </a:solidFill>
                <a:latin typeface="Helvetica Neue"/>
                <a:ea typeface="Helvetica Neue"/>
                <a:cs typeface="Helvetica Neue"/>
                <a:sym typeface="Helvetica Neue"/>
              </a:rPr>
              <a:t>Thylakoids</a:t>
            </a:r>
            <a:endParaRPr b="1" sz="39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3900">
                <a:solidFill>
                  <a:schemeClr val="dk1"/>
                </a:solidFill>
                <a:latin typeface="Helvetica Neue"/>
                <a:ea typeface="Helvetica Neue"/>
                <a:cs typeface="Helvetica Neue"/>
                <a:sym typeface="Helvetica Neue"/>
              </a:rPr>
              <a:t>Thylakoids, the membrane-bound structure inside a chloroplast, are found in the cytoplasm of the bacteria. </a:t>
            </a:r>
            <a:r>
              <a:rPr lang="en" sz="3900">
                <a:solidFill>
                  <a:schemeClr val="dk1"/>
                </a:solidFill>
                <a:latin typeface="Helvetica Neue"/>
                <a:ea typeface="Helvetica Neue"/>
                <a:cs typeface="Helvetica Neue"/>
                <a:sym typeface="Helvetica Neue"/>
              </a:rPr>
              <a:t>Attached to these thylakoids are phycobilisomes, which has photosynthetic pigments called </a:t>
            </a:r>
            <a:r>
              <a:rPr lang="en" sz="3900">
                <a:solidFill>
                  <a:schemeClr val="dk1"/>
                </a:solidFill>
                <a:highlight>
                  <a:srgbClr val="FFFFFF"/>
                </a:highlight>
                <a:latin typeface="Helvetica Neue"/>
                <a:ea typeface="Helvetica Neue"/>
                <a:cs typeface="Helvetica Neue"/>
                <a:sym typeface="Helvetica Neue"/>
              </a:rPr>
              <a:t>phycobilins of three types: phycocyanin, allophycocyanin and phycoeryth­rin. Different phycobilins are produced to maximise </a:t>
            </a:r>
            <a:r>
              <a:rPr lang="en" sz="3900">
                <a:solidFill>
                  <a:schemeClr val="dk1"/>
                </a:solidFill>
                <a:highlight>
                  <a:srgbClr val="FFFFFF"/>
                </a:highlight>
                <a:latin typeface="Helvetica Neue"/>
                <a:ea typeface="Helvetica Neue"/>
                <a:cs typeface="Helvetica Neue"/>
                <a:sym typeface="Helvetica Neue"/>
              </a:rPr>
              <a:t>the absorption of sunlight. For this reason, cyanobacteria doesn’t always appear blue-green. </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4600">
              <a:latin typeface="Helvetica Neue"/>
              <a:ea typeface="Helvetica Neue"/>
              <a:cs typeface="Helvetica Neue"/>
              <a:sym typeface="Helvetica Neue"/>
            </a:endParaRPr>
          </a:p>
        </p:txBody>
      </p:sp>
      <p:pic>
        <p:nvPicPr>
          <p:cNvPr id="66" name="Google Shape;66;p14"/>
          <p:cNvPicPr preferRelativeResize="0"/>
          <p:nvPr/>
        </p:nvPicPr>
        <p:blipFill>
          <a:blip r:embed="rId8">
            <a:alphaModFix/>
          </a:blip>
          <a:stretch>
            <a:fillRect/>
          </a:stretch>
        </p:blipFill>
        <p:spPr>
          <a:xfrm>
            <a:off x="14189813" y="14753725"/>
            <a:ext cx="9083326" cy="605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grpSp>
        <p:nvGrpSpPr>
          <p:cNvPr id="71" name="Google Shape;71;p15"/>
          <p:cNvGrpSpPr/>
          <p:nvPr/>
        </p:nvGrpSpPr>
        <p:grpSpPr>
          <a:xfrm>
            <a:off x="22839850" y="4347012"/>
            <a:ext cx="13838024" cy="13197649"/>
            <a:chOff x="22839850" y="4438075"/>
            <a:chExt cx="13838024" cy="13197649"/>
          </a:xfrm>
        </p:grpSpPr>
        <p:pic>
          <p:nvPicPr>
            <p:cNvPr id="72" name="Google Shape;72;p15"/>
            <p:cNvPicPr preferRelativeResize="0"/>
            <p:nvPr/>
          </p:nvPicPr>
          <p:blipFill>
            <a:blip r:embed="rId4">
              <a:alphaModFix/>
            </a:blip>
            <a:stretch>
              <a:fillRect/>
            </a:stretch>
          </p:blipFill>
          <p:spPr>
            <a:xfrm>
              <a:off x="22839850" y="4438075"/>
              <a:ext cx="13838024" cy="13197649"/>
            </a:xfrm>
            <a:prstGeom prst="rect">
              <a:avLst/>
            </a:prstGeom>
            <a:noFill/>
            <a:ln>
              <a:noFill/>
            </a:ln>
          </p:spPr>
        </p:pic>
        <p:sp>
          <p:nvSpPr>
            <p:cNvPr id="73" name="Google Shape;73;p15"/>
            <p:cNvSpPr txBox="1"/>
            <p:nvPr/>
          </p:nvSpPr>
          <p:spPr>
            <a:xfrm>
              <a:off x="29882975" y="7394250"/>
              <a:ext cx="5057400" cy="5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600"/>
                <a:t>Plasmid Design</a:t>
              </a:r>
              <a:endParaRPr b="1" sz="4600"/>
            </a:p>
          </p:txBody>
        </p:sp>
      </p:grpSp>
      <p:sp>
        <p:nvSpPr>
          <p:cNvPr id="74" name="Google Shape;74;p15"/>
          <p:cNvSpPr txBox="1"/>
          <p:nvPr/>
        </p:nvSpPr>
        <p:spPr>
          <a:xfrm>
            <a:off x="-44" y="-35"/>
            <a:ext cx="30832800" cy="1198800"/>
          </a:xfrm>
          <a:prstGeom prst="rect">
            <a:avLst/>
          </a:prstGeom>
          <a:noFill/>
          <a:ln>
            <a:noFill/>
          </a:ln>
        </p:spPr>
        <p:txBody>
          <a:bodyPr anchorCtr="0" anchor="t" bIns="149375" lIns="298825" spcFirstLastPara="1" rIns="298825" wrap="square" tIns="149375">
            <a:noAutofit/>
          </a:bodyPr>
          <a:lstStyle/>
          <a:p>
            <a:pPr indent="0" lvl="0" marL="0" marR="0" rtl="0" algn="l">
              <a:spcBef>
                <a:spcPts val="0"/>
              </a:spcBef>
              <a:spcAft>
                <a:spcPts val="0"/>
              </a:spcAft>
              <a:buNone/>
            </a:pPr>
            <a:r>
              <a:rPr b="1" lang="en" sz="7200">
                <a:solidFill>
                  <a:srgbClr val="000000"/>
                </a:solidFill>
                <a:latin typeface="Helvetica Neue"/>
                <a:ea typeface="Helvetica Neue"/>
                <a:cs typeface="Helvetica Neue"/>
                <a:sym typeface="Helvetica Neue"/>
              </a:rPr>
              <a:t>Polyethylene Terephthalate Breakdown </a:t>
            </a:r>
            <a:r>
              <a:rPr b="1" lang="en" sz="7200">
                <a:latin typeface="Helvetica Neue"/>
                <a:ea typeface="Helvetica Neue"/>
                <a:cs typeface="Helvetica Neue"/>
                <a:sym typeface="Helvetica Neue"/>
              </a:rPr>
              <a:t>with</a:t>
            </a:r>
            <a:r>
              <a:rPr b="1" lang="en" sz="7200">
                <a:solidFill>
                  <a:srgbClr val="000000"/>
                </a:solidFill>
                <a:latin typeface="Helvetica Neue"/>
                <a:ea typeface="Helvetica Neue"/>
                <a:cs typeface="Helvetica Neue"/>
                <a:sym typeface="Helvetica Neue"/>
              </a:rPr>
              <a:t> Cyanobacteria</a:t>
            </a:r>
            <a:endParaRPr b="1" sz="7200">
              <a:latin typeface="Helvetica Neue"/>
              <a:ea typeface="Helvetica Neue"/>
              <a:cs typeface="Helvetica Neue"/>
              <a:sym typeface="Helvetica Neue"/>
            </a:endParaRPr>
          </a:p>
        </p:txBody>
      </p:sp>
      <p:sp>
        <p:nvSpPr>
          <p:cNvPr id="75" name="Google Shape;75;p15"/>
          <p:cNvSpPr txBox="1"/>
          <p:nvPr/>
        </p:nvSpPr>
        <p:spPr>
          <a:xfrm>
            <a:off x="0" y="941593"/>
            <a:ext cx="42043800" cy="1198800"/>
          </a:xfrm>
          <a:prstGeom prst="rect">
            <a:avLst/>
          </a:prstGeom>
          <a:noFill/>
          <a:ln>
            <a:noFill/>
          </a:ln>
        </p:spPr>
        <p:txBody>
          <a:bodyPr anchorCtr="0" anchor="t" bIns="149375" lIns="298825" spcFirstLastPara="1" rIns="298825" wrap="square" tIns="149375">
            <a:noAutofit/>
          </a:bodyPr>
          <a:lstStyle/>
          <a:p>
            <a:pPr indent="0" lvl="0" marL="0" rtl="0" algn="ctr">
              <a:spcBef>
                <a:spcPts val="0"/>
              </a:spcBef>
              <a:spcAft>
                <a:spcPts val="0"/>
              </a:spcAft>
              <a:buClr>
                <a:schemeClr val="dk1"/>
              </a:buClr>
              <a:buFont typeface="Arial"/>
              <a:buNone/>
            </a:pPr>
            <a:r>
              <a:rPr i="1" lang="en" sz="4800">
                <a:solidFill>
                  <a:schemeClr val="dk1"/>
                </a:solidFill>
                <a:latin typeface="Helvetica Neue"/>
                <a:ea typeface="Helvetica Neue"/>
                <a:cs typeface="Helvetica Neue"/>
                <a:sym typeface="Helvetica Neue"/>
              </a:rPr>
              <a:t>SWA Bio2M Club: </a:t>
            </a:r>
            <a:r>
              <a:rPr b="1" i="1" lang="en" sz="4800">
                <a:solidFill>
                  <a:schemeClr val="dk1"/>
                </a:solidFill>
                <a:latin typeface="Helvetica Neue"/>
                <a:ea typeface="Helvetica Neue"/>
                <a:cs typeface="Helvetica Neue"/>
                <a:sym typeface="Helvetica Neue"/>
              </a:rPr>
              <a:t>Kyra </a:t>
            </a:r>
            <a:r>
              <a:rPr b="1" i="1" lang="en" sz="4800">
                <a:solidFill>
                  <a:schemeClr val="dk1"/>
                </a:solidFill>
                <a:latin typeface="Helvetica Neue"/>
                <a:ea typeface="Helvetica Neue"/>
                <a:cs typeface="Helvetica Neue"/>
                <a:sym typeface="Helvetica Neue"/>
              </a:rPr>
              <a:t>Husen</a:t>
            </a:r>
            <a:endParaRPr b="1" i="1" sz="3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Font typeface="Arial"/>
              <a:buNone/>
            </a:pPr>
            <a:r>
              <a:rPr i="1" lang="en" sz="3800">
                <a:solidFill>
                  <a:schemeClr val="dk1"/>
                </a:solidFill>
                <a:latin typeface="Helvetica Neue"/>
                <a:ea typeface="Helvetica Neue"/>
                <a:cs typeface="Helvetica Neue"/>
                <a:sym typeface="Helvetica Neue"/>
              </a:rPr>
              <a:t>Hyun Seo Park, Christopher Hayden, Erney Marrogi, David Lips, </a:t>
            </a:r>
            <a:endParaRPr i="1" sz="3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Font typeface="Arial"/>
              <a:buNone/>
            </a:pPr>
            <a:r>
              <a:rPr i="1" lang="en" sz="3800">
                <a:solidFill>
                  <a:schemeClr val="dk1"/>
                </a:solidFill>
                <a:latin typeface="Helvetica Neue"/>
                <a:ea typeface="Helvetica Neue"/>
                <a:cs typeface="Helvetica Neue"/>
                <a:sym typeface="Helvetica Neue"/>
              </a:rPr>
              <a:t>Ezira Wolle, Rania Wanandi, Ishan Chaurasia, Ye Eun Kim, Gisela Kasena, Hannah Basuk</a:t>
            </a:r>
            <a:r>
              <a:rPr i="1" lang="en" sz="3800">
                <a:solidFill>
                  <a:schemeClr val="dk1"/>
                </a:solidFill>
                <a:latin typeface="Helvetica Neue"/>
                <a:ea typeface="Helvetica Neue"/>
                <a:cs typeface="Helvetica Neue"/>
                <a:sym typeface="Helvetica Neue"/>
              </a:rPr>
              <a:t>i</a:t>
            </a:r>
            <a:endParaRPr i="1" sz="3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i="1" sz="5900">
              <a:latin typeface="Helvetica Neue"/>
              <a:ea typeface="Helvetica Neue"/>
              <a:cs typeface="Helvetica Neue"/>
              <a:sym typeface="Helvetica Neue"/>
            </a:endParaRPr>
          </a:p>
        </p:txBody>
      </p:sp>
      <p:pic>
        <p:nvPicPr>
          <p:cNvPr id="76" name="Google Shape;76;p15"/>
          <p:cNvPicPr preferRelativeResize="0"/>
          <p:nvPr/>
        </p:nvPicPr>
        <p:blipFill rotWithShape="1">
          <a:blip r:embed="rId5">
            <a:alphaModFix/>
          </a:blip>
          <a:srcRect b="0" l="0" r="0" t="0"/>
          <a:stretch/>
        </p:blipFill>
        <p:spPr>
          <a:xfrm>
            <a:off x="28177073" y="359094"/>
            <a:ext cx="5057341" cy="582501"/>
          </a:xfrm>
          <a:prstGeom prst="rect">
            <a:avLst/>
          </a:prstGeom>
          <a:noFill/>
          <a:ln>
            <a:noFill/>
          </a:ln>
        </p:spPr>
      </p:pic>
      <p:pic>
        <p:nvPicPr>
          <p:cNvPr id="77" name="Google Shape;77;p15"/>
          <p:cNvPicPr preferRelativeResize="0"/>
          <p:nvPr/>
        </p:nvPicPr>
        <p:blipFill>
          <a:blip r:embed="rId6">
            <a:alphaModFix/>
          </a:blip>
          <a:stretch>
            <a:fillRect/>
          </a:stretch>
        </p:blipFill>
        <p:spPr>
          <a:xfrm>
            <a:off x="33561621" y="-303034"/>
            <a:ext cx="4060591" cy="2255769"/>
          </a:xfrm>
          <a:prstGeom prst="rect">
            <a:avLst/>
          </a:prstGeom>
          <a:noFill/>
          <a:ln>
            <a:noFill/>
          </a:ln>
        </p:spPr>
      </p:pic>
      <p:sp>
        <p:nvSpPr>
          <p:cNvPr id="78" name="Google Shape;78;p15"/>
          <p:cNvSpPr txBox="1"/>
          <p:nvPr/>
        </p:nvSpPr>
        <p:spPr>
          <a:xfrm>
            <a:off x="293875" y="6281325"/>
            <a:ext cx="15268200" cy="163473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latin typeface="Helvetica Neue"/>
                <a:ea typeface="Helvetica Neue"/>
                <a:cs typeface="Helvetica Neue"/>
                <a:sym typeface="Helvetica Neue"/>
              </a:rPr>
              <a:t>Regulation of Enzyme Production</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In order to regulate enzyme production, the design includes the use of the NahR inducer and pSal inducer. The pSal gene detects the presence of salicylate acid, which is released by PET plastic during degradation. When salicylate acid is detected, the NahR gene will induce the pSal promoter, hence beginning the translation of the gene </a:t>
            </a:r>
            <a:r>
              <a:rPr lang="en" sz="3900">
                <a:latin typeface="Helvetica Neue"/>
                <a:ea typeface="Helvetica Neue"/>
                <a:cs typeface="Helvetica Neue"/>
                <a:sym typeface="Helvetica Neue"/>
              </a:rPr>
              <a:t>sequence</a:t>
            </a:r>
            <a:r>
              <a:rPr lang="en" sz="3900">
                <a:latin typeface="Helvetica Neue"/>
                <a:ea typeface="Helvetica Neue"/>
                <a:cs typeface="Helvetica Neue"/>
                <a:sym typeface="Helvetica Neue"/>
              </a:rPr>
              <a:t>. </a:t>
            </a:r>
            <a:endParaRPr sz="3900">
              <a:latin typeface="Helvetica Neue"/>
              <a:ea typeface="Helvetica Neue"/>
              <a:cs typeface="Helvetica Neue"/>
              <a:sym typeface="Helvetica Neue"/>
            </a:endParaRPr>
          </a:p>
          <a:p>
            <a:pPr indent="0" lvl="0" marL="0" rtl="0" algn="l">
              <a:spcBef>
                <a:spcPts val="0"/>
              </a:spcBef>
              <a:spcAft>
                <a:spcPts val="0"/>
              </a:spcAft>
              <a:buNone/>
            </a:pPr>
            <a:r>
              <a:t/>
            </a:r>
            <a:endParaRPr sz="3900">
              <a:latin typeface="Helvetica Neue"/>
              <a:ea typeface="Helvetica Neue"/>
              <a:cs typeface="Helvetica Neue"/>
              <a:sym typeface="Helvetica Neue"/>
            </a:endParaRPr>
          </a:p>
          <a:p>
            <a:pPr indent="0" lvl="0" marL="0" rtl="0" algn="l">
              <a:spcBef>
                <a:spcPts val="0"/>
              </a:spcBef>
              <a:spcAft>
                <a:spcPts val="0"/>
              </a:spcAft>
              <a:buNone/>
            </a:pPr>
            <a:r>
              <a:rPr b="1" lang="en" sz="3900">
                <a:latin typeface="Helvetica Neue"/>
                <a:ea typeface="Helvetica Neue"/>
                <a:cs typeface="Helvetica Neue"/>
                <a:sym typeface="Helvetica Neue"/>
              </a:rPr>
              <a:t>Indicator of Modified Bacteria</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The use of the superfolder green </a:t>
            </a:r>
            <a:r>
              <a:rPr lang="en" sz="3900">
                <a:latin typeface="Helvetica Neue"/>
                <a:ea typeface="Helvetica Neue"/>
                <a:cs typeface="Helvetica Neue"/>
                <a:sym typeface="Helvetica Neue"/>
              </a:rPr>
              <a:t>fluorescent</a:t>
            </a:r>
            <a:r>
              <a:rPr lang="en" sz="3900">
                <a:latin typeface="Helvetica Neue"/>
                <a:ea typeface="Helvetica Neue"/>
                <a:cs typeface="Helvetica Neue"/>
                <a:sym typeface="Helvetica Neue"/>
              </a:rPr>
              <a:t> protein (sfGFP) will allow the determination of whether the cyanobacteria has taken up the transformed plasmid, making it modified. </a:t>
            </a:r>
            <a:endParaRPr sz="3900">
              <a:latin typeface="Helvetica Neue"/>
              <a:ea typeface="Helvetica Neue"/>
              <a:cs typeface="Helvetica Neue"/>
              <a:sym typeface="Helvetica Neue"/>
            </a:endParaRPr>
          </a:p>
          <a:p>
            <a:pPr indent="0" lvl="0" marL="0" rtl="0" algn="l">
              <a:spcBef>
                <a:spcPts val="0"/>
              </a:spcBef>
              <a:spcAft>
                <a:spcPts val="0"/>
              </a:spcAft>
              <a:buNone/>
            </a:pPr>
            <a:r>
              <a:t/>
            </a:r>
            <a:endParaRPr sz="3900">
              <a:latin typeface="Helvetica Neue"/>
              <a:ea typeface="Helvetica Neue"/>
              <a:cs typeface="Helvetica Neue"/>
              <a:sym typeface="Helvetica Neue"/>
            </a:endParaRPr>
          </a:p>
          <a:p>
            <a:pPr indent="0" lvl="0" marL="0" rtl="0" algn="l">
              <a:spcBef>
                <a:spcPts val="0"/>
              </a:spcBef>
              <a:spcAft>
                <a:spcPts val="0"/>
              </a:spcAft>
              <a:buNone/>
            </a:pPr>
            <a:r>
              <a:rPr b="1" lang="en" sz="3900">
                <a:latin typeface="Helvetica Neue"/>
                <a:ea typeface="Helvetica Neue"/>
                <a:cs typeface="Helvetica Neue"/>
                <a:sym typeface="Helvetica Neue"/>
              </a:rPr>
              <a:t>Secretion of Enzymes</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The twin arginine translocation pathway (Tat), will allow the PETase and MHETase enzyme to travel from the inner membrane of the cell into the periplasm. From the periplasm, the enzyme will utilise the type 2 secretion system (T2SS)  to travel through the outer membrane and exit the cell. </a:t>
            </a:r>
            <a:endParaRPr sz="3900">
              <a:latin typeface="Helvetica Neue"/>
              <a:ea typeface="Helvetica Neue"/>
              <a:cs typeface="Helvetica Neue"/>
              <a:sym typeface="Helvetica Neue"/>
            </a:endParaRPr>
          </a:p>
          <a:p>
            <a:pPr indent="0" lvl="0" marL="0" rtl="0" algn="l">
              <a:spcBef>
                <a:spcPts val="0"/>
              </a:spcBef>
              <a:spcAft>
                <a:spcPts val="0"/>
              </a:spcAft>
              <a:buNone/>
            </a:pPr>
            <a:r>
              <a:t/>
            </a:r>
            <a:endParaRPr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Along with the Tat and T2SS, a signal protein is needed to determine which proteins should be secreted out of the cell. The chosen protein for this design is TorA, which will bind the the PETase and MHETase, giving it the ‘ticket’ to exit the cell. </a:t>
            </a:r>
            <a:endParaRPr sz="3900">
              <a:latin typeface="Helvetica Neue"/>
              <a:ea typeface="Helvetica Neue"/>
              <a:cs typeface="Helvetica Neue"/>
              <a:sym typeface="Helvetica Neue"/>
            </a:endParaRPr>
          </a:p>
        </p:txBody>
      </p:sp>
      <p:sp>
        <p:nvSpPr>
          <p:cNvPr id="79" name="Google Shape;79;p15"/>
          <p:cNvSpPr txBox="1"/>
          <p:nvPr/>
        </p:nvSpPr>
        <p:spPr>
          <a:xfrm>
            <a:off x="20390475" y="3037049"/>
            <a:ext cx="15740700" cy="29235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latin typeface="Helvetica Neue"/>
                <a:ea typeface="Helvetica Neue"/>
                <a:cs typeface="Helvetica Neue"/>
                <a:sym typeface="Helvetica Neue"/>
              </a:rPr>
              <a:t>Blunt End Cloning</a:t>
            </a:r>
            <a:endParaRPr b="1" sz="3900">
              <a:latin typeface="Helvetica Neue"/>
              <a:ea typeface="Helvetica Neue"/>
              <a:cs typeface="Helvetica Neue"/>
              <a:sym typeface="Helvetica Neue"/>
            </a:endParaRPr>
          </a:p>
          <a:p>
            <a:pPr indent="0" lvl="0" marL="0" rtl="0" algn="l">
              <a:spcBef>
                <a:spcPts val="0"/>
              </a:spcBef>
              <a:spcAft>
                <a:spcPts val="0"/>
              </a:spcAft>
              <a:buNone/>
            </a:pPr>
            <a:r>
              <a:rPr lang="en" sz="3900">
                <a:latin typeface="Helvetica Neue"/>
                <a:ea typeface="Helvetica Neue"/>
                <a:cs typeface="Helvetica Neue"/>
                <a:sym typeface="Helvetica Neue"/>
              </a:rPr>
              <a:t>To insert the gene sequence into the plasmid design, blunt end cloning with the restriction enzyme EcoRV would be used. </a:t>
            </a:r>
            <a:r>
              <a:rPr lang="en" sz="3900">
                <a:latin typeface="Helvetica Neue"/>
                <a:ea typeface="Helvetica Neue"/>
                <a:cs typeface="Helvetica Neue"/>
                <a:sym typeface="Helvetica Neue"/>
              </a:rPr>
              <a:t>The </a:t>
            </a:r>
            <a:r>
              <a:rPr lang="en" sz="3900">
                <a:solidFill>
                  <a:schemeClr val="dk1"/>
                </a:solidFill>
                <a:latin typeface="Helvetica Neue"/>
                <a:ea typeface="Helvetica Neue"/>
                <a:cs typeface="Helvetica Neue"/>
                <a:sym typeface="Helvetica Neue"/>
              </a:rPr>
              <a:t>pBAD LIC cloning vector (8A) empty plasmid backbone has been chosen as it is often used in bacterial expression. </a:t>
            </a:r>
            <a:endParaRPr sz="3900">
              <a:latin typeface="Helvetica Neue"/>
              <a:ea typeface="Helvetica Neue"/>
              <a:cs typeface="Helvetica Neue"/>
              <a:sym typeface="Helvetica Neue"/>
            </a:endParaRPr>
          </a:p>
        </p:txBody>
      </p:sp>
      <p:grpSp>
        <p:nvGrpSpPr>
          <p:cNvPr id="80" name="Google Shape;80;p15"/>
          <p:cNvGrpSpPr/>
          <p:nvPr/>
        </p:nvGrpSpPr>
        <p:grpSpPr>
          <a:xfrm>
            <a:off x="15561957" y="7044844"/>
            <a:ext cx="6338942" cy="2238630"/>
            <a:chOff x="4440323" y="2530875"/>
            <a:chExt cx="1808698" cy="800626"/>
          </a:xfrm>
        </p:grpSpPr>
        <p:pic>
          <p:nvPicPr>
            <p:cNvPr id="81" name="Google Shape;81;p15"/>
            <p:cNvPicPr preferRelativeResize="0"/>
            <p:nvPr/>
          </p:nvPicPr>
          <p:blipFill>
            <a:blip r:embed="rId7">
              <a:alphaModFix/>
            </a:blip>
            <a:stretch>
              <a:fillRect/>
            </a:stretch>
          </p:blipFill>
          <p:spPr>
            <a:xfrm>
              <a:off x="4440323" y="2827053"/>
              <a:ext cx="1808698" cy="504448"/>
            </a:xfrm>
            <a:prstGeom prst="rect">
              <a:avLst/>
            </a:prstGeom>
            <a:noFill/>
            <a:ln>
              <a:noFill/>
            </a:ln>
          </p:spPr>
        </p:pic>
        <p:sp>
          <p:nvSpPr>
            <p:cNvPr id="82" name="Google Shape;82;p15"/>
            <p:cNvSpPr txBox="1"/>
            <p:nvPr/>
          </p:nvSpPr>
          <p:spPr>
            <a:xfrm>
              <a:off x="4676863" y="2530875"/>
              <a:ext cx="1335600" cy="4011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latin typeface="Helvetica Neue"/>
                  <a:ea typeface="Helvetica Neue"/>
                  <a:cs typeface="Helvetica Neue"/>
                  <a:sym typeface="Helvetica Neue"/>
                </a:rPr>
                <a:t>EcoRV cut site</a:t>
              </a:r>
              <a:endParaRPr b="1" sz="3900">
                <a:latin typeface="Helvetica Neue"/>
                <a:ea typeface="Helvetica Neue"/>
                <a:cs typeface="Helvetica Neue"/>
                <a:sym typeface="Helvetica Neue"/>
              </a:endParaRPr>
            </a:p>
          </p:txBody>
        </p:sp>
      </p:grpSp>
      <p:grpSp>
        <p:nvGrpSpPr>
          <p:cNvPr id="83" name="Google Shape;83;p15"/>
          <p:cNvGrpSpPr/>
          <p:nvPr/>
        </p:nvGrpSpPr>
        <p:grpSpPr>
          <a:xfrm>
            <a:off x="24981239" y="15934624"/>
            <a:ext cx="6031939" cy="4857594"/>
            <a:chOff x="7127925" y="5698875"/>
            <a:chExt cx="1721100" cy="1737275"/>
          </a:xfrm>
        </p:grpSpPr>
        <p:sp>
          <p:nvSpPr>
            <p:cNvPr id="84" name="Google Shape;84;p15"/>
            <p:cNvSpPr txBox="1"/>
            <p:nvPr/>
          </p:nvSpPr>
          <p:spPr>
            <a:xfrm>
              <a:off x="7127925" y="5698875"/>
              <a:ext cx="1721100" cy="10074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t>PETase</a:t>
              </a:r>
              <a:endParaRPr b="1" sz="3900"/>
            </a:p>
          </p:txBody>
        </p:sp>
        <p:pic>
          <p:nvPicPr>
            <p:cNvPr id="85" name="Google Shape;85;p15"/>
            <p:cNvPicPr preferRelativeResize="0"/>
            <p:nvPr/>
          </p:nvPicPr>
          <p:blipFill>
            <a:blip r:embed="rId8">
              <a:alphaModFix/>
            </a:blip>
            <a:stretch>
              <a:fillRect/>
            </a:stretch>
          </p:blipFill>
          <p:spPr>
            <a:xfrm>
              <a:off x="7179450" y="5961200"/>
              <a:ext cx="1618049" cy="1474950"/>
            </a:xfrm>
            <a:prstGeom prst="rect">
              <a:avLst/>
            </a:prstGeom>
            <a:noFill/>
            <a:ln>
              <a:noFill/>
            </a:ln>
          </p:spPr>
        </p:pic>
      </p:grpSp>
      <p:grpSp>
        <p:nvGrpSpPr>
          <p:cNvPr id="86" name="Google Shape;86;p15"/>
          <p:cNvGrpSpPr/>
          <p:nvPr/>
        </p:nvGrpSpPr>
        <p:grpSpPr>
          <a:xfrm>
            <a:off x="31792097" y="15934624"/>
            <a:ext cx="6031939" cy="4887972"/>
            <a:chOff x="9071275" y="5698875"/>
            <a:chExt cx="1721100" cy="1748139"/>
          </a:xfrm>
        </p:grpSpPr>
        <p:pic>
          <p:nvPicPr>
            <p:cNvPr id="87" name="Google Shape;87;p15"/>
            <p:cNvPicPr preferRelativeResize="0"/>
            <p:nvPr/>
          </p:nvPicPr>
          <p:blipFill>
            <a:blip r:embed="rId9">
              <a:alphaModFix/>
            </a:blip>
            <a:stretch>
              <a:fillRect/>
            </a:stretch>
          </p:blipFill>
          <p:spPr>
            <a:xfrm>
              <a:off x="9071275" y="5950327"/>
              <a:ext cx="1618050" cy="1496687"/>
            </a:xfrm>
            <a:prstGeom prst="rect">
              <a:avLst/>
            </a:prstGeom>
            <a:noFill/>
            <a:ln>
              <a:noFill/>
            </a:ln>
          </p:spPr>
        </p:pic>
        <p:sp>
          <p:nvSpPr>
            <p:cNvPr id="88" name="Google Shape;88;p15"/>
            <p:cNvSpPr txBox="1"/>
            <p:nvPr/>
          </p:nvSpPr>
          <p:spPr>
            <a:xfrm>
              <a:off x="9071275" y="5698875"/>
              <a:ext cx="1721100" cy="10074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t>MHETase</a:t>
              </a:r>
              <a:endParaRPr b="1" sz="3900"/>
            </a:p>
          </p:txBody>
        </p:sp>
      </p:grpSp>
      <p:grpSp>
        <p:nvGrpSpPr>
          <p:cNvPr id="89" name="Google Shape;89;p15"/>
          <p:cNvGrpSpPr/>
          <p:nvPr/>
        </p:nvGrpSpPr>
        <p:grpSpPr>
          <a:xfrm>
            <a:off x="15016763" y="9545186"/>
            <a:ext cx="10666192" cy="11522448"/>
            <a:chOff x="4284750" y="3413750"/>
            <a:chExt cx="3043397" cy="4120900"/>
          </a:xfrm>
        </p:grpSpPr>
        <p:pic>
          <p:nvPicPr>
            <p:cNvPr id="90" name="Google Shape;90;p15"/>
            <p:cNvPicPr preferRelativeResize="0"/>
            <p:nvPr/>
          </p:nvPicPr>
          <p:blipFill>
            <a:blip r:embed="rId10">
              <a:alphaModFix/>
            </a:blip>
            <a:stretch>
              <a:fillRect/>
            </a:stretch>
          </p:blipFill>
          <p:spPr>
            <a:xfrm>
              <a:off x="4302575" y="3413750"/>
              <a:ext cx="3025572" cy="4120900"/>
            </a:xfrm>
            <a:prstGeom prst="rect">
              <a:avLst/>
            </a:prstGeom>
            <a:noFill/>
            <a:ln>
              <a:noFill/>
            </a:ln>
          </p:spPr>
        </p:pic>
        <p:sp>
          <p:nvSpPr>
            <p:cNvPr id="91" name="Google Shape;91;p15"/>
            <p:cNvSpPr txBox="1"/>
            <p:nvPr/>
          </p:nvSpPr>
          <p:spPr>
            <a:xfrm>
              <a:off x="4284750" y="3413750"/>
              <a:ext cx="2119800" cy="8007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highlight>
                    <a:srgbClr val="FFFFFF"/>
                  </a:highlight>
                  <a:latin typeface="Helvetica Neue"/>
                  <a:ea typeface="Helvetica Neue"/>
                  <a:cs typeface="Helvetica Neue"/>
                  <a:sym typeface="Helvetica Neue"/>
                </a:rPr>
                <a:t>Type 2 </a:t>
              </a:r>
              <a:r>
                <a:rPr b="1" lang="en" sz="3900">
                  <a:highlight>
                    <a:srgbClr val="FFFFFF"/>
                  </a:highlight>
                  <a:latin typeface="Helvetica Neue"/>
                  <a:ea typeface="Helvetica Neue"/>
                  <a:cs typeface="Helvetica Neue"/>
                  <a:sym typeface="Helvetica Neue"/>
                </a:rPr>
                <a:t>Secretion</a:t>
              </a:r>
              <a:r>
                <a:rPr b="1" lang="en" sz="3900">
                  <a:highlight>
                    <a:srgbClr val="FFFFFF"/>
                  </a:highlight>
                  <a:latin typeface="Helvetica Neue"/>
                  <a:ea typeface="Helvetica Neue"/>
                  <a:cs typeface="Helvetica Neue"/>
                  <a:sym typeface="Helvetica Neue"/>
                </a:rPr>
                <a:t> System</a:t>
              </a:r>
              <a:endParaRPr b="1" sz="3900">
                <a:highlight>
                  <a:srgbClr val="FFFFFF"/>
                </a:highlight>
                <a:latin typeface="Helvetica Neue"/>
                <a:ea typeface="Helvetica Neue"/>
                <a:cs typeface="Helvetica Neue"/>
                <a:sym typeface="Helvetica Neue"/>
              </a:endParaRPr>
            </a:p>
          </p:txBody>
        </p:sp>
      </p:grpSp>
      <p:pic>
        <p:nvPicPr>
          <p:cNvPr id="92" name="Google Shape;92;p15"/>
          <p:cNvPicPr preferRelativeResize="0"/>
          <p:nvPr/>
        </p:nvPicPr>
        <p:blipFill>
          <a:blip r:embed="rId11">
            <a:alphaModFix/>
          </a:blip>
          <a:stretch>
            <a:fillRect/>
          </a:stretch>
        </p:blipFill>
        <p:spPr>
          <a:xfrm>
            <a:off x="146937" y="3849013"/>
            <a:ext cx="14974324" cy="2595078"/>
          </a:xfrm>
          <a:prstGeom prst="rect">
            <a:avLst/>
          </a:prstGeom>
          <a:noFill/>
          <a:ln>
            <a:noFill/>
          </a:ln>
        </p:spPr>
      </p:pic>
      <p:sp>
        <p:nvSpPr>
          <p:cNvPr id="93" name="Google Shape;93;p15"/>
          <p:cNvSpPr txBox="1"/>
          <p:nvPr/>
        </p:nvSpPr>
        <p:spPr>
          <a:xfrm>
            <a:off x="293875" y="3096700"/>
            <a:ext cx="6339000" cy="15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900">
                <a:latin typeface="Helvetica Neue"/>
                <a:ea typeface="Helvetica Neue"/>
                <a:cs typeface="Helvetica Neue"/>
                <a:sym typeface="Helvetica Neue"/>
              </a:rPr>
              <a:t>Gene Sequence Design</a:t>
            </a:r>
            <a:endParaRPr b="1" sz="39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6"/>
          <p:cNvPicPr preferRelativeResize="0"/>
          <p:nvPr/>
        </p:nvPicPr>
        <p:blipFill>
          <a:blip r:embed="rId4">
            <a:alphaModFix/>
          </a:blip>
          <a:stretch>
            <a:fillRect/>
          </a:stretch>
        </p:blipFill>
        <p:spPr>
          <a:xfrm>
            <a:off x="152400" y="4218518"/>
            <a:ext cx="25563299" cy="16849257"/>
          </a:xfrm>
          <a:prstGeom prst="rect">
            <a:avLst/>
          </a:prstGeom>
          <a:noFill/>
          <a:ln>
            <a:noFill/>
          </a:ln>
        </p:spPr>
      </p:pic>
      <p:sp>
        <p:nvSpPr>
          <p:cNvPr id="99" name="Google Shape;99;p16"/>
          <p:cNvSpPr txBox="1"/>
          <p:nvPr/>
        </p:nvSpPr>
        <p:spPr>
          <a:xfrm>
            <a:off x="-44" y="-35"/>
            <a:ext cx="30832800" cy="1198800"/>
          </a:xfrm>
          <a:prstGeom prst="rect">
            <a:avLst/>
          </a:prstGeom>
          <a:noFill/>
          <a:ln>
            <a:noFill/>
          </a:ln>
        </p:spPr>
        <p:txBody>
          <a:bodyPr anchorCtr="0" anchor="t" bIns="149375" lIns="298825" spcFirstLastPara="1" rIns="298825" wrap="square" tIns="149375">
            <a:noAutofit/>
          </a:bodyPr>
          <a:lstStyle/>
          <a:p>
            <a:pPr indent="0" lvl="0" marL="0" marR="0" rtl="0" algn="l">
              <a:spcBef>
                <a:spcPts val="0"/>
              </a:spcBef>
              <a:spcAft>
                <a:spcPts val="0"/>
              </a:spcAft>
              <a:buNone/>
            </a:pPr>
            <a:r>
              <a:rPr b="1" lang="en" sz="7200">
                <a:solidFill>
                  <a:srgbClr val="000000"/>
                </a:solidFill>
                <a:latin typeface="Helvetica Neue"/>
                <a:ea typeface="Helvetica Neue"/>
                <a:cs typeface="Helvetica Neue"/>
                <a:sym typeface="Helvetica Neue"/>
              </a:rPr>
              <a:t>Polyethylene Terephthalate Breakdown </a:t>
            </a:r>
            <a:r>
              <a:rPr b="1" lang="en" sz="7200">
                <a:latin typeface="Helvetica Neue"/>
                <a:ea typeface="Helvetica Neue"/>
                <a:cs typeface="Helvetica Neue"/>
                <a:sym typeface="Helvetica Neue"/>
              </a:rPr>
              <a:t>with</a:t>
            </a:r>
            <a:r>
              <a:rPr b="1" lang="en" sz="7200">
                <a:solidFill>
                  <a:srgbClr val="000000"/>
                </a:solidFill>
                <a:latin typeface="Helvetica Neue"/>
                <a:ea typeface="Helvetica Neue"/>
                <a:cs typeface="Helvetica Neue"/>
                <a:sym typeface="Helvetica Neue"/>
              </a:rPr>
              <a:t> Cyanobacteria</a:t>
            </a:r>
            <a:endParaRPr b="1" sz="7200">
              <a:latin typeface="Helvetica Neue"/>
              <a:ea typeface="Helvetica Neue"/>
              <a:cs typeface="Helvetica Neue"/>
              <a:sym typeface="Helvetica Neue"/>
            </a:endParaRPr>
          </a:p>
        </p:txBody>
      </p:sp>
      <p:sp>
        <p:nvSpPr>
          <p:cNvPr id="100" name="Google Shape;100;p16"/>
          <p:cNvSpPr txBox="1"/>
          <p:nvPr/>
        </p:nvSpPr>
        <p:spPr>
          <a:xfrm>
            <a:off x="0" y="941593"/>
            <a:ext cx="42043800" cy="1198800"/>
          </a:xfrm>
          <a:prstGeom prst="rect">
            <a:avLst/>
          </a:prstGeom>
          <a:noFill/>
          <a:ln>
            <a:noFill/>
          </a:ln>
        </p:spPr>
        <p:txBody>
          <a:bodyPr anchorCtr="0" anchor="t" bIns="149375" lIns="298825" spcFirstLastPara="1" rIns="298825" wrap="square" tIns="149375">
            <a:noAutofit/>
          </a:bodyPr>
          <a:lstStyle/>
          <a:p>
            <a:pPr indent="0" lvl="0" marL="0" rtl="0" algn="ctr">
              <a:spcBef>
                <a:spcPts val="0"/>
              </a:spcBef>
              <a:spcAft>
                <a:spcPts val="0"/>
              </a:spcAft>
              <a:buClr>
                <a:schemeClr val="dk1"/>
              </a:buClr>
              <a:buFont typeface="Arial"/>
              <a:buNone/>
            </a:pPr>
            <a:r>
              <a:rPr i="1" lang="en" sz="4800">
                <a:solidFill>
                  <a:schemeClr val="dk1"/>
                </a:solidFill>
                <a:latin typeface="Helvetica Neue"/>
                <a:ea typeface="Helvetica Neue"/>
                <a:cs typeface="Helvetica Neue"/>
                <a:sym typeface="Helvetica Neue"/>
              </a:rPr>
              <a:t>SWA Bio2M Club: </a:t>
            </a:r>
            <a:r>
              <a:rPr b="1" i="1" lang="en" sz="4800">
                <a:solidFill>
                  <a:schemeClr val="dk1"/>
                </a:solidFill>
                <a:latin typeface="Helvetica Neue"/>
                <a:ea typeface="Helvetica Neue"/>
                <a:cs typeface="Helvetica Neue"/>
                <a:sym typeface="Helvetica Neue"/>
              </a:rPr>
              <a:t>Kyra </a:t>
            </a:r>
            <a:r>
              <a:rPr b="1" i="1" lang="en" sz="4800">
                <a:solidFill>
                  <a:schemeClr val="dk1"/>
                </a:solidFill>
                <a:latin typeface="Helvetica Neue"/>
                <a:ea typeface="Helvetica Neue"/>
                <a:cs typeface="Helvetica Neue"/>
                <a:sym typeface="Helvetica Neue"/>
              </a:rPr>
              <a:t>Husen</a:t>
            </a:r>
            <a:endParaRPr b="1" i="1" sz="3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Font typeface="Arial"/>
              <a:buNone/>
            </a:pPr>
            <a:r>
              <a:rPr i="1" lang="en" sz="3800">
                <a:solidFill>
                  <a:schemeClr val="dk1"/>
                </a:solidFill>
                <a:latin typeface="Helvetica Neue"/>
                <a:ea typeface="Helvetica Neue"/>
                <a:cs typeface="Helvetica Neue"/>
                <a:sym typeface="Helvetica Neue"/>
              </a:rPr>
              <a:t>Hyun Seo Park, Christopher Hayden, Erney Marrogi, David Lips, </a:t>
            </a:r>
            <a:endParaRPr i="1" sz="3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Font typeface="Arial"/>
              <a:buNone/>
            </a:pPr>
            <a:r>
              <a:rPr i="1" lang="en" sz="3800">
                <a:solidFill>
                  <a:schemeClr val="dk1"/>
                </a:solidFill>
                <a:latin typeface="Helvetica Neue"/>
                <a:ea typeface="Helvetica Neue"/>
                <a:cs typeface="Helvetica Neue"/>
                <a:sym typeface="Helvetica Neue"/>
              </a:rPr>
              <a:t>Ezira Wolle, Rania Wanandi, Ishan Chaurasia, Ye Eun Kim, Gisela Kasena, Hannah Basuk</a:t>
            </a:r>
            <a:r>
              <a:rPr i="1" lang="en" sz="3800">
                <a:solidFill>
                  <a:schemeClr val="dk1"/>
                </a:solidFill>
                <a:latin typeface="Helvetica Neue"/>
                <a:ea typeface="Helvetica Neue"/>
                <a:cs typeface="Helvetica Neue"/>
                <a:sym typeface="Helvetica Neue"/>
              </a:rPr>
              <a:t>i</a:t>
            </a:r>
            <a:endParaRPr i="1" sz="3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i="1" sz="5900">
              <a:latin typeface="Helvetica Neue"/>
              <a:ea typeface="Helvetica Neue"/>
              <a:cs typeface="Helvetica Neue"/>
              <a:sym typeface="Helvetica Neue"/>
            </a:endParaRPr>
          </a:p>
        </p:txBody>
      </p:sp>
      <p:pic>
        <p:nvPicPr>
          <p:cNvPr id="101" name="Google Shape;101;p16"/>
          <p:cNvPicPr preferRelativeResize="0"/>
          <p:nvPr/>
        </p:nvPicPr>
        <p:blipFill rotWithShape="1">
          <a:blip r:embed="rId5">
            <a:alphaModFix/>
          </a:blip>
          <a:srcRect b="0" l="0" r="0" t="0"/>
          <a:stretch/>
        </p:blipFill>
        <p:spPr>
          <a:xfrm>
            <a:off x="28177073" y="359094"/>
            <a:ext cx="5057341" cy="582501"/>
          </a:xfrm>
          <a:prstGeom prst="rect">
            <a:avLst/>
          </a:prstGeom>
          <a:noFill/>
          <a:ln>
            <a:noFill/>
          </a:ln>
        </p:spPr>
      </p:pic>
      <p:pic>
        <p:nvPicPr>
          <p:cNvPr id="102" name="Google Shape;102;p16"/>
          <p:cNvPicPr preferRelativeResize="0"/>
          <p:nvPr/>
        </p:nvPicPr>
        <p:blipFill>
          <a:blip r:embed="rId6">
            <a:alphaModFix/>
          </a:blip>
          <a:stretch>
            <a:fillRect/>
          </a:stretch>
        </p:blipFill>
        <p:spPr>
          <a:xfrm>
            <a:off x="33561621" y="-303034"/>
            <a:ext cx="4060591" cy="2255769"/>
          </a:xfrm>
          <a:prstGeom prst="rect">
            <a:avLst/>
          </a:prstGeom>
          <a:noFill/>
          <a:ln>
            <a:noFill/>
          </a:ln>
        </p:spPr>
      </p:pic>
      <p:sp>
        <p:nvSpPr>
          <p:cNvPr id="103" name="Google Shape;103;p16"/>
          <p:cNvSpPr txBox="1"/>
          <p:nvPr/>
        </p:nvSpPr>
        <p:spPr>
          <a:xfrm>
            <a:off x="0" y="3096700"/>
            <a:ext cx="8849400" cy="11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000">
                <a:solidFill>
                  <a:schemeClr val="dk1"/>
                </a:solidFill>
                <a:latin typeface="Helvetica Neue"/>
                <a:ea typeface="Helvetica Neue"/>
                <a:cs typeface="Helvetica Neue"/>
                <a:sym typeface="Helvetica Neue"/>
              </a:rPr>
              <a:t>Parts Description  </a:t>
            </a:r>
            <a:endParaRPr sz="5000"/>
          </a:p>
        </p:txBody>
      </p:sp>
      <p:sp>
        <p:nvSpPr>
          <p:cNvPr id="104" name="Google Shape;104;p16"/>
          <p:cNvSpPr txBox="1"/>
          <p:nvPr/>
        </p:nvSpPr>
        <p:spPr>
          <a:xfrm>
            <a:off x="25715700" y="3096700"/>
            <a:ext cx="11358900" cy="174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900">
                <a:solidFill>
                  <a:schemeClr val="dk1"/>
                </a:solidFill>
              </a:rPr>
              <a:t>PETase </a:t>
            </a:r>
            <a:endParaRPr b="1" sz="3900">
              <a:solidFill>
                <a:schemeClr val="dk1"/>
              </a:solidFill>
            </a:endParaRPr>
          </a:p>
          <a:p>
            <a:pPr indent="0" lvl="0" marL="0" rtl="0" algn="l">
              <a:spcBef>
                <a:spcPts val="0"/>
              </a:spcBef>
              <a:spcAft>
                <a:spcPts val="0"/>
              </a:spcAft>
              <a:buNone/>
            </a:pPr>
            <a:r>
              <a:rPr lang="en" sz="3900">
                <a:solidFill>
                  <a:schemeClr val="dk1"/>
                </a:solidFill>
              </a:rPr>
              <a:t>The PETase gene is used to produce PETase, an enzyme discovered in </a:t>
            </a:r>
            <a:r>
              <a:rPr i="1" lang="en" sz="3900">
                <a:solidFill>
                  <a:schemeClr val="dk1"/>
                </a:solidFill>
              </a:rPr>
              <a:t>Ideonella sakaiensis. </a:t>
            </a:r>
            <a:r>
              <a:rPr lang="en" sz="3900">
                <a:solidFill>
                  <a:schemeClr val="dk1"/>
                </a:solidFill>
              </a:rPr>
              <a:t>It catalyses the hydrolysis of polyethylene terephthalate (PET) to mono-2-hydroxyethyl terephthalate (MHET).</a:t>
            </a:r>
            <a:endParaRPr sz="3900">
              <a:solidFill>
                <a:schemeClr val="dk1"/>
              </a:solidFill>
            </a:endParaRPr>
          </a:p>
          <a:p>
            <a:pPr indent="0" lvl="0" marL="0" rtl="0" algn="l">
              <a:spcBef>
                <a:spcPts val="0"/>
              </a:spcBef>
              <a:spcAft>
                <a:spcPts val="0"/>
              </a:spcAft>
              <a:buNone/>
            </a:pPr>
            <a:r>
              <a:t/>
            </a:r>
            <a:endParaRPr sz="3900">
              <a:solidFill>
                <a:schemeClr val="dk1"/>
              </a:solidFill>
            </a:endParaRPr>
          </a:p>
          <a:p>
            <a:pPr indent="0" lvl="0" marL="0" rtl="0" algn="l">
              <a:spcBef>
                <a:spcPts val="0"/>
              </a:spcBef>
              <a:spcAft>
                <a:spcPts val="0"/>
              </a:spcAft>
              <a:buNone/>
            </a:pPr>
            <a:r>
              <a:rPr b="1" lang="en" sz="3900">
                <a:solidFill>
                  <a:schemeClr val="dk1"/>
                </a:solidFill>
              </a:rPr>
              <a:t>MHETase</a:t>
            </a:r>
            <a:endParaRPr b="1" sz="3900">
              <a:solidFill>
                <a:schemeClr val="dk1"/>
              </a:solidFill>
            </a:endParaRPr>
          </a:p>
          <a:p>
            <a:pPr indent="0" lvl="0" marL="0" rtl="0" algn="l">
              <a:spcBef>
                <a:spcPts val="0"/>
              </a:spcBef>
              <a:spcAft>
                <a:spcPts val="0"/>
              </a:spcAft>
              <a:buNone/>
            </a:pPr>
            <a:r>
              <a:rPr lang="en" sz="3900">
                <a:solidFill>
                  <a:schemeClr val="dk1"/>
                </a:solidFill>
              </a:rPr>
              <a:t>The MHETase will then hydrolyse the MHET molecule into ethylene glycol (EG) and terephthalic acid (TPA), which can undergo glycolysis and enter the tricarboxylic acid cycle respectively. However, in the case of the terephthalic acid, it has to go through one more modification which is made through the gene found in Comamonas sp. strain E6, which turns TPA into PCA </a:t>
            </a:r>
            <a:r>
              <a:rPr lang="en" sz="3900">
                <a:solidFill>
                  <a:schemeClr val="dk1"/>
                </a:solidFill>
              </a:rPr>
              <a:t>which</a:t>
            </a:r>
            <a:r>
              <a:rPr lang="en" sz="3900">
                <a:solidFill>
                  <a:schemeClr val="dk1"/>
                </a:solidFill>
              </a:rPr>
              <a:t> is used in citric acid cycle</a:t>
            </a:r>
            <a:br>
              <a:rPr lang="en" sz="3900">
                <a:solidFill>
                  <a:schemeClr val="dk1"/>
                </a:solidFill>
              </a:rPr>
            </a:br>
            <a:r>
              <a:rPr lang="en" sz="3900">
                <a:solidFill>
                  <a:schemeClr val="dk1"/>
                </a:solidFill>
              </a:rPr>
              <a:t>This allows the PET to completely be broken down into organic compounds that can be used for metabolism of bacteria. </a:t>
            </a:r>
            <a:endParaRPr sz="3900">
              <a:solidFill>
                <a:schemeClr val="dk1"/>
              </a:solidFill>
            </a:endParaRPr>
          </a:p>
          <a:p>
            <a:pPr indent="0" lvl="0" marL="0" rtl="0" algn="l">
              <a:spcBef>
                <a:spcPts val="0"/>
              </a:spcBef>
              <a:spcAft>
                <a:spcPts val="0"/>
              </a:spcAft>
              <a:buNone/>
            </a:pPr>
            <a:r>
              <a:t/>
            </a:r>
            <a:endParaRPr sz="3900">
              <a:solidFill>
                <a:schemeClr val="dk1"/>
              </a:solidFill>
            </a:endParaRPr>
          </a:p>
          <a:p>
            <a:pPr indent="0" lvl="0" marL="0" rtl="0" algn="just">
              <a:spcBef>
                <a:spcPts val="0"/>
              </a:spcBef>
              <a:spcAft>
                <a:spcPts val="0"/>
              </a:spcAft>
              <a:buClr>
                <a:schemeClr val="dk1"/>
              </a:buClr>
              <a:buSzPts val="1100"/>
              <a:buFont typeface="Arial"/>
              <a:buNone/>
            </a:pPr>
            <a:r>
              <a:rPr b="1" lang="en" sz="3900">
                <a:solidFill>
                  <a:schemeClr val="dk1"/>
                </a:solidFill>
              </a:rPr>
              <a:t>NahR + pSal     </a:t>
            </a:r>
            <a:r>
              <a:rPr lang="en" sz="3900">
                <a:solidFill>
                  <a:schemeClr val="dk1"/>
                </a:solidFill>
              </a:rPr>
              <a:t>Part:BBa_J61051</a:t>
            </a:r>
            <a:br>
              <a:rPr lang="en" sz="3900">
                <a:solidFill>
                  <a:schemeClr val="dk1"/>
                </a:solidFill>
              </a:rPr>
            </a:br>
            <a:r>
              <a:rPr lang="en" sz="3900">
                <a:solidFill>
                  <a:schemeClr val="dk1"/>
                </a:solidFill>
              </a:rPr>
              <a:t>NahR responds to its inducer salicylate, which is an organic acid that forms when PET naturally degrades. It is used to activate the pSal promoter for transcription in the presence of salicylate acid. Thus, the gene expression will be expressed in the presence of a microplastic.</a:t>
            </a:r>
            <a:endParaRPr sz="3900">
              <a:solidFill>
                <a:schemeClr val="dk1"/>
              </a:solidFill>
            </a:endParaRPr>
          </a:p>
          <a:p>
            <a:pPr indent="0" lvl="0" marL="0" rtl="0" algn="l">
              <a:spcBef>
                <a:spcPts val="0"/>
              </a:spcBef>
              <a:spcAft>
                <a:spcPts val="0"/>
              </a:spcAft>
              <a:buNone/>
            </a:pPr>
            <a:r>
              <a:t/>
            </a:r>
            <a:endParaRPr sz="3900">
              <a:solidFill>
                <a:schemeClr val="dk1"/>
              </a:solidFill>
            </a:endParaRPr>
          </a:p>
        </p:txBody>
      </p:sp>
      <p:sp>
        <p:nvSpPr>
          <p:cNvPr id="105" name="Google Shape;105;p16"/>
          <p:cNvSpPr txBox="1"/>
          <p:nvPr/>
        </p:nvSpPr>
        <p:spPr>
          <a:xfrm>
            <a:off x="8398300" y="3096700"/>
            <a:ext cx="16318200" cy="4318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3900">
                <a:solidFill>
                  <a:schemeClr val="dk1"/>
                </a:solidFill>
              </a:rPr>
              <a:t>sfGFP tag		</a:t>
            </a:r>
            <a:r>
              <a:rPr lang="en" sz="3900">
                <a:solidFill>
                  <a:schemeClr val="dk1"/>
                </a:solidFill>
              </a:rPr>
              <a:t>Part:BBa_K1321337</a:t>
            </a:r>
            <a:br>
              <a:rPr lang="en" sz="3900">
                <a:solidFill>
                  <a:schemeClr val="dk1"/>
                </a:solidFill>
              </a:rPr>
            </a:br>
            <a:r>
              <a:rPr lang="en" sz="3900">
                <a:solidFill>
                  <a:schemeClr val="dk1"/>
                </a:solidFill>
              </a:rPr>
              <a:t>Only the cyanobacteria that has taken up the plasmid would be able to produce the green fluorescent proteins. Therefore, by adding this gene, it will allow us to determine whether the cyanobacteria has the taken up the plasmid and expressed the gene sequence. </a:t>
            </a:r>
            <a:endParaRPr sz="3900"/>
          </a:p>
        </p:txBody>
      </p:sp>
      <p:grpSp>
        <p:nvGrpSpPr>
          <p:cNvPr id="106" name="Google Shape;106;p16"/>
          <p:cNvGrpSpPr/>
          <p:nvPr/>
        </p:nvGrpSpPr>
        <p:grpSpPr>
          <a:xfrm>
            <a:off x="14321050" y="15690825"/>
            <a:ext cx="10015951" cy="5141550"/>
            <a:chOff x="14994675" y="15653800"/>
            <a:chExt cx="10015951" cy="5141550"/>
          </a:xfrm>
        </p:grpSpPr>
        <p:pic>
          <p:nvPicPr>
            <p:cNvPr id="107" name="Google Shape;107;p16"/>
            <p:cNvPicPr preferRelativeResize="0"/>
            <p:nvPr/>
          </p:nvPicPr>
          <p:blipFill>
            <a:blip r:embed="rId7">
              <a:alphaModFix/>
            </a:blip>
            <a:stretch>
              <a:fillRect/>
            </a:stretch>
          </p:blipFill>
          <p:spPr>
            <a:xfrm rot="-5400000">
              <a:off x="18837451" y="14622175"/>
              <a:ext cx="5141550" cy="7204801"/>
            </a:xfrm>
            <a:prstGeom prst="rect">
              <a:avLst/>
            </a:prstGeom>
            <a:noFill/>
            <a:ln>
              <a:noFill/>
            </a:ln>
          </p:spPr>
        </p:pic>
        <p:sp>
          <p:nvSpPr>
            <p:cNvPr id="108" name="Google Shape;108;p16"/>
            <p:cNvSpPr txBox="1"/>
            <p:nvPr/>
          </p:nvSpPr>
          <p:spPr>
            <a:xfrm>
              <a:off x="14994675" y="15653800"/>
              <a:ext cx="5720100" cy="15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900"/>
                <a:t>Superfolder </a:t>
              </a:r>
              <a:endParaRPr b="1" sz="3900"/>
            </a:p>
            <a:p>
              <a:pPr indent="0" lvl="0" marL="0" rtl="0" algn="l">
                <a:spcBef>
                  <a:spcPts val="0"/>
                </a:spcBef>
                <a:spcAft>
                  <a:spcPts val="0"/>
                </a:spcAft>
                <a:buNone/>
              </a:pPr>
              <a:r>
                <a:rPr b="1" lang="en" sz="3900"/>
                <a:t>Green </a:t>
              </a:r>
              <a:endParaRPr b="1" sz="3900"/>
            </a:p>
            <a:p>
              <a:pPr indent="0" lvl="0" marL="0" rtl="0" algn="l">
                <a:spcBef>
                  <a:spcPts val="0"/>
                </a:spcBef>
                <a:spcAft>
                  <a:spcPts val="0"/>
                </a:spcAft>
                <a:buNone/>
              </a:pPr>
              <a:r>
                <a:rPr b="1" lang="en" sz="3900"/>
                <a:t>F</a:t>
              </a:r>
              <a:r>
                <a:rPr b="1" lang="en" sz="3900"/>
                <a:t>luorescent </a:t>
              </a:r>
              <a:endParaRPr b="1" sz="3900"/>
            </a:p>
            <a:p>
              <a:pPr indent="0" lvl="0" marL="0" rtl="0" algn="l">
                <a:spcBef>
                  <a:spcPts val="0"/>
                </a:spcBef>
                <a:spcAft>
                  <a:spcPts val="0"/>
                </a:spcAft>
                <a:buNone/>
              </a:pPr>
              <a:r>
                <a:rPr b="1" lang="en" sz="3900"/>
                <a:t>Protein</a:t>
              </a:r>
              <a:endParaRPr b="1" sz="39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nvSpPr>
        <p:spPr>
          <a:xfrm>
            <a:off x="-44" y="-35"/>
            <a:ext cx="30832800" cy="1198800"/>
          </a:xfrm>
          <a:prstGeom prst="rect">
            <a:avLst/>
          </a:prstGeom>
          <a:noFill/>
          <a:ln>
            <a:noFill/>
          </a:ln>
        </p:spPr>
        <p:txBody>
          <a:bodyPr anchorCtr="0" anchor="t" bIns="149375" lIns="298825" spcFirstLastPara="1" rIns="298825" wrap="square" tIns="149375">
            <a:noAutofit/>
          </a:bodyPr>
          <a:lstStyle/>
          <a:p>
            <a:pPr indent="0" lvl="0" marL="0" marR="0" rtl="0" algn="l">
              <a:spcBef>
                <a:spcPts val="0"/>
              </a:spcBef>
              <a:spcAft>
                <a:spcPts val="0"/>
              </a:spcAft>
              <a:buNone/>
            </a:pPr>
            <a:r>
              <a:rPr b="1" lang="en" sz="7200">
                <a:solidFill>
                  <a:srgbClr val="000000"/>
                </a:solidFill>
                <a:latin typeface="Helvetica Neue"/>
                <a:ea typeface="Helvetica Neue"/>
                <a:cs typeface="Helvetica Neue"/>
                <a:sym typeface="Helvetica Neue"/>
              </a:rPr>
              <a:t>Polyethylene Terephthalate Breakdown </a:t>
            </a:r>
            <a:r>
              <a:rPr b="1" lang="en" sz="7200">
                <a:latin typeface="Helvetica Neue"/>
                <a:ea typeface="Helvetica Neue"/>
                <a:cs typeface="Helvetica Neue"/>
                <a:sym typeface="Helvetica Neue"/>
              </a:rPr>
              <a:t>with</a:t>
            </a:r>
            <a:r>
              <a:rPr b="1" lang="en" sz="7200">
                <a:solidFill>
                  <a:srgbClr val="000000"/>
                </a:solidFill>
                <a:latin typeface="Helvetica Neue"/>
                <a:ea typeface="Helvetica Neue"/>
                <a:cs typeface="Helvetica Neue"/>
                <a:sym typeface="Helvetica Neue"/>
              </a:rPr>
              <a:t> Cyanobacteria</a:t>
            </a:r>
            <a:endParaRPr b="1" sz="7200">
              <a:latin typeface="Helvetica Neue"/>
              <a:ea typeface="Helvetica Neue"/>
              <a:cs typeface="Helvetica Neue"/>
              <a:sym typeface="Helvetica Neue"/>
            </a:endParaRPr>
          </a:p>
        </p:txBody>
      </p:sp>
      <p:sp>
        <p:nvSpPr>
          <p:cNvPr id="114" name="Google Shape;114;p17"/>
          <p:cNvSpPr txBox="1"/>
          <p:nvPr/>
        </p:nvSpPr>
        <p:spPr>
          <a:xfrm>
            <a:off x="0" y="941593"/>
            <a:ext cx="42043800" cy="1198800"/>
          </a:xfrm>
          <a:prstGeom prst="rect">
            <a:avLst/>
          </a:prstGeom>
          <a:noFill/>
          <a:ln>
            <a:noFill/>
          </a:ln>
        </p:spPr>
        <p:txBody>
          <a:bodyPr anchorCtr="0" anchor="t" bIns="149375" lIns="298825" spcFirstLastPara="1" rIns="298825" wrap="square" tIns="149375">
            <a:noAutofit/>
          </a:bodyPr>
          <a:lstStyle/>
          <a:p>
            <a:pPr indent="0" lvl="0" marL="0" rtl="0" algn="ctr">
              <a:spcBef>
                <a:spcPts val="0"/>
              </a:spcBef>
              <a:spcAft>
                <a:spcPts val="0"/>
              </a:spcAft>
              <a:buNone/>
            </a:pPr>
            <a:r>
              <a:rPr i="1" lang="en" sz="4800">
                <a:solidFill>
                  <a:schemeClr val="dk1"/>
                </a:solidFill>
                <a:latin typeface="Helvetica Neue"/>
                <a:ea typeface="Helvetica Neue"/>
                <a:cs typeface="Helvetica Neue"/>
                <a:sym typeface="Helvetica Neue"/>
              </a:rPr>
              <a:t>SWA Bio2M Club: </a:t>
            </a:r>
            <a:r>
              <a:rPr b="1" i="1" lang="en" sz="4800">
                <a:solidFill>
                  <a:schemeClr val="dk1"/>
                </a:solidFill>
                <a:latin typeface="Helvetica Neue"/>
                <a:ea typeface="Helvetica Neue"/>
                <a:cs typeface="Helvetica Neue"/>
                <a:sym typeface="Helvetica Neue"/>
              </a:rPr>
              <a:t>Kyra </a:t>
            </a:r>
            <a:r>
              <a:rPr b="1" i="1" lang="en" sz="4800">
                <a:solidFill>
                  <a:schemeClr val="dk1"/>
                </a:solidFill>
                <a:latin typeface="Helvetica Neue"/>
                <a:ea typeface="Helvetica Neue"/>
                <a:cs typeface="Helvetica Neue"/>
                <a:sym typeface="Helvetica Neue"/>
              </a:rPr>
              <a:t>Husen</a:t>
            </a:r>
            <a:endParaRPr b="1" i="1" sz="3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i="1" lang="en" sz="3800">
                <a:solidFill>
                  <a:schemeClr val="dk1"/>
                </a:solidFill>
                <a:latin typeface="Helvetica Neue"/>
                <a:ea typeface="Helvetica Neue"/>
                <a:cs typeface="Helvetica Neue"/>
                <a:sym typeface="Helvetica Neue"/>
              </a:rPr>
              <a:t>Hyun Seo Park, Christopher Hayden, Erney Marrogi, David Lips, </a:t>
            </a:r>
            <a:endParaRPr i="1" sz="3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i="1" lang="en" sz="3800">
                <a:solidFill>
                  <a:schemeClr val="dk1"/>
                </a:solidFill>
                <a:latin typeface="Helvetica Neue"/>
                <a:ea typeface="Helvetica Neue"/>
                <a:cs typeface="Helvetica Neue"/>
                <a:sym typeface="Helvetica Neue"/>
              </a:rPr>
              <a:t>Ezira Wolle, Rania Wanandi, Ishan Chaurasia, Ye Eun Kim, Gisela Kasena, Hannah Basuk</a:t>
            </a:r>
            <a:r>
              <a:rPr i="1" lang="en" sz="3800">
                <a:solidFill>
                  <a:schemeClr val="dk1"/>
                </a:solidFill>
                <a:latin typeface="Helvetica Neue"/>
                <a:ea typeface="Helvetica Neue"/>
                <a:cs typeface="Helvetica Neue"/>
                <a:sym typeface="Helvetica Neue"/>
              </a:rPr>
              <a:t>i</a:t>
            </a:r>
            <a:endParaRPr i="1" sz="3800">
              <a:solidFill>
                <a:schemeClr val="dk1"/>
              </a:solidFill>
              <a:latin typeface="Helvetica Neue"/>
              <a:ea typeface="Helvetica Neue"/>
              <a:cs typeface="Helvetica Neue"/>
              <a:sym typeface="Helvetica Neue"/>
            </a:endParaRPr>
          </a:p>
          <a:p>
            <a:pPr indent="0" lvl="0" marL="0" marR="0" rtl="0" algn="l">
              <a:spcBef>
                <a:spcPts val="0"/>
              </a:spcBef>
              <a:spcAft>
                <a:spcPts val="0"/>
              </a:spcAft>
              <a:buClr>
                <a:srgbClr val="000000"/>
              </a:buClr>
              <a:buFont typeface="Arial"/>
              <a:buNone/>
            </a:pPr>
            <a:r>
              <a:t/>
            </a:r>
            <a:endParaRPr i="1" sz="5900">
              <a:latin typeface="Helvetica Neue"/>
              <a:ea typeface="Helvetica Neue"/>
              <a:cs typeface="Helvetica Neue"/>
              <a:sym typeface="Helvetica Neue"/>
            </a:endParaRPr>
          </a:p>
        </p:txBody>
      </p:sp>
      <p:pic>
        <p:nvPicPr>
          <p:cNvPr id="115" name="Google Shape;115;p17"/>
          <p:cNvPicPr preferRelativeResize="0"/>
          <p:nvPr/>
        </p:nvPicPr>
        <p:blipFill rotWithShape="1">
          <a:blip r:embed="rId3">
            <a:alphaModFix/>
          </a:blip>
          <a:srcRect b="0" l="0" r="0" t="0"/>
          <a:stretch/>
        </p:blipFill>
        <p:spPr>
          <a:xfrm>
            <a:off x="28177073" y="359094"/>
            <a:ext cx="5057341" cy="582501"/>
          </a:xfrm>
          <a:prstGeom prst="rect">
            <a:avLst/>
          </a:prstGeom>
          <a:noFill/>
          <a:ln>
            <a:noFill/>
          </a:ln>
        </p:spPr>
      </p:pic>
      <p:pic>
        <p:nvPicPr>
          <p:cNvPr id="116" name="Google Shape;116;p17"/>
          <p:cNvPicPr preferRelativeResize="0"/>
          <p:nvPr/>
        </p:nvPicPr>
        <p:blipFill>
          <a:blip r:embed="rId4">
            <a:alphaModFix/>
          </a:blip>
          <a:stretch>
            <a:fillRect/>
          </a:stretch>
        </p:blipFill>
        <p:spPr>
          <a:xfrm>
            <a:off x="33561621" y="-303034"/>
            <a:ext cx="4060591" cy="2255769"/>
          </a:xfrm>
          <a:prstGeom prst="rect">
            <a:avLst/>
          </a:prstGeom>
          <a:noFill/>
          <a:ln>
            <a:noFill/>
          </a:ln>
        </p:spPr>
      </p:pic>
      <p:sp>
        <p:nvSpPr>
          <p:cNvPr id="117" name="Google Shape;117;p17"/>
          <p:cNvSpPr txBox="1"/>
          <p:nvPr/>
        </p:nvSpPr>
        <p:spPr>
          <a:xfrm>
            <a:off x="0" y="3218000"/>
            <a:ext cx="8849400" cy="11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000">
                <a:solidFill>
                  <a:schemeClr val="dk1"/>
                </a:solidFill>
                <a:latin typeface="Helvetica Neue"/>
                <a:ea typeface="Helvetica Neue"/>
                <a:cs typeface="Helvetica Neue"/>
                <a:sym typeface="Helvetica Neue"/>
              </a:rPr>
              <a:t>Parts Description  </a:t>
            </a:r>
            <a:endParaRPr sz="5000"/>
          </a:p>
        </p:txBody>
      </p:sp>
      <p:sp>
        <p:nvSpPr>
          <p:cNvPr id="118" name="Google Shape;118;p17"/>
          <p:cNvSpPr txBox="1"/>
          <p:nvPr/>
        </p:nvSpPr>
        <p:spPr>
          <a:xfrm>
            <a:off x="8849400" y="16945075"/>
            <a:ext cx="14195700" cy="40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900"/>
          </a:p>
        </p:txBody>
      </p:sp>
      <p:pic>
        <p:nvPicPr>
          <p:cNvPr descr="Image result for periplasm and cytoplasm" id="119" name="Google Shape;119;p17"/>
          <p:cNvPicPr preferRelativeResize="0"/>
          <p:nvPr/>
        </p:nvPicPr>
        <p:blipFill rotWithShape="1">
          <a:blip r:embed="rId5">
            <a:alphaModFix/>
          </a:blip>
          <a:srcRect b="0" l="0" r="30886" t="0"/>
          <a:stretch/>
        </p:blipFill>
        <p:spPr>
          <a:xfrm>
            <a:off x="220400" y="4399250"/>
            <a:ext cx="14195550" cy="10286964"/>
          </a:xfrm>
          <a:prstGeom prst="rect">
            <a:avLst/>
          </a:prstGeom>
          <a:noFill/>
          <a:ln>
            <a:noFill/>
          </a:ln>
        </p:spPr>
      </p:pic>
      <p:sp>
        <p:nvSpPr>
          <p:cNvPr id="120" name="Google Shape;120;p17"/>
          <p:cNvSpPr txBox="1"/>
          <p:nvPr/>
        </p:nvSpPr>
        <p:spPr>
          <a:xfrm>
            <a:off x="316200" y="14686225"/>
            <a:ext cx="8533200" cy="57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900">
                <a:solidFill>
                  <a:schemeClr val="dk1"/>
                </a:solidFill>
              </a:rPr>
              <a:t>Enzyme Secretion Issue </a:t>
            </a:r>
            <a:endParaRPr b="1" sz="3900">
              <a:solidFill>
                <a:schemeClr val="dk1"/>
              </a:solidFill>
            </a:endParaRPr>
          </a:p>
          <a:p>
            <a:pPr indent="0" lvl="0" marL="0" rtl="0" algn="l">
              <a:spcBef>
                <a:spcPts val="0"/>
              </a:spcBef>
              <a:spcAft>
                <a:spcPts val="0"/>
              </a:spcAft>
              <a:buNone/>
            </a:pPr>
            <a:r>
              <a:rPr lang="en" sz="3900">
                <a:solidFill>
                  <a:schemeClr val="dk1"/>
                </a:solidFill>
              </a:rPr>
              <a:t>Cyanobacteria are didermic meaning that they have a gram negative structure, it contains two membrane that separates the periplasm, cytoplasm and the extracellular space. Since, the PETase and METase is transcribed and translated in the cytosol the enzymes will be trapped within the inner membrane. </a:t>
            </a:r>
            <a:endParaRPr sz="3900"/>
          </a:p>
        </p:txBody>
      </p:sp>
      <p:grpSp>
        <p:nvGrpSpPr>
          <p:cNvPr id="121" name="Google Shape;121;p17"/>
          <p:cNvGrpSpPr/>
          <p:nvPr/>
        </p:nvGrpSpPr>
        <p:grpSpPr>
          <a:xfrm>
            <a:off x="23045100" y="3681248"/>
            <a:ext cx="14195550" cy="13705270"/>
            <a:chOff x="15658600" y="3239798"/>
            <a:chExt cx="14195550" cy="13705270"/>
          </a:xfrm>
        </p:grpSpPr>
        <p:pic>
          <p:nvPicPr>
            <p:cNvPr id="122" name="Google Shape;122;p17"/>
            <p:cNvPicPr preferRelativeResize="0"/>
            <p:nvPr/>
          </p:nvPicPr>
          <p:blipFill rotWithShape="1">
            <a:blip r:embed="rId6">
              <a:alphaModFix/>
            </a:blip>
            <a:srcRect b="3809" l="41605" r="0" t="0"/>
            <a:stretch/>
          </p:blipFill>
          <p:spPr>
            <a:xfrm>
              <a:off x="15658600" y="3654794"/>
              <a:ext cx="14195550" cy="13290275"/>
            </a:xfrm>
            <a:prstGeom prst="rect">
              <a:avLst/>
            </a:prstGeom>
            <a:noFill/>
            <a:ln>
              <a:noFill/>
            </a:ln>
          </p:spPr>
        </p:pic>
        <p:grpSp>
          <p:nvGrpSpPr>
            <p:cNvPr id="123" name="Google Shape;123;p17"/>
            <p:cNvGrpSpPr/>
            <p:nvPr/>
          </p:nvGrpSpPr>
          <p:grpSpPr>
            <a:xfrm>
              <a:off x="15658600" y="3239798"/>
              <a:ext cx="1198800" cy="11664252"/>
              <a:chOff x="11796400" y="4047798"/>
              <a:chExt cx="1198800" cy="11664252"/>
            </a:xfrm>
          </p:grpSpPr>
          <p:sp>
            <p:nvSpPr>
              <p:cNvPr id="124" name="Google Shape;124;p17"/>
              <p:cNvSpPr txBox="1"/>
              <p:nvPr/>
            </p:nvSpPr>
            <p:spPr>
              <a:xfrm rot="-5400000">
                <a:off x="10661200" y="5182998"/>
                <a:ext cx="3469200" cy="11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t>Extracellular space </a:t>
                </a:r>
                <a:endParaRPr b="1" sz="3600"/>
              </a:p>
            </p:txBody>
          </p:sp>
          <p:sp>
            <p:nvSpPr>
              <p:cNvPr id="125" name="Google Shape;125;p17"/>
              <p:cNvSpPr txBox="1"/>
              <p:nvPr/>
            </p:nvSpPr>
            <p:spPr>
              <a:xfrm rot="-5400000">
                <a:off x="11105650" y="9934489"/>
                <a:ext cx="2580300" cy="11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t>Periplasm</a:t>
                </a:r>
                <a:endParaRPr b="1" sz="3600"/>
              </a:p>
            </p:txBody>
          </p:sp>
          <p:sp>
            <p:nvSpPr>
              <p:cNvPr id="126" name="Google Shape;126;p17"/>
              <p:cNvSpPr txBox="1"/>
              <p:nvPr/>
            </p:nvSpPr>
            <p:spPr>
              <a:xfrm rot="-5400000">
                <a:off x="10662700" y="13379550"/>
                <a:ext cx="3466200" cy="11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t>Cytoplasm</a:t>
                </a:r>
                <a:endParaRPr b="1" sz="3600"/>
              </a:p>
            </p:txBody>
          </p:sp>
        </p:grpSp>
      </p:grpSp>
      <p:sp>
        <p:nvSpPr>
          <p:cNvPr id="127" name="Google Shape;127;p17"/>
          <p:cNvSpPr txBox="1"/>
          <p:nvPr/>
        </p:nvSpPr>
        <p:spPr>
          <a:xfrm>
            <a:off x="29213650" y="12765075"/>
            <a:ext cx="10932600" cy="12885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3900"/>
          </a:p>
        </p:txBody>
      </p:sp>
      <p:sp>
        <p:nvSpPr>
          <p:cNvPr id="128" name="Google Shape;128;p17"/>
          <p:cNvSpPr txBox="1"/>
          <p:nvPr/>
        </p:nvSpPr>
        <p:spPr>
          <a:xfrm>
            <a:off x="14829475" y="3218000"/>
            <a:ext cx="7802100" cy="8703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en" sz="3900">
                <a:latin typeface="Helvetica Neue"/>
                <a:ea typeface="Helvetica Neue"/>
                <a:cs typeface="Helvetica Neue"/>
                <a:sym typeface="Helvetica Neue"/>
              </a:rPr>
              <a:t>Type 2 Secretion System (T2SS) &amp; Twin Arginine Translocation Pathway (Tat pathway)</a:t>
            </a:r>
            <a:endParaRPr b="1" sz="3900">
              <a:latin typeface="Helvetica Neue"/>
              <a:ea typeface="Helvetica Neue"/>
              <a:cs typeface="Helvetica Neue"/>
              <a:sym typeface="Helvetica Neue"/>
            </a:endParaRPr>
          </a:p>
          <a:p>
            <a:pPr indent="0" lvl="0" marL="0" rtl="0" algn="just">
              <a:lnSpc>
                <a:spcPct val="100000"/>
              </a:lnSpc>
              <a:spcBef>
                <a:spcPts val="0"/>
              </a:spcBef>
              <a:spcAft>
                <a:spcPts val="0"/>
              </a:spcAft>
              <a:buNone/>
            </a:pPr>
            <a:r>
              <a:rPr lang="en" sz="3900">
                <a:latin typeface="Helvetica Neue"/>
                <a:ea typeface="Helvetica Neue"/>
                <a:cs typeface="Helvetica Neue"/>
                <a:sym typeface="Helvetica Neue"/>
              </a:rPr>
              <a:t>To secrete the PETase and MHETase out of the bacteria, T2SS was used in combination with the Tat pathway. It allows for transport of cytoplasmic proteins (PETase and MHETase) across the double membrane. The Twin-arginine translocation pathway (Tat pathway) was also used to allow the folded protein to be secreted. </a:t>
            </a:r>
            <a:endParaRPr sz="3900">
              <a:latin typeface="Helvetica Neue"/>
              <a:ea typeface="Helvetica Neue"/>
              <a:cs typeface="Helvetica Neue"/>
              <a:sym typeface="Helvetica Neue"/>
            </a:endParaRPr>
          </a:p>
          <a:p>
            <a:pPr indent="0" lvl="0" marL="0" rtl="0" algn="just">
              <a:lnSpc>
                <a:spcPct val="100000"/>
              </a:lnSpc>
              <a:spcBef>
                <a:spcPts val="0"/>
              </a:spcBef>
              <a:spcAft>
                <a:spcPts val="0"/>
              </a:spcAft>
              <a:buNone/>
            </a:pPr>
            <a:r>
              <a:t/>
            </a:r>
            <a:endParaRPr sz="3900">
              <a:latin typeface="Helvetica Neue"/>
              <a:ea typeface="Helvetica Neue"/>
              <a:cs typeface="Helvetica Neue"/>
              <a:sym typeface="Helvetica Neue"/>
            </a:endParaRPr>
          </a:p>
          <a:p>
            <a:pPr indent="0" lvl="0" marL="0" rtl="0" algn="just">
              <a:spcBef>
                <a:spcPts val="0"/>
              </a:spcBef>
              <a:spcAft>
                <a:spcPts val="0"/>
              </a:spcAft>
              <a:buNone/>
            </a:pPr>
            <a:r>
              <a:rPr lang="en" sz="3900">
                <a:solidFill>
                  <a:schemeClr val="dk1"/>
                </a:solidFill>
              </a:rPr>
              <a:t>When the enzyme is made, it will move out of the cytoplasm into the periplasm through the Tat pathway, it will then be secreted out of the bacteria through the T2SS. As both T2SS and Tat is made by smaller subunits 13 and 11 respectively. The T2SS gene and Tat pathway gene will contain the sequence for all these parts to ensure that the secretory system works. </a:t>
            </a:r>
            <a:endParaRPr sz="3900">
              <a:latin typeface="Helvetica Neue"/>
              <a:ea typeface="Helvetica Neue"/>
              <a:cs typeface="Helvetica Neue"/>
              <a:sym typeface="Helvetica Neue"/>
            </a:endParaRPr>
          </a:p>
        </p:txBody>
      </p:sp>
      <p:sp>
        <p:nvSpPr>
          <p:cNvPr id="129" name="Google Shape;129;p17"/>
          <p:cNvSpPr txBox="1"/>
          <p:nvPr/>
        </p:nvSpPr>
        <p:spPr>
          <a:xfrm>
            <a:off x="23398200" y="17386525"/>
            <a:ext cx="12911400" cy="4472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3900">
              <a:solidFill>
                <a:schemeClr val="dk1"/>
              </a:solidFill>
            </a:endParaRPr>
          </a:p>
          <a:p>
            <a:pPr indent="0" lvl="0" marL="0" rtl="0" algn="just">
              <a:spcBef>
                <a:spcPts val="0"/>
              </a:spcBef>
              <a:spcAft>
                <a:spcPts val="0"/>
              </a:spcAft>
              <a:buClr>
                <a:schemeClr val="dk1"/>
              </a:buClr>
              <a:buSzPts val="1100"/>
              <a:buFont typeface="Arial"/>
              <a:buNone/>
            </a:pPr>
            <a:r>
              <a:rPr lang="en" sz="3900">
                <a:solidFill>
                  <a:schemeClr val="dk1"/>
                </a:solidFill>
              </a:rPr>
              <a:t>Tat pathway was chosen as the PHET and MHET must be folded inside the cytoplasm before the secretion. As the Tat pathway was able to secrete matured proteins it was chosen instead of the Sec pathway.</a:t>
            </a:r>
            <a:endParaRPr sz="3900">
              <a:solidFill>
                <a:schemeClr val="dk1"/>
              </a:solidFill>
            </a:endParaRPr>
          </a:p>
          <a:p>
            <a:pPr indent="0" lvl="0" marL="0" rtl="0" algn="just">
              <a:spcBef>
                <a:spcPts val="0"/>
              </a:spcBef>
              <a:spcAft>
                <a:spcPts val="0"/>
              </a:spcAft>
              <a:buClr>
                <a:schemeClr val="dk1"/>
              </a:buClr>
              <a:buSzPts val="1100"/>
              <a:buFont typeface="Arial"/>
              <a:buNone/>
            </a:pPr>
            <a:r>
              <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39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30" name="Google Shape;130;p17"/>
          <p:cNvSpPr txBox="1"/>
          <p:nvPr/>
        </p:nvSpPr>
        <p:spPr>
          <a:xfrm>
            <a:off x="8849400" y="14686225"/>
            <a:ext cx="5566500" cy="40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900">
                <a:solidFill>
                  <a:schemeClr val="dk1"/>
                </a:solidFill>
              </a:rPr>
              <a:t>Signal Sequence: torA </a:t>
            </a:r>
            <a:endParaRPr b="1" sz="3900">
              <a:solidFill>
                <a:schemeClr val="dk1"/>
              </a:solidFill>
            </a:endParaRPr>
          </a:p>
          <a:p>
            <a:pPr indent="0" lvl="0" marL="0" rtl="0" algn="l">
              <a:spcBef>
                <a:spcPts val="0"/>
              </a:spcBef>
              <a:spcAft>
                <a:spcPts val="0"/>
              </a:spcAft>
              <a:buNone/>
            </a:pPr>
            <a:r>
              <a:rPr lang="en" sz="3900">
                <a:solidFill>
                  <a:schemeClr val="dk1"/>
                </a:solidFill>
              </a:rPr>
              <a:t>TorA is used for the signal sequence to allow the enzymes to be transported through the Tat pathway. Once the the enzyme goes through the Tat pathway the signal will be removed.</a:t>
            </a:r>
            <a:br>
              <a:rPr lang="en" sz="3900">
                <a:solidFill>
                  <a:schemeClr val="dk1"/>
                </a:solidFill>
              </a:rPr>
            </a:br>
            <a:endParaRPr sz="3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18"/>
          <p:cNvPicPr preferRelativeResize="0"/>
          <p:nvPr/>
        </p:nvPicPr>
        <p:blipFill>
          <a:blip r:embed="rId4">
            <a:alphaModFix/>
          </a:blip>
          <a:stretch>
            <a:fillRect/>
          </a:stretch>
        </p:blipFill>
        <p:spPr>
          <a:xfrm>
            <a:off x="27872801" y="16322349"/>
            <a:ext cx="8927550" cy="3932300"/>
          </a:xfrm>
          <a:prstGeom prst="rect">
            <a:avLst/>
          </a:prstGeom>
          <a:noFill/>
          <a:ln>
            <a:noFill/>
          </a:ln>
        </p:spPr>
      </p:pic>
      <p:sp>
        <p:nvSpPr>
          <p:cNvPr id="136" name="Google Shape;136;p18"/>
          <p:cNvSpPr txBox="1"/>
          <p:nvPr/>
        </p:nvSpPr>
        <p:spPr>
          <a:xfrm>
            <a:off x="-44" y="-35"/>
            <a:ext cx="30832800" cy="1198800"/>
          </a:xfrm>
          <a:prstGeom prst="rect">
            <a:avLst/>
          </a:prstGeom>
          <a:noFill/>
          <a:ln>
            <a:noFill/>
          </a:ln>
        </p:spPr>
        <p:txBody>
          <a:bodyPr anchorCtr="0" anchor="t" bIns="149375" lIns="298825" spcFirstLastPara="1" rIns="298825" wrap="square" tIns="149375">
            <a:noAutofit/>
          </a:bodyPr>
          <a:lstStyle/>
          <a:p>
            <a:pPr indent="0" lvl="0" marL="0" marR="0" rtl="0" algn="l">
              <a:spcBef>
                <a:spcPts val="0"/>
              </a:spcBef>
              <a:spcAft>
                <a:spcPts val="0"/>
              </a:spcAft>
              <a:buNone/>
            </a:pPr>
            <a:r>
              <a:rPr b="1" lang="en" sz="7200">
                <a:solidFill>
                  <a:srgbClr val="000000"/>
                </a:solidFill>
                <a:latin typeface="Helvetica Neue"/>
                <a:ea typeface="Helvetica Neue"/>
                <a:cs typeface="Helvetica Neue"/>
                <a:sym typeface="Helvetica Neue"/>
              </a:rPr>
              <a:t>Polyethylene Terephthalate Breakdown </a:t>
            </a:r>
            <a:r>
              <a:rPr b="1" lang="en" sz="7200">
                <a:latin typeface="Helvetica Neue"/>
                <a:ea typeface="Helvetica Neue"/>
                <a:cs typeface="Helvetica Neue"/>
                <a:sym typeface="Helvetica Neue"/>
              </a:rPr>
              <a:t>with</a:t>
            </a:r>
            <a:r>
              <a:rPr b="1" lang="en" sz="7200">
                <a:solidFill>
                  <a:srgbClr val="000000"/>
                </a:solidFill>
                <a:latin typeface="Helvetica Neue"/>
                <a:ea typeface="Helvetica Neue"/>
                <a:cs typeface="Helvetica Neue"/>
                <a:sym typeface="Helvetica Neue"/>
              </a:rPr>
              <a:t> Cyanobacteria</a:t>
            </a:r>
            <a:endParaRPr b="1" sz="7200">
              <a:latin typeface="Helvetica Neue"/>
              <a:ea typeface="Helvetica Neue"/>
              <a:cs typeface="Helvetica Neue"/>
              <a:sym typeface="Helvetica Neue"/>
            </a:endParaRPr>
          </a:p>
        </p:txBody>
      </p:sp>
      <p:sp>
        <p:nvSpPr>
          <p:cNvPr id="137" name="Google Shape;137;p18"/>
          <p:cNvSpPr txBox="1"/>
          <p:nvPr/>
        </p:nvSpPr>
        <p:spPr>
          <a:xfrm>
            <a:off x="0" y="941593"/>
            <a:ext cx="42043800" cy="1198800"/>
          </a:xfrm>
          <a:prstGeom prst="rect">
            <a:avLst/>
          </a:prstGeom>
          <a:noFill/>
          <a:ln>
            <a:noFill/>
          </a:ln>
        </p:spPr>
        <p:txBody>
          <a:bodyPr anchorCtr="0" anchor="t" bIns="149375" lIns="298825" spcFirstLastPara="1" rIns="298825" wrap="square" tIns="149375">
            <a:noAutofit/>
          </a:bodyPr>
          <a:lstStyle/>
          <a:p>
            <a:pPr indent="0" lvl="0" marL="0" rtl="0" algn="ctr">
              <a:spcBef>
                <a:spcPts val="0"/>
              </a:spcBef>
              <a:spcAft>
                <a:spcPts val="0"/>
              </a:spcAft>
              <a:buClr>
                <a:schemeClr val="dk1"/>
              </a:buClr>
              <a:buFont typeface="Arial"/>
              <a:buNone/>
            </a:pPr>
            <a:r>
              <a:rPr i="1" lang="en" sz="4800">
                <a:solidFill>
                  <a:schemeClr val="dk1"/>
                </a:solidFill>
                <a:latin typeface="Helvetica Neue"/>
                <a:ea typeface="Helvetica Neue"/>
                <a:cs typeface="Helvetica Neue"/>
                <a:sym typeface="Helvetica Neue"/>
              </a:rPr>
              <a:t>SWA Bio2M Club: </a:t>
            </a:r>
            <a:r>
              <a:rPr b="1" i="1" lang="en" sz="4800">
                <a:solidFill>
                  <a:schemeClr val="dk1"/>
                </a:solidFill>
                <a:latin typeface="Helvetica Neue"/>
                <a:ea typeface="Helvetica Neue"/>
                <a:cs typeface="Helvetica Neue"/>
                <a:sym typeface="Helvetica Neue"/>
              </a:rPr>
              <a:t>Kyra </a:t>
            </a:r>
            <a:r>
              <a:rPr b="1" i="1" lang="en" sz="4800">
                <a:solidFill>
                  <a:schemeClr val="dk1"/>
                </a:solidFill>
                <a:latin typeface="Helvetica Neue"/>
                <a:ea typeface="Helvetica Neue"/>
                <a:cs typeface="Helvetica Neue"/>
                <a:sym typeface="Helvetica Neue"/>
              </a:rPr>
              <a:t>Husen</a:t>
            </a:r>
            <a:endParaRPr b="1" i="1" sz="3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Font typeface="Arial"/>
              <a:buNone/>
            </a:pPr>
            <a:r>
              <a:rPr i="1" lang="en" sz="3800">
                <a:solidFill>
                  <a:schemeClr val="dk1"/>
                </a:solidFill>
                <a:latin typeface="Helvetica Neue"/>
                <a:ea typeface="Helvetica Neue"/>
                <a:cs typeface="Helvetica Neue"/>
                <a:sym typeface="Helvetica Neue"/>
              </a:rPr>
              <a:t>Hyun Seo Park, Christopher Hayden, Erney Marrogi, David Lips, </a:t>
            </a:r>
            <a:endParaRPr i="1" sz="3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Font typeface="Arial"/>
              <a:buNone/>
            </a:pPr>
            <a:r>
              <a:rPr i="1" lang="en" sz="3800">
                <a:solidFill>
                  <a:schemeClr val="dk1"/>
                </a:solidFill>
                <a:latin typeface="Helvetica Neue"/>
                <a:ea typeface="Helvetica Neue"/>
                <a:cs typeface="Helvetica Neue"/>
                <a:sym typeface="Helvetica Neue"/>
              </a:rPr>
              <a:t>Ezira Wolle, Rania Wanandi, Ishan Chaurasia, Ye Eun Kim, Gisela Kasena, Hannah Basuk</a:t>
            </a:r>
            <a:r>
              <a:rPr i="1" lang="en" sz="3800">
                <a:solidFill>
                  <a:schemeClr val="dk1"/>
                </a:solidFill>
                <a:latin typeface="Helvetica Neue"/>
                <a:ea typeface="Helvetica Neue"/>
                <a:cs typeface="Helvetica Neue"/>
                <a:sym typeface="Helvetica Neue"/>
              </a:rPr>
              <a:t>i</a:t>
            </a:r>
            <a:endParaRPr i="1" sz="3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i="1" sz="5900">
              <a:latin typeface="Helvetica Neue"/>
              <a:ea typeface="Helvetica Neue"/>
              <a:cs typeface="Helvetica Neue"/>
              <a:sym typeface="Helvetica Neue"/>
            </a:endParaRPr>
          </a:p>
        </p:txBody>
      </p:sp>
      <p:pic>
        <p:nvPicPr>
          <p:cNvPr id="138" name="Google Shape;138;p18"/>
          <p:cNvPicPr preferRelativeResize="0"/>
          <p:nvPr/>
        </p:nvPicPr>
        <p:blipFill rotWithShape="1">
          <a:blip r:embed="rId5">
            <a:alphaModFix/>
          </a:blip>
          <a:srcRect b="0" l="0" r="0" t="0"/>
          <a:stretch/>
        </p:blipFill>
        <p:spPr>
          <a:xfrm>
            <a:off x="28177073" y="359094"/>
            <a:ext cx="5057341" cy="582501"/>
          </a:xfrm>
          <a:prstGeom prst="rect">
            <a:avLst/>
          </a:prstGeom>
          <a:noFill/>
          <a:ln>
            <a:noFill/>
          </a:ln>
        </p:spPr>
      </p:pic>
      <p:pic>
        <p:nvPicPr>
          <p:cNvPr id="139" name="Google Shape;139;p18"/>
          <p:cNvPicPr preferRelativeResize="0"/>
          <p:nvPr/>
        </p:nvPicPr>
        <p:blipFill>
          <a:blip r:embed="rId6">
            <a:alphaModFix/>
          </a:blip>
          <a:stretch>
            <a:fillRect/>
          </a:stretch>
        </p:blipFill>
        <p:spPr>
          <a:xfrm>
            <a:off x="33561621" y="-303034"/>
            <a:ext cx="4060591" cy="2255769"/>
          </a:xfrm>
          <a:prstGeom prst="rect">
            <a:avLst/>
          </a:prstGeom>
          <a:noFill/>
          <a:ln>
            <a:noFill/>
          </a:ln>
        </p:spPr>
      </p:pic>
      <p:sp>
        <p:nvSpPr>
          <p:cNvPr id="140" name="Google Shape;140;p18"/>
          <p:cNvSpPr txBox="1"/>
          <p:nvPr/>
        </p:nvSpPr>
        <p:spPr>
          <a:xfrm>
            <a:off x="0" y="2967241"/>
            <a:ext cx="18462900" cy="124407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3900"/>
              <a:t>Future Directions</a:t>
            </a:r>
            <a:endParaRPr b="1" sz="3900"/>
          </a:p>
          <a:p>
            <a:pPr indent="0" lvl="0" marL="0" rtl="0" algn="l">
              <a:spcBef>
                <a:spcPts val="0"/>
              </a:spcBef>
              <a:spcAft>
                <a:spcPts val="0"/>
              </a:spcAft>
              <a:buNone/>
            </a:pPr>
            <a:r>
              <a:rPr b="1" lang="en" sz="3900"/>
              <a:t>Optimal conditions for PETase &amp; MHETase</a:t>
            </a:r>
            <a:endParaRPr b="1" sz="3900"/>
          </a:p>
          <a:p>
            <a:pPr indent="0" lvl="0" marL="0" rtl="0" algn="l">
              <a:spcBef>
                <a:spcPts val="0"/>
              </a:spcBef>
              <a:spcAft>
                <a:spcPts val="0"/>
              </a:spcAft>
              <a:buNone/>
            </a:pPr>
            <a:r>
              <a:rPr lang="en" sz="3900"/>
              <a:t>The optimal </a:t>
            </a:r>
            <a:r>
              <a:rPr lang="en" sz="3900"/>
              <a:t>conditions </a:t>
            </a:r>
            <a:r>
              <a:rPr lang="en" sz="3900"/>
              <a:t>for PETase</a:t>
            </a:r>
            <a:r>
              <a:rPr lang="en" sz="3900"/>
              <a:t> to function </a:t>
            </a:r>
            <a:r>
              <a:rPr lang="en" sz="3900"/>
              <a:t>is pH 9 and a temperature of 40 degrees celsius, while that of MHETase is pH 7 and 30 degrees </a:t>
            </a:r>
            <a:r>
              <a:rPr lang="en" sz="3900"/>
              <a:t>celsius</a:t>
            </a:r>
            <a:r>
              <a:rPr lang="en" sz="3900"/>
              <a:t>. The marine environment do not have these conditions, therefore the modified cyanobacteria would not be breaking down PET efficiently. Finding a biochemical to simulate these optimal conditions would increase the survival of the cyanobacteria, as less energy would be wasted. </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rPr b="1" lang="en" sz="3900"/>
              <a:t>Biofilm &amp; Quorum Sensing </a:t>
            </a:r>
            <a:endParaRPr b="1" sz="3900"/>
          </a:p>
          <a:p>
            <a:pPr indent="0" lvl="0" marL="0" rtl="0" algn="l">
              <a:spcBef>
                <a:spcPts val="0"/>
              </a:spcBef>
              <a:spcAft>
                <a:spcPts val="0"/>
              </a:spcAft>
              <a:buNone/>
            </a:pPr>
            <a:r>
              <a:rPr lang="en" sz="3900"/>
              <a:t>Biofilm is a glue-like, slimy substance that is </a:t>
            </a:r>
            <a:r>
              <a:rPr lang="en" sz="3900"/>
              <a:t>secreted</a:t>
            </a:r>
            <a:r>
              <a:rPr lang="en" sz="3900"/>
              <a:t> by microorganisms when they adhere to a surface during reproduction. </a:t>
            </a:r>
            <a:r>
              <a:rPr lang="en" sz="3900"/>
              <a:t>The use of biofilm could potentially trap microplastics in it, collecting it in one location, hence making it easier for the enzymes to breakdown the plastics. </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rPr lang="en" sz="3900"/>
              <a:t>Quorum sensing refers to the regulation of gene expression in response to changes in the population density of cells. Quorum sensing bacteria release chemicals, which causes other bacteria to increase or decrease its cell density. Through using quorum sensing, the population of the modified cyanobacteria could be increased when there is a high concentration of PET plastics.</a:t>
            </a:r>
            <a:endParaRPr b="1" sz="3900"/>
          </a:p>
        </p:txBody>
      </p:sp>
      <p:sp>
        <p:nvSpPr>
          <p:cNvPr id="141" name="Google Shape;141;p18"/>
          <p:cNvSpPr txBox="1"/>
          <p:nvPr/>
        </p:nvSpPr>
        <p:spPr>
          <a:xfrm>
            <a:off x="19294445" y="2863716"/>
            <a:ext cx="17505900" cy="11820900"/>
          </a:xfrm>
          <a:prstGeom prst="rect">
            <a:avLst/>
          </a:prstGeom>
          <a:noFill/>
          <a:ln>
            <a:noFill/>
          </a:ln>
        </p:spPr>
        <p:txBody>
          <a:bodyPr anchorCtr="0" anchor="t" bIns="298825" lIns="298825" spcFirstLastPara="1" rIns="298825" wrap="square" tIns="298825">
            <a:noAutofit/>
          </a:bodyPr>
          <a:lstStyle/>
          <a:p>
            <a:pPr indent="0" lvl="0" marL="0" rtl="0" algn="l">
              <a:spcBef>
                <a:spcPts val="0"/>
              </a:spcBef>
              <a:spcAft>
                <a:spcPts val="0"/>
              </a:spcAft>
              <a:buNone/>
            </a:pPr>
            <a:r>
              <a:rPr b="1" lang="en" sz="4300"/>
              <a:t>Limitations</a:t>
            </a:r>
            <a:endParaRPr b="1" sz="4300"/>
          </a:p>
          <a:p>
            <a:pPr indent="0" lvl="0" marL="0" rtl="0" algn="l">
              <a:spcBef>
                <a:spcPts val="0"/>
              </a:spcBef>
              <a:spcAft>
                <a:spcPts val="0"/>
              </a:spcAft>
              <a:buNone/>
            </a:pPr>
            <a:r>
              <a:rPr lang="en" sz="4300"/>
              <a:t>The creation of the designs were made based on scientific research, however, the design itself has not been tested. Many assumptions were used during the development process, which makes the design unrealistic to a certain extent. </a:t>
            </a:r>
            <a:endParaRPr sz="4300"/>
          </a:p>
          <a:p>
            <a:pPr indent="0" lvl="0" marL="0" rtl="0" algn="l">
              <a:spcBef>
                <a:spcPts val="0"/>
              </a:spcBef>
              <a:spcAft>
                <a:spcPts val="0"/>
              </a:spcAft>
              <a:buNone/>
            </a:pPr>
            <a:r>
              <a:t/>
            </a:r>
            <a:endParaRPr sz="4300"/>
          </a:p>
          <a:p>
            <a:pPr indent="0" lvl="0" marL="0" rtl="0" algn="l">
              <a:spcBef>
                <a:spcPts val="0"/>
              </a:spcBef>
              <a:spcAft>
                <a:spcPts val="0"/>
              </a:spcAft>
              <a:buNone/>
            </a:pPr>
            <a:r>
              <a:rPr lang="en" sz="4300"/>
              <a:t>An identified limitation is the number of base pairs in the plasmid design. With 28555 base pairs, it would be more realistic to create two plasmid designs by </a:t>
            </a:r>
            <a:r>
              <a:rPr lang="en" sz="4300"/>
              <a:t>splitting</a:t>
            </a:r>
            <a:r>
              <a:rPr lang="en" sz="4300"/>
              <a:t> up the gene sequence design. </a:t>
            </a:r>
            <a:endParaRPr sz="4300"/>
          </a:p>
          <a:p>
            <a:pPr indent="0" lvl="0" marL="0" rtl="0" algn="l">
              <a:spcBef>
                <a:spcPts val="0"/>
              </a:spcBef>
              <a:spcAft>
                <a:spcPts val="0"/>
              </a:spcAft>
              <a:buNone/>
            </a:pPr>
            <a:r>
              <a:t/>
            </a:r>
            <a:endParaRPr sz="4300"/>
          </a:p>
          <a:p>
            <a:pPr indent="0" lvl="0" marL="0" rtl="0" algn="l">
              <a:spcBef>
                <a:spcPts val="0"/>
              </a:spcBef>
              <a:spcAft>
                <a:spcPts val="0"/>
              </a:spcAft>
              <a:buNone/>
            </a:pPr>
            <a:r>
              <a:rPr lang="en" sz="4300"/>
              <a:t>An assumption made is that the PETase and MHETase enzyme will not be denatured in marine environment conditions. Testing these enzymes in marine environment conditions would determine whether the cyanobacteria could potentially degrade PET plastic. </a:t>
            </a:r>
            <a:endParaRPr sz="4300"/>
          </a:p>
          <a:p>
            <a:pPr indent="0" lvl="0" marL="0" rtl="0" algn="l">
              <a:spcBef>
                <a:spcPts val="0"/>
              </a:spcBef>
              <a:spcAft>
                <a:spcPts val="0"/>
              </a:spcAft>
              <a:buNone/>
            </a:pPr>
            <a:r>
              <a:t/>
            </a:r>
            <a:endParaRPr sz="4300"/>
          </a:p>
          <a:p>
            <a:pPr indent="0" lvl="0" marL="0" rtl="0" algn="l">
              <a:spcBef>
                <a:spcPts val="0"/>
              </a:spcBef>
              <a:spcAft>
                <a:spcPts val="0"/>
              </a:spcAft>
              <a:buNone/>
            </a:pPr>
            <a:r>
              <a:rPr lang="en" sz="4300"/>
              <a:t>The regulation of enzyme production largely depends on the function of the NahR-pSal genes, yet these genes remain untested. In order their functionality, the gene sequence design below should be inserted into a plasmid and then used to modify </a:t>
            </a:r>
            <a:r>
              <a:rPr i="1" lang="en" sz="4300"/>
              <a:t>E. coli</a:t>
            </a:r>
            <a:r>
              <a:rPr lang="en" sz="4300"/>
              <a:t>. If the genes function correctly, it will produce green fluorescent proteins only in the presence of PET. </a:t>
            </a:r>
            <a:endParaRPr sz="4300"/>
          </a:p>
        </p:txBody>
      </p:sp>
      <p:sp>
        <p:nvSpPr>
          <p:cNvPr id="142" name="Google Shape;142;p18"/>
          <p:cNvSpPr txBox="1"/>
          <p:nvPr/>
        </p:nvSpPr>
        <p:spPr>
          <a:xfrm>
            <a:off x="-50" y="14788150"/>
            <a:ext cx="28177200" cy="5659500"/>
          </a:xfrm>
          <a:prstGeom prst="rect">
            <a:avLst/>
          </a:prstGeom>
          <a:noFill/>
          <a:ln>
            <a:noFill/>
          </a:ln>
        </p:spPr>
        <p:txBody>
          <a:bodyPr anchorCtr="0" anchor="t" bIns="298825" lIns="298825" spcFirstLastPara="1" rIns="298825" wrap="square" tIns="298825">
            <a:noAutofit/>
          </a:bodyPr>
          <a:lstStyle/>
          <a:p>
            <a:pPr indent="0" lvl="0" marL="0" rtl="0" algn="l">
              <a:lnSpc>
                <a:spcPct val="115000"/>
              </a:lnSpc>
              <a:spcBef>
                <a:spcPts val="0"/>
              </a:spcBef>
              <a:spcAft>
                <a:spcPts val="0"/>
              </a:spcAft>
              <a:buNone/>
            </a:pPr>
            <a:r>
              <a:rPr b="1" lang="en" sz="3900"/>
              <a:t>Citations</a:t>
            </a:r>
            <a:endParaRPr b="1"/>
          </a:p>
          <a:p>
            <a:pPr indent="0" lvl="0" marL="0" rtl="0" algn="l">
              <a:lnSpc>
                <a:spcPct val="115000"/>
              </a:lnSpc>
              <a:spcBef>
                <a:spcPts val="0"/>
              </a:spcBef>
              <a:spcAft>
                <a:spcPts val="0"/>
              </a:spcAft>
              <a:buNone/>
            </a:pPr>
            <a:r>
              <a:rPr lang="en">
                <a:solidFill>
                  <a:schemeClr val="dk1"/>
                </a:solidFill>
              </a:rPr>
              <a:t>Abreu, et al. “Microplastics in the Oceans: the Solutions Lie on Land.” </a:t>
            </a:r>
            <a:r>
              <a:rPr i="1" lang="en">
                <a:solidFill>
                  <a:schemeClr val="dk1"/>
                </a:solidFill>
              </a:rPr>
              <a:t>Field Actions Science Reports. The Journal of Field Actions</a:t>
            </a:r>
            <a:r>
              <a:rPr lang="en">
                <a:solidFill>
                  <a:schemeClr val="dk1"/>
                </a:solidFill>
              </a:rPr>
              <a:t>, Institut Veolia, 1 Mar. 2019, journals.openedition.org/factsreports/5290.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“BBa_J61051.” </a:t>
            </a:r>
            <a:r>
              <a:rPr i="1" lang="en">
                <a:solidFill>
                  <a:schemeClr val="dk1"/>
                </a:solidFill>
              </a:rPr>
              <a:t>Part</a:t>
            </a:r>
            <a:r>
              <a:rPr lang="en">
                <a:solidFill>
                  <a:schemeClr val="dk1"/>
                </a:solidFill>
              </a:rPr>
              <a:t>, parts.igem.org/Part:BBa_J61051.</a:t>
            </a:r>
            <a:endParaRPr>
              <a:solidFill>
                <a:schemeClr val="dk1"/>
              </a:solidFill>
            </a:endParaRPr>
          </a:p>
          <a:p>
            <a:pPr indent="0" lvl="0" marL="0" rtl="0" algn="l">
              <a:lnSpc>
                <a:spcPct val="115000"/>
              </a:lnSpc>
              <a:spcBef>
                <a:spcPts val="0"/>
              </a:spcBef>
              <a:spcAft>
                <a:spcPts val="0"/>
              </a:spcAft>
              <a:buNone/>
            </a:pPr>
            <a:r>
              <a:rPr lang="en">
                <a:solidFill>
                  <a:schemeClr val="dk1"/>
                </a:solidFill>
              </a:rPr>
              <a:t>“Berkas:Gram Negative Cell Wall.svg.” </a:t>
            </a:r>
            <a:r>
              <a:rPr i="1" lang="en">
                <a:solidFill>
                  <a:schemeClr val="dk1"/>
                </a:solidFill>
              </a:rPr>
              <a:t>Wikipedia</a:t>
            </a:r>
            <a:r>
              <a:rPr lang="en">
                <a:solidFill>
                  <a:schemeClr val="dk1"/>
                </a:solidFill>
              </a:rPr>
              <a:t>, Wikimedia Foundation, id.wikipedia.org/wiki/Berkas:Gram_negative_cell_wall.svg.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“Biology.” </a:t>
            </a:r>
            <a:r>
              <a:rPr i="1" lang="en">
                <a:solidFill>
                  <a:schemeClr val="dk1"/>
                </a:solidFill>
              </a:rPr>
              <a:t>ConceptDraw Samples | Science and Education - Biology</a:t>
            </a:r>
            <a:r>
              <a:rPr lang="en">
                <a:solidFill>
                  <a:schemeClr val="dk1"/>
                </a:solidFill>
              </a:rPr>
              <a:t>, www.conceptdraw.com/samples/science-education-biology.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Christopher, J. “Registry of Standard Biological Parts .” </a:t>
            </a:r>
            <a:r>
              <a:rPr i="1" lang="en">
                <a:solidFill>
                  <a:schemeClr val="dk1"/>
                </a:solidFill>
              </a:rPr>
              <a:t>Ribosome Binding Sites/Prokaryotic/Constitutive/Anderson</a:t>
            </a:r>
            <a:r>
              <a:rPr lang="en">
                <a:solidFill>
                  <a:schemeClr val="dk1"/>
                </a:solidFill>
              </a:rPr>
              <a:t>, parts.igem.org/Ribosome_Binding_Sites/Prokaryotic/Constitutive/Anderson.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Embl-Ebi. “European Nucleotide Archive.” </a:t>
            </a:r>
            <a:r>
              <a:rPr i="1" lang="en">
                <a:solidFill>
                  <a:schemeClr val="dk1"/>
                </a:solidFill>
              </a:rPr>
              <a:t>EBI</a:t>
            </a:r>
            <a:r>
              <a:rPr lang="en">
                <a:solidFill>
                  <a:schemeClr val="dk1"/>
                </a:solidFill>
              </a:rPr>
              <a:t>, www.ebi.ac.uk/ena.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Gonçalves, Cátia F., et al. “Cyanobacterial Secretion Systems: Understanding Fundamental Mechanisms Toward Technological Applications.” </a:t>
            </a:r>
            <a:r>
              <a:rPr i="1" lang="en">
                <a:solidFill>
                  <a:schemeClr val="dk1"/>
                </a:solidFill>
              </a:rPr>
              <a:t>Cyanobacteria</a:t>
            </a:r>
            <a:r>
              <a:rPr lang="en">
                <a:solidFill>
                  <a:schemeClr val="dk1"/>
                </a:solidFill>
              </a:rPr>
              <a:t>, Academic Press, 5 Dec. 2018, www.sciencedirect.com/science/article/pii/B9780128146675000180.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“Green Fluorescent Protein: Shining New Light on Food QC.” </a:t>
            </a:r>
            <a:r>
              <a:rPr i="1" lang="en">
                <a:solidFill>
                  <a:schemeClr val="dk1"/>
                </a:solidFill>
              </a:rPr>
              <a:t>Microbiologics Blog</a:t>
            </a:r>
            <a:r>
              <a:rPr lang="en">
                <a:solidFill>
                  <a:schemeClr val="dk1"/>
                </a:solidFill>
              </a:rPr>
              <a:t>, 5 Aug. 2016, blog.microbiologics.com/green-fluorescent-proteins-shining-new-light-on-food-qc/.</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Harvard IGEM Team. “Plastiback.” </a:t>
            </a:r>
            <a:r>
              <a:rPr i="1" lang="en">
                <a:solidFill>
                  <a:schemeClr val="dk1"/>
                </a:solidFill>
              </a:rPr>
              <a:t>Team:Harvard BioDesign/Description</a:t>
            </a:r>
            <a:r>
              <a:rPr lang="en">
                <a:solidFill>
                  <a:schemeClr val="dk1"/>
                </a:solidFill>
              </a:rPr>
              <a:t>, 2016.igem.org/Team:Harvard_BioDesign/Description.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 Investigation into the Removal of Microplastics from Water Using Ferrofluids.” </a:t>
            </a:r>
            <a:r>
              <a:rPr i="1" lang="en">
                <a:solidFill>
                  <a:schemeClr val="dk1"/>
                </a:solidFill>
              </a:rPr>
              <a:t>Google Science Fair</a:t>
            </a:r>
            <a:r>
              <a:rPr lang="en">
                <a:solidFill>
                  <a:schemeClr val="dk1"/>
                </a:solidFill>
              </a:rPr>
              <a:t>, www.googlesciencefair.com/projects/2018/2c3f6207b15f46cb4bb66a</a:t>
            </a:r>
            <a:r>
              <a:rPr lang="en">
                <a:solidFill>
                  <a:schemeClr val="dk1"/>
                </a:solidFill>
              </a:rPr>
              <a:t>5</a:t>
            </a:r>
            <a:r>
              <a:rPr lang="en">
                <a:solidFill>
                  <a:schemeClr val="dk1"/>
                </a:solidFill>
              </a:rPr>
              <a:t>6095bd6d901ccfa42e7e51600c766df7856590c4e.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ITB IGEM Team. “Composite Parts.” </a:t>
            </a:r>
            <a:r>
              <a:rPr i="1" lang="en">
                <a:solidFill>
                  <a:schemeClr val="dk1"/>
                </a:solidFill>
              </a:rPr>
              <a:t>Team:ITB Indonesia/Composite Part</a:t>
            </a:r>
            <a:r>
              <a:rPr lang="en">
                <a:solidFill>
                  <a:schemeClr val="dk1"/>
                </a:solidFill>
              </a:rPr>
              <a:t>, 2017.igem.org/Team:ITB_Indonesia/Composite_Part.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“KEGG Bacterial Secretion System.” </a:t>
            </a:r>
            <a:r>
              <a:rPr i="1" lang="en">
                <a:solidFill>
                  <a:schemeClr val="dk1"/>
                </a:solidFill>
              </a:rPr>
              <a:t>KEGG PATHWAY: Bacterial Secretion System</a:t>
            </a:r>
            <a:r>
              <a:rPr lang="en">
                <a:solidFill>
                  <a:schemeClr val="dk1"/>
                </a:solidFill>
              </a:rPr>
              <a:t>, www.genome.jp/kegg-bin/show_pathway?map=ko03070&amp;show_description=show.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“Making Bacteria Eat Plastic.” </a:t>
            </a:r>
            <a:r>
              <a:rPr i="1" lang="en">
                <a:solidFill>
                  <a:schemeClr val="dk1"/>
                </a:solidFill>
              </a:rPr>
              <a:t>Team:Yale</a:t>
            </a:r>
            <a:r>
              <a:rPr lang="en">
                <a:solidFill>
                  <a:schemeClr val="dk1"/>
                </a:solidFill>
              </a:rPr>
              <a:t>, 2018.igem.org/Team:Yale.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“MHETase.” </a:t>
            </a:r>
            <a:r>
              <a:rPr i="1" lang="en">
                <a:solidFill>
                  <a:schemeClr val="dk1"/>
                </a:solidFill>
              </a:rPr>
              <a:t>Wikipedia</a:t>
            </a:r>
            <a:r>
              <a:rPr lang="en">
                <a:solidFill>
                  <a:schemeClr val="dk1"/>
                </a:solidFill>
              </a:rPr>
              <a:t>, Wikimedia Foundation, 9 June 2019, en.wikipedia.org/wiki/MHETase#/media/File:MHETase_ribbon_diagram.png.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“Overview: DNA Cloning.” </a:t>
            </a:r>
            <a:r>
              <a:rPr i="1" lang="en">
                <a:solidFill>
                  <a:schemeClr val="dk1"/>
                </a:solidFill>
              </a:rPr>
              <a:t>Khan Academy</a:t>
            </a:r>
            <a:r>
              <a:rPr lang="en">
                <a:solidFill>
                  <a:schemeClr val="dk1"/>
                </a:solidFill>
              </a:rPr>
              <a:t>, Khan Academy, www.khanacademy.org/science/biology/biotech-dna-technology/dna-cloning-tutorial/a/overview-dna-cloning.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PMC, Europe. “Characterization of the Terephthalate Degradation Genes of Comamonas Sp. Strain E6.” </a:t>
            </a:r>
            <a:r>
              <a:rPr i="1" lang="en">
                <a:solidFill>
                  <a:schemeClr val="dk1"/>
                </a:solidFill>
              </a:rPr>
              <a:t>Europe PMC</a:t>
            </a:r>
            <a:r>
              <a:rPr lang="en">
                <a:solidFill>
                  <a:schemeClr val="dk1"/>
                </a:solidFill>
              </a:rPr>
              <a:t>, 1 Mar. 2006, europepmc.org/article/PMC/1393238.</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“Rosalind Franklin: A Crucial Contribution.” </a:t>
            </a:r>
            <a:r>
              <a:rPr i="1" lang="en">
                <a:solidFill>
                  <a:schemeClr val="dk1"/>
                </a:solidFill>
              </a:rPr>
              <a:t>Nature News</a:t>
            </a:r>
            <a:r>
              <a:rPr lang="en">
                <a:solidFill>
                  <a:schemeClr val="dk1"/>
                </a:solidFill>
              </a:rPr>
              <a:t>, Nature Publishing Group, www.nature.com/scitable/topicpage/rosalind-franklin-a-crucial-contribution-6538012/.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UniProt ConsortiumEuropean Bioinformatics InstituteProtein Information ResourceSIB Swiss Institute of Bioinformatics. “Poly(Ethylene Terephthalate) Hydrolase.” </a:t>
            </a:r>
            <a:r>
              <a:rPr i="1" lang="en">
                <a:solidFill>
                  <a:schemeClr val="dk1"/>
                </a:solidFill>
              </a:rPr>
              <a:t>UniProt ConsortiumEuropean Bioinformatics InstituteProtein Information ResourceSIB Swiss Institute of Bioinformatics</a:t>
            </a:r>
            <a:r>
              <a:rPr lang="en">
                <a:solidFill>
                  <a:schemeClr val="dk1"/>
                </a:solidFill>
              </a:rPr>
              <a:t>, 11 Dec. 2019, www.uniprot.org/uniprot/A0A0K8P6T7.</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YouTube</a:t>
            </a:r>
            <a:r>
              <a:rPr lang="en">
                <a:solidFill>
                  <a:schemeClr val="dk1"/>
                </a:solidFill>
              </a:rPr>
              <a:t>, YouTube, www.youtube.com/watch?v=00Qw36ooUp4.</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YouTube</a:t>
            </a:r>
            <a:r>
              <a:rPr lang="en">
                <a:solidFill>
                  <a:schemeClr val="dk1"/>
                </a:solidFill>
              </a:rPr>
              <a:t>, YouTube, www.youtube.com/watch?v=HcrSYbNqYdo.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b="1" sz="2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