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  <p:embeddedFont>
      <p:font typeface="Noticia Text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regular.fntdata"/><Relationship Id="rId22" Type="http://schemas.openxmlformats.org/officeDocument/2006/relationships/font" Target="fonts/Lato-italic.fntdata"/><Relationship Id="rId21" Type="http://schemas.openxmlformats.org/officeDocument/2006/relationships/font" Target="fonts/Lato-bold.fntdata"/><Relationship Id="rId24" Type="http://schemas.openxmlformats.org/officeDocument/2006/relationships/font" Target="fonts/NoticiaText-regular.fntdata"/><Relationship Id="rId23" Type="http://schemas.openxmlformats.org/officeDocument/2006/relationships/font" Target="fonts/La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NoticiaText-italic.fntdata"/><Relationship Id="rId25" Type="http://schemas.openxmlformats.org/officeDocument/2006/relationships/font" Target="fonts/NoticiaText-bold.fntdata"/><Relationship Id="rId27" Type="http://schemas.openxmlformats.org/officeDocument/2006/relationships/font" Target="fonts/NoticiaTex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19" Type="http://schemas.openxmlformats.org/officeDocument/2006/relationships/font" Target="fonts/Raleway-boldItalic.fntdata"/><Relationship Id="rId18" Type="http://schemas.openxmlformats.org/officeDocument/2006/relationships/font" Target="fonts/Ralewa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7ee8fd344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7ee8fd344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ee8fd344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ee8fd344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2"/>
                </a:solidFill>
              </a:rPr>
              <a:t>  It occurs when the flexible tissue at the ends of the bone wears down.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-"/>
            </a:pPr>
            <a:r>
              <a:rPr lang="en" sz="1600">
                <a:solidFill>
                  <a:schemeClr val="dk2"/>
                </a:solidFill>
              </a:rPr>
              <a:t>Very common; affects millions of 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ee8fd3446_2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7ee8fd3446_2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7ee8fd344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7ee8fd344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7ee02d00b4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7ee02d00b4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6eca17298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6eca17298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accent1"/>
                </a:solidFill>
                <a:latin typeface="Noticia Text"/>
                <a:ea typeface="Noticia Text"/>
                <a:cs typeface="Noticia Text"/>
                <a:sym typeface="Noticia Text"/>
              </a:rPr>
              <a:t>A purified solution of yeast that can be injected to the affected area.</a:t>
            </a:r>
            <a:endParaRPr sz="1400">
              <a:solidFill>
                <a:schemeClr val="accent1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Lato"/>
              <a:buChar char="●"/>
            </a:pPr>
            <a:r>
              <a:rPr b="1" lang="en" sz="1400">
                <a:solidFill>
                  <a:schemeClr val="accent1"/>
                </a:solidFill>
                <a:latin typeface="Noticia Text"/>
                <a:ea typeface="Noticia Text"/>
                <a:cs typeface="Noticia Text"/>
                <a:sym typeface="Noticia Text"/>
              </a:rPr>
              <a:t>Interleukin 1 Beta</a:t>
            </a:r>
            <a:r>
              <a:rPr lang="en" sz="1400">
                <a:solidFill>
                  <a:schemeClr val="accent1"/>
                </a:solidFill>
                <a:latin typeface="Noticia Text"/>
                <a:ea typeface="Noticia Text"/>
                <a:cs typeface="Noticia Text"/>
                <a:sym typeface="Noticia Text"/>
              </a:rPr>
              <a:t> -- Produces Matrix Metalloproteinases </a:t>
            </a:r>
            <a:endParaRPr sz="1400">
              <a:solidFill>
                <a:schemeClr val="accent1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chemeClr val="accent1"/>
                </a:solidFill>
                <a:latin typeface="Noticia Text"/>
                <a:ea typeface="Noticia Text"/>
                <a:cs typeface="Noticia Text"/>
                <a:sym typeface="Noticia Text"/>
              </a:rPr>
              <a:t>Matrix Metalloproteinase (MMP) -- Causes cartilage degradation</a:t>
            </a:r>
            <a:endParaRPr sz="1400">
              <a:solidFill>
                <a:schemeClr val="accent1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Lato"/>
              <a:buChar char="●"/>
            </a:pPr>
            <a:r>
              <a:rPr b="1" lang="en" sz="1400">
                <a:solidFill>
                  <a:schemeClr val="accent1"/>
                </a:solidFill>
                <a:latin typeface="Noticia Text"/>
                <a:ea typeface="Noticia Text"/>
                <a:cs typeface="Noticia Text"/>
                <a:sym typeface="Noticia Text"/>
              </a:rPr>
              <a:t>Caspase 1</a:t>
            </a:r>
            <a:r>
              <a:rPr lang="en" sz="1400">
                <a:solidFill>
                  <a:schemeClr val="accent1"/>
                </a:solidFill>
                <a:latin typeface="Noticia Text"/>
                <a:ea typeface="Noticia Text"/>
                <a:cs typeface="Noticia Text"/>
                <a:sym typeface="Noticia Text"/>
              </a:rPr>
              <a:t> -- Interleukin 1 Beta Inhibitor</a:t>
            </a:r>
            <a:endParaRPr sz="1400">
              <a:solidFill>
                <a:schemeClr val="accent1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chemeClr val="accent1"/>
                </a:solidFill>
                <a:latin typeface="Noticia Text"/>
                <a:ea typeface="Noticia Text"/>
                <a:cs typeface="Noticia Text"/>
                <a:sym typeface="Noticia Text"/>
              </a:rPr>
              <a:t>Caspase -- a subgroup of proteases that executes apoptosis and initiates inflammation </a:t>
            </a:r>
            <a:endParaRPr sz="12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0e8f75142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70e8f75142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7ee8fd3446_3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7ee8fd3446_3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-"/>
            </a:pP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We could be decreasing rate of degeneration but people may still experience symptoms  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-"/>
            </a:pP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By eradicating the IL1-B we could be doing harm because the IL1-B could have other functions 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-"/>
            </a:pP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Ethics: are people open to a new injection 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-"/>
            </a:pP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We can't insure that people will return to a life like someone without Osteoarthritis 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-"/>
            </a:pP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Will people have an allergic reaction to our drug 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7ee02d00b4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7ee02d00b4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docs.google.com/document/d/1mqjcsviz03Qvb-R6RjtjxHk7aUzX1fGZXBDwZlYAk1E/edit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hyperlink" Target="http://parts.igem.org/wiki/index.php?title=Part:BBa_B0030" TargetMode="External"/><Relationship Id="rId10" Type="http://schemas.openxmlformats.org/officeDocument/2006/relationships/image" Target="../media/image6.png"/><Relationship Id="rId9" Type="http://schemas.openxmlformats.org/officeDocument/2006/relationships/image" Target="../media/image2.png"/><Relationship Id="rId5" Type="http://schemas.openxmlformats.org/officeDocument/2006/relationships/hyperlink" Target="https://www.ncbi.nlm.nih.gov/gene/110552936" TargetMode="External"/><Relationship Id="rId6" Type="http://schemas.openxmlformats.org/officeDocument/2006/relationships/hyperlink" Target="http://parts.igem.org/Part:BBa_K394000" TargetMode="External"/><Relationship Id="rId7" Type="http://schemas.openxmlformats.org/officeDocument/2006/relationships/hyperlink" Target="http://parts.igem.org/Part:BBa_K2314608" TargetMode="External"/><Relationship Id="rId8" Type="http://schemas.openxmlformats.org/officeDocument/2006/relationships/hyperlink" Target="http://parts.igem.org/Yeast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hyperlink" Target="https://freesvg.org/syringe-vector-image" TargetMode="External"/><Relationship Id="rId5" Type="http://schemas.openxmlformats.org/officeDocument/2006/relationships/image" Target="../media/image4.png"/><Relationship Id="rId6" Type="http://schemas.openxmlformats.org/officeDocument/2006/relationships/hyperlink" Target="https://pixabay.com/vectors/scales-law-justice-balance-weight-303434/" TargetMode="External"/><Relationship Id="rId7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603050" y="1166850"/>
            <a:ext cx="7938000" cy="876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sz="4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Osteoarthritis</a:t>
            </a:r>
            <a:endParaRPr sz="4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324600" y="2513175"/>
            <a:ext cx="8494800" cy="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Noticia Text"/>
                <a:ea typeface="Noticia Text"/>
                <a:cs typeface="Noticia Text"/>
                <a:sym typeface="Noticia Text"/>
              </a:rPr>
              <a:t>How to Limit the D</a:t>
            </a:r>
            <a:r>
              <a:rPr lang="en" sz="3200">
                <a:latin typeface="Noticia Text"/>
                <a:ea typeface="Noticia Text"/>
                <a:cs typeface="Noticia Text"/>
                <a:sym typeface="Noticia Text"/>
              </a:rPr>
              <a:t>egradation</a:t>
            </a:r>
            <a:r>
              <a:rPr lang="en" sz="3200">
                <a:latin typeface="Noticia Text"/>
                <a:ea typeface="Noticia Text"/>
                <a:cs typeface="Noticia Text"/>
                <a:sym typeface="Noticia Text"/>
              </a:rPr>
              <a:t> of C</a:t>
            </a:r>
            <a:r>
              <a:rPr lang="en" sz="3200">
                <a:latin typeface="Noticia Text"/>
                <a:ea typeface="Noticia Text"/>
                <a:cs typeface="Noticia Text"/>
                <a:sym typeface="Noticia Text"/>
              </a:rPr>
              <a:t>artilage</a:t>
            </a:r>
            <a:endParaRPr sz="3200">
              <a:latin typeface="Noticia Text"/>
              <a:ea typeface="Noticia Text"/>
              <a:cs typeface="Noticia Text"/>
              <a:sym typeface="Noticia Text"/>
            </a:endParaRPr>
          </a:p>
        </p:txBody>
      </p:sp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 b="41891" l="0" r="0" t="45809"/>
          <a:stretch/>
        </p:blipFill>
        <p:spPr>
          <a:xfrm>
            <a:off x="542175" y="1928199"/>
            <a:ext cx="7937899" cy="732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/>
          <p:cNvPicPr preferRelativeResize="0"/>
          <p:nvPr/>
        </p:nvPicPr>
        <p:blipFill rotWithShape="1">
          <a:blip r:embed="rId4">
            <a:alphaModFix/>
          </a:blip>
          <a:srcRect b="28751" l="0" r="0" t="34435"/>
          <a:stretch/>
        </p:blipFill>
        <p:spPr>
          <a:xfrm>
            <a:off x="6762750" y="0"/>
            <a:ext cx="2381250" cy="8766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1021200" y="3712000"/>
            <a:ext cx="7101600" cy="4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Noticia Text"/>
                <a:ea typeface="Noticia Text"/>
                <a:cs typeface="Noticia Text"/>
                <a:sym typeface="Noticia Text"/>
              </a:rPr>
              <a:t>Eva McKone, Abhay Yajurvedi, Jeff Conners, Baishali Chaudhuri, and Nadia Shah.</a:t>
            </a:r>
            <a:endParaRPr sz="2600">
              <a:latin typeface="Noticia Text"/>
              <a:ea typeface="Noticia Text"/>
              <a:cs typeface="Noticia Text"/>
              <a:sym typeface="Noticia Tex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2"/>
          <p:cNvSpPr txBox="1"/>
          <p:nvPr>
            <p:ph type="title"/>
          </p:nvPr>
        </p:nvSpPr>
        <p:spPr>
          <a:xfrm>
            <a:off x="0" y="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Citations</a:t>
            </a:r>
            <a:endParaRPr/>
          </a:p>
        </p:txBody>
      </p:sp>
      <p:sp>
        <p:nvSpPr>
          <p:cNvPr id="173" name="Google Shape;173;p22"/>
          <p:cNvSpPr txBox="1"/>
          <p:nvPr>
            <p:ph idx="1" type="body"/>
          </p:nvPr>
        </p:nvSpPr>
        <p:spPr>
          <a:xfrm>
            <a:off x="137375" y="625775"/>
            <a:ext cx="8852400" cy="430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https://docs.google.com/document/d/1mqjcsviz03Qvb-R6RjtjxHk7aUzX1fGZXBDwZlYAk1E/edit</a:t>
            </a:r>
            <a:endParaRPr sz="1100">
              <a:solidFill>
                <a:srgbClr val="1155CC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1155CC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1155CC"/>
              </a:solidFill>
            </a:endParaRPr>
          </a:p>
        </p:txBody>
      </p:sp>
      <p:pic>
        <p:nvPicPr>
          <p:cNvPr id="174" name="Google Shape;174;p22"/>
          <p:cNvPicPr preferRelativeResize="0"/>
          <p:nvPr/>
        </p:nvPicPr>
        <p:blipFill rotWithShape="1">
          <a:blip r:embed="rId4">
            <a:alphaModFix/>
          </a:blip>
          <a:srcRect b="28751" l="0" r="0" t="34435"/>
          <a:stretch/>
        </p:blipFill>
        <p:spPr>
          <a:xfrm>
            <a:off x="6762750" y="0"/>
            <a:ext cx="2381250" cy="87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727650" y="120502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Noticia Text"/>
                <a:ea typeface="Noticia Text"/>
                <a:cs typeface="Noticia Text"/>
                <a:sym typeface="Noticia Text"/>
              </a:rPr>
              <a:t>What is Osteoarthritis?</a:t>
            </a:r>
            <a:endParaRPr>
              <a:latin typeface="Noticia Text"/>
              <a:ea typeface="Noticia Text"/>
              <a:cs typeface="Noticia Text"/>
              <a:sym typeface="Noticia Text"/>
            </a:endParaRPr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727650" y="2472450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Osteoarthritis is the degeneration of articular cartilage that covers the joints.</a:t>
            </a:r>
            <a:endParaRPr sz="18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icia Text"/>
              <a:buChar char="●"/>
            </a:pPr>
            <a:r>
              <a:rPr lang="en" sz="18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Very common; affects millions of people worldwide</a:t>
            </a:r>
            <a:endParaRPr sz="18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icia Text"/>
              <a:buChar char="●"/>
            </a:pPr>
            <a:r>
              <a:rPr lang="en" sz="18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Chronic: can last for years or be lifelong</a:t>
            </a:r>
            <a:endParaRPr sz="18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icia Text"/>
              <a:buChar char="●"/>
            </a:pPr>
            <a:r>
              <a:rPr lang="en" sz="18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Treatments can help, but there is no cure</a:t>
            </a:r>
            <a:endParaRPr sz="18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</p:txBody>
      </p:sp>
      <p:pic>
        <p:nvPicPr>
          <p:cNvPr id="97" name="Google Shape;97;p14"/>
          <p:cNvPicPr preferRelativeResize="0"/>
          <p:nvPr/>
        </p:nvPicPr>
        <p:blipFill rotWithShape="1">
          <a:blip r:embed="rId3">
            <a:alphaModFix/>
          </a:blip>
          <a:srcRect b="28751" l="0" r="0" t="34435"/>
          <a:stretch/>
        </p:blipFill>
        <p:spPr>
          <a:xfrm>
            <a:off x="6760825" y="0"/>
            <a:ext cx="2383175" cy="87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/>
          <p:cNvPicPr preferRelativeResize="0"/>
          <p:nvPr/>
        </p:nvPicPr>
        <p:blipFill rotWithShape="1">
          <a:blip r:embed="rId4">
            <a:alphaModFix/>
          </a:blip>
          <a:srcRect b="41891" l="0" r="0" t="45809"/>
          <a:stretch/>
        </p:blipFill>
        <p:spPr>
          <a:xfrm>
            <a:off x="551175" y="1740224"/>
            <a:ext cx="7937899" cy="732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8087" y="0"/>
            <a:ext cx="734782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5"/>
          <p:cNvSpPr/>
          <p:nvPr/>
        </p:nvSpPr>
        <p:spPr>
          <a:xfrm>
            <a:off x="0" y="0"/>
            <a:ext cx="987300" cy="611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highlight>
                <a:srgbClr val="FFFFFF"/>
              </a:highlight>
            </a:endParaRPr>
          </a:p>
        </p:txBody>
      </p:sp>
      <p:sp>
        <p:nvSpPr>
          <p:cNvPr id="105" name="Google Shape;105;p15"/>
          <p:cNvSpPr/>
          <p:nvPr/>
        </p:nvSpPr>
        <p:spPr>
          <a:xfrm>
            <a:off x="8156700" y="0"/>
            <a:ext cx="987300" cy="611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highlight>
                <a:srgbClr val="FFFFFF"/>
              </a:highlight>
            </a:endParaRPr>
          </a:p>
        </p:txBody>
      </p:sp>
      <p:sp>
        <p:nvSpPr>
          <p:cNvPr id="106" name="Google Shape;106;p15"/>
          <p:cNvSpPr/>
          <p:nvPr/>
        </p:nvSpPr>
        <p:spPr>
          <a:xfrm>
            <a:off x="0" y="878400"/>
            <a:ext cx="987300" cy="611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highlight>
                <a:srgbClr val="FFFFFF"/>
              </a:highlight>
            </a:endParaRPr>
          </a:p>
        </p:txBody>
      </p:sp>
      <p:pic>
        <p:nvPicPr>
          <p:cNvPr id="107" name="Google Shape;107;p15"/>
          <p:cNvPicPr preferRelativeResize="0"/>
          <p:nvPr/>
        </p:nvPicPr>
        <p:blipFill rotWithShape="1">
          <a:blip r:embed="rId4">
            <a:alphaModFix/>
          </a:blip>
          <a:srcRect b="28751" l="0" r="0" t="34435"/>
          <a:stretch/>
        </p:blipFill>
        <p:spPr>
          <a:xfrm>
            <a:off x="6760825" y="0"/>
            <a:ext cx="2383175" cy="87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>
            <p:ph type="title"/>
          </p:nvPr>
        </p:nvSpPr>
        <p:spPr>
          <a:xfrm>
            <a:off x="727650" y="12652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Noticia Text"/>
                <a:ea typeface="Noticia Text"/>
                <a:cs typeface="Noticia Text"/>
                <a:sym typeface="Noticia Text"/>
              </a:rPr>
              <a:t>Challenges to Curing Osteoarthritis</a:t>
            </a:r>
            <a:endParaRPr>
              <a:latin typeface="Noticia Text"/>
              <a:ea typeface="Noticia Text"/>
              <a:cs typeface="Noticia Text"/>
              <a:sym typeface="Noticia Text"/>
            </a:endParaRPr>
          </a:p>
        </p:txBody>
      </p:sp>
      <p:sp>
        <p:nvSpPr>
          <p:cNvPr id="113" name="Google Shape;113;p16"/>
          <p:cNvSpPr txBox="1"/>
          <p:nvPr>
            <p:ph idx="1" type="body"/>
          </p:nvPr>
        </p:nvSpPr>
        <p:spPr>
          <a:xfrm>
            <a:off x="727650" y="2495650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●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Challenges in DMOAD (Disease Modifying Osteoarthritis Drugs)  development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Radiography cannot reveal full extent of multi-tissue involvement in joints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Patients drop out during long-duration periods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No single preclinical model reflects all components of human OA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Some drugs fail to reduce symptoms and improve quality of life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●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Course of OA is highly variable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</p:txBody>
      </p:sp>
      <p:pic>
        <p:nvPicPr>
          <p:cNvPr id="114" name="Google Shape;114;p16"/>
          <p:cNvPicPr preferRelativeResize="0"/>
          <p:nvPr/>
        </p:nvPicPr>
        <p:blipFill rotWithShape="1">
          <a:blip r:embed="rId3">
            <a:alphaModFix/>
          </a:blip>
          <a:srcRect b="28751" l="0" r="0" t="34435"/>
          <a:stretch/>
        </p:blipFill>
        <p:spPr>
          <a:xfrm>
            <a:off x="6762750" y="0"/>
            <a:ext cx="2381250" cy="87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6"/>
          <p:cNvPicPr preferRelativeResize="0"/>
          <p:nvPr/>
        </p:nvPicPr>
        <p:blipFill rotWithShape="1">
          <a:blip r:embed="rId4">
            <a:alphaModFix/>
          </a:blip>
          <a:srcRect b="41891" l="0" r="0" t="45809"/>
          <a:stretch/>
        </p:blipFill>
        <p:spPr>
          <a:xfrm>
            <a:off x="541500" y="1800449"/>
            <a:ext cx="7937899" cy="732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/>
          <p:nvPr>
            <p:ph type="title"/>
          </p:nvPr>
        </p:nvSpPr>
        <p:spPr>
          <a:xfrm>
            <a:off x="727650" y="122522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Existing Solutions</a:t>
            </a:r>
            <a:endParaRPr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</p:txBody>
      </p:sp>
      <p:sp>
        <p:nvSpPr>
          <p:cNvPr id="121" name="Google Shape;121;p17"/>
          <p:cNvSpPr txBox="1"/>
          <p:nvPr>
            <p:ph idx="1" type="body"/>
          </p:nvPr>
        </p:nvSpPr>
        <p:spPr>
          <a:xfrm>
            <a:off x="727650" y="2109050"/>
            <a:ext cx="7688700" cy="284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●"/>
            </a:pPr>
            <a:r>
              <a:rPr b="1"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DMOADs</a:t>
            </a:r>
            <a:endParaRPr b="1"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Inhibits structural disease progression of OA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No licensed DMOADs</a:t>
            </a:r>
            <a:endParaRPr b="1"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●"/>
            </a:pPr>
            <a:r>
              <a:rPr b="1"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Joint Replacement Surgery</a:t>
            </a:r>
            <a:endParaRPr b="1"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Noticia Text"/>
                <a:ea typeface="Noticia Text"/>
                <a:cs typeface="Noticia Text"/>
                <a:sym typeface="Noticia Text"/>
              </a:rPr>
              <a:t>The arthritic joint surface is replaced with an orthopedic prosthesis.</a:t>
            </a:r>
            <a:endParaRPr b="1"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b="1"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Steroid Knee Injection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  <a:latin typeface="Noticia Text"/>
                <a:ea typeface="Noticia Text"/>
                <a:cs typeface="Noticia Text"/>
                <a:sym typeface="Noticia Text"/>
              </a:rPr>
              <a:t>temporarily relieve pain caused by an inflamed joint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●"/>
            </a:pPr>
            <a:r>
              <a:rPr b="1"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Lifestyle Changes</a:t>
            </a:r>
            <a:endParaRPr b="1"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Weight loss, exercise, cold and hot compressions, and </a:t>
            </a: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physical</a:t>
            </a: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 therapy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0" lvl="0" marL="41148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</p:txBody>
      </p:sp>
      <p:pic>
        <p:nvPicPr>
          <p:cNvPr id="122" name="Google Shape;122;p17"/>
          <p:cNvPicPr preferRelativeResize="0"/>
          <p:nvPr/>
        </p:nvPicPr>
        <p:blipFill rotWithShape="1">
          <a:blip r:embed="rId3">
            <a:alphaModFix/>
          </a:blip>
          <a:srcRect b="28751" l="0" r="0" t="34435"/>
          <a:stretch/>
        </p:blipFill>
        <p:spPr>
          <a:xfrm>
            <a:off x="6762750" y="0"/>
            <a:ext cx="2381250" cy="87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7"/>
          <p:cNvPicPr preferRelativeResize="0"/>
          <p:nvPr/>
        </p:nvPicPr>
        <p:blipFill rotWithShape="1">
          <a:blip r:embed="rId4">
            <a:alphaModFix/>
          </a:blip>
          <a:srcRect b="41891" l="0" r="0" t="45809"/>
          <a:stretch/>
        </p:blipFill>
        <p:spPr>
          <a:xfrm>
            <a:off x="589600" y="1760424"/>
            <a:ext cx="7937899" cy="732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title"/>
          </p:nvPr>
        </p:nvSpPr>
        <p:spPr>
          <a:xfrm>
            <a:off x="727650" y="12195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Noticia Text"/>
                <a:ea typeface="Noticia Text"/>
                <a:cs typeface="Noticia Text"/>
                <a:sym typeface="Noticia Text"/>
              </a:rPr>
              <a:t>Design/Prototype</a:t>
            </a:r>
            <a:endParaRPr>
              <a:latin typeface="Noticia Text"/>
              <a:ea typeface="Noticia Text"/>
              <a:cs typeface="Noticia Text"/>
              <a:sym typeface="Noticia Text"/>
            </a:endParaRPr>
          </a:p>
        </p:txBody>
      </p:sp>
      <p:sp>
        <p:nvSpPr>
          <p:cNvPr id="129" name="Google Shape;129;p18"/>
          <p:cNvSpPr txBox="1"/>
          <p:nvPr>
            <p:ph idx="1" type="body"/>
          </p:nvPr>
        </p:nvSpPr>
        <p:spPr>
          <a:xfrm>
            <a:off x="311700" y="1853850"/>
            <a:ext cx="85206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Chassis: </a:t>
            </a:r>
            <a:r>
              <a:rPr i="1"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Saccharomyces cerevisiae </a:t>
            </a: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(yeast)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(</a:t>
            </a: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People</a:t>
            </a: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 will take this in the form of an injection after the solution has been purified)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Noticia Text"/>
              <a:ea typeface="Noticia Text"/>
              <a:cs typeface="Noticia Text"/>
              <a:sym typeface="Noticia Text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>
              <a:latin typeface="Noticia Text"/>
              <a:ea typeface="Noticia Text"/>
              <a:cs typeface="Noticia Text"/>
              <a:sym typeface="Noticia Text"/>
            </a:endParaRPr>
          </a:p>
        </p:txBody>
      </p:sp>
      <p:sp>
        <p:nvSpPr>
          <p:cNvPr id="130" name="Google Shape;130;p18"/>
          <p:cNvSpPr/>
          <p:nvPr/>
        </p:nvSpPr>
        <p:spPr>
          <a:xfrm>
            <a:off x="400075" y="2440350"/>
            <a:ext cx="601200" cy="972300"/>
          </a:xfrm>
          <a:prstGeom prst="bentArrow">
            <a:avLst>
              <a:gd fmla="val 25000" name="adj1"/>
              <a:gd fmla="val 25000" name="adj2"/>
              <a:gd fmla="val 25000" name="adj3"/>
              <a:gd fmla="val 43750" name="adj4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8"/>
          <p:cNvSpPr/>
          <p:nvPr/>
        </p:nvSpPr>
        <p:spPr>
          <a:xfrm>
            <a:off x="2628845" y="2866025"/>
            <a:ext cx="1083900" cy="480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8"/>
          <p:cNvSpPr/>
          <p:nvPr/>
        </p:nvSpPr>
        <p:spPr>
          <a:xfrm>
            <a:off x="4152075" y="2866025"/>
            <a:ext cx="1083900" cy="480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3" name="Google Shape;13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55575" y="2507425"/>
            <a:ext cx="1084000" cy="10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5075" y="2507425"/>
            <a:ext cx="1084000" cy="108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8"/>
          <p:cNvSpPr/>
          <p:nvPr/>
        </p:nvSpPr>
        <p:spPr>
          <a:xfrm>
            <a:off x="1230325" y="2866025"/>
            <a:ext cx="921300" cy="4809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8"/>
          <p:cNvSpPr txBox="1"/>
          <p:nvPr/>
        </p:nvSpPr>
        <p:spPr>
          <a:xfrm>
            <a:off x="206875" y="3648475"/>
            <a:ext cx="8625300" cy="9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Noticia Text"/>
                <a:ea typeface="Noticia Text"/>
                <a:cs typeface="Noticia Text"/>
                <a:sym typeface="Noticia Text"/>
              </a:rPr>
              <a:t>Promoter</a:t>
            </a:r>
            <a:r>
              <a:rPr lang="en">
                <a:latin typeface="Noticia Text"/>
                <a:ea typeface="Noticia Text"/>
                <a:cs typeface="Noticia Text"/>
                <a:sym typeface="Noticia Text"/>
              </a:rPr>
              <a:t> </a:t>
            </a:r>
            <a:r>
              <a:rPr lang="en" sz="1200"/>
              <a:t>   </a:t>
            </a:r>
            <a:r>
              <a:rPr lang="en">
                <a:latin typeface="Noticia Text"/>
                <a:ea typeface="Noticia Text"/>
                <a:cs typeface="Noticia Text"/>
                <a:sym typeface="Noticia Text"/>
              </a:rPr>
              <a:t>Ribosome</a:t>
            </a:r>
            <a:r>
              <a:rPr lang="en">
                <a:latin typeface="Noticia Text"/>
                <a:ea typeface="Noticia Text"/>
                <a:cs typeface="Noticia Text"/>
                <a:sym typeface="Noticia Text"/>
              </a:rPr>
              <a:t>	   Coding Sequence:      Coding Sequence:	     Double Terminator</a:t>
            </a:r>
            <a:endParaRPr>
              <a:latin typeface="Noticia Text"/>
              <a:ea typeface="Noticia Text"/>
              <a:cs typeface="Noticia Text"/>
              <a:sym typeface="Noticia Text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Noticia Text"/>
                <a:ea typeface="Noticia Text"/>
                <a:cs typeface="Noticia Text"/>
                <a:sym typeface="Noticia Text"/>
              </a:rPr>
              <a:t> Binding</a:t>
            </a:r>
            <a:r>
              <a:rPr lang="en" sz="1200">
                <a:solidFill>
                  <a:srgbClr val="0000FF"/>
                </a:solidFill>
                <a:latin typeface="Noticia Text"/>
                <a:ea typeface="Noticia Text"/>
                <a:cs typeface="Noticia Text"/>
                <a:sym typeface="Noticia Text"/>
              </a:rPr>
              <a:t>	            Caspase 1	            Resistance gene for                   Tmini Terminator</a:t>
            </a:r>
            <a:endParaRPr sz="1200">
              <a:solidFill>
                <a:srgbClr val="0000FF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Noticia Text"/>
                <a:ea typeface="Noticia Text"/>
                <a:cs typeface="Noticia Text"/>
                <a:sym typeface="Noticia Text"/>
              </a:rPr>
              <a:t>    Site</a:t>
            </a:r>
            <a:r>
              <a:rPr lang="en" sz="1200"/>
              <a:t>		  			 </a:t>
            </a:r>
            <a:r>
              <a:rPr lang="en" sz="1200">
                <a:solidFill>
                  <a:srgbClr val="0000FF"/>
                </a:solidFill>
              </a:rPr>
              <a:t> </a:t>
            </a:r>
            <a:r>
              <a:rPr lang="en" sz="1200">
                <a:solidFill>
                  <a:srgbClr val="0000FF"/>
                </a:solidFill>
                <a:latin typeface="Noticia Text"/>
                <a:ea typeface="Noticia Text"/>
                <a:cs typeface="Noticia Text"/>
                <a:sym typeface="Noticia Text"/>
              </a:rPr>
              <a:t>  G418 in Yeast</a:t>
            </a:r>
            <a:endParaRPr sz="1200">
              <a:solidFill>
                <a:srgbClr val="0000FF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	</a:t>
            </a:r>
            <a:r>
              <a:rPr lang="en" sz="1200">
                <a:solidFill>
                  <a:srgbClr val="0000FF"/>
                </a:solidFill>
              </a:rPr>
              <a:t>RBS.1 (strong)</a:t>
            </a:r>
            <a:r>
              <a:rPr lang="en" sz="1200"/>
              <a:t>			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	</a:t>
            </a:r>
            <a:r>
              <a:rPr lang="en" sz="850" u="sng">
                <a:solidFill>
                  <a:srgbClr val="002BB8"/>
                </a:solidFill>
                <a:hlinkClick r:id="rId4"/>
              </a:rPr>
              <a:t>BBa_B0030</a:t>
            </a:r>
            <a:r>
              <a:rPr lang="en"/>
              <a:t>		 </a:t>
            </a:r>
            <a:r>
              <a:rPr lang="en" sz="900"/>
              <a:t>       </a:t>
            </a:r>
            <a:r>
              <a:rPr lang="en" sz="900" u="sng">
                <a:solidFill>
                  <a:schemeClr val="hlink"/>
                </a:solidFill>
                <a:hlinkClick r:id="rId5"/>
              </a:rPr>
              <a:t>Caspase-1</a:t>
            </a:r>
            <a:r>
              <a:rPr lang="en" sz="900"/>
              <a:t>	</a:t>
            </a:r>
            <a:r>
              <a:rPr lang="en"/>
              <a:t>	      </a:t>
            </a:r>
            <a:r>
              <a:rPr lang="en" sz="900" u="sng">
                <a:solidFill>
                  <a:srgbClr val="002BB8"/>
                </a:solidFill>
                <a:hlinkClick r:id="rId6"/>
              </a:rPr>
              <a:t>BBa_K39400</a:t>
            </a:r>
            <a:r>
              <a:rPr lang="en" sz="850"/>
              <a:t>		</a:t>
            </a:r>
            <a:r>
              <a:rPr lang="en"/>
              <a:t>	   </a:t>
            </a:r>
            <a:r>
              <a:rPr lang="en" sz="900" u="sng">
                <a:solidFill>
                  <a:srgbClr val="002BB8"/>
                </a:solidFill>
                <a:hlinkClick r:id="rId7"/>
              </a:rPr>
              <a:t>BBa_K2314608</a:t>
            </a:r>
            <a:endParaRPr u="sng"/>
          </a:p>
        </p:txBody>
      </p:sp>
      <p:sp>
        <p:nvSpPr>
          <p:cNvPr id="137" name="Google Shape;137;p18"/>
          <p:cNvSpPr txBox="1"/>
          <p:nvPr/>
        </p:nvSpPr>
        <p:spPr>
          <a:xfrm>
            <a:off x="171025" y="3907075"/>
            <a:ext cx="1059300" cy="4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FF"/>
                </a:solidFill>
                <a:latin typeface="Noticia Text"/>
                <a:ea typeface="Noticia Text"/>
                <a:cs typeface="Noticia Text"/>
                <a:sym typeface="Noticia Text"/>
              </a:rPr>
              <a:t>Yeast GAL1</a:t>
            </a:r>
            <a:r>
              <a:rPr lang="en" sz="1200">
                <a:solidFill>
                  <a:srgbClr val="0000FF"/>
                </a:solidFill>
              </a:rPr>
              <a:t> </a:t>
            </a:r>
            <a:endParaRPr sz="12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 u="sng">
                <a:solidFill>
                  <a:schemeClr val="accent5"/>
                </a:solidFill>
                <a:hlinkClick r:id="rId8"/>
              </a:rPr>
              <a:t>http://parts.igem.org/Yeast</a:t>
            </a:r>
            <a:endParaRPr sz="1000">
              <a:solidFill>
                <a:srgbClr val="0000FF"/>
              </a:solidFill>
            </a:endParaRPr>
          </a:p>
        </p:txBody>
      </p:sp>
      <p:pic>
        <p:nvPicPr>
          <p:cNvPr id="138" name="Google Shape;138;p18"/>
          <p:cNvPicPr preferRelativeResize="0"/>
          <p:nvPr/>
        </p:nvPicPr>
        <p:blipFill rotWithShape="1">
          <a:blip r:embed="rId9">
            <a:alphaModFix/>
          </a:blip>
          <a:srcRect b="28751" l="0" r="0" t="34435"/>
          <a:stretch/>
        </p:blipFill>
        <p:spPr>
          <a:xfrm>
            <a:off x="6762750" y="0"/>
            <a:ext cx="2381250" cy="87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8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934452" y="831538"/>
            <a:ext cx="2145925" cy="2197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/>
          <p:nvPr/>
        </p:nvSpPr>
        <p:spPr>
          <a:xfrm>
            <a:off x="0" y="878400"/>
            <a:ext cx="987300" cy="611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highlight>
                <a:srgbClr val="FFFFFF"/>
              </a:highlight>
            </a:endParaRPr>
          </a:p>
        </p:txBody>
      </p:sp>
      <p:pic>
        <p:nvPicPr>
          <p:cNvPr id="145" name="Google Shape;145;p19"/>
          <p:cNvPicPr preferRelativeResize="0"/>
          <p:nvPr/>
        </p:nvPicPr>
        <p:blipFill rotWithShape="1">
          <a:blip r:embed="rId3">
            <a:alphaModFix/>
          </a:blip>
          <a:srcRect b="0" l="0" r="0" t="1690"/>
          <a:stretch/>
        </p:blipFill>
        <p:spPr>
          <a:xfrm>
            <a:off x="55325" y="1081350"/>
            <a:ext cx="4363175" cy="2961975"/>
          </a:xfrm>
          <a:prstGeom prst="rect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46" name="Google Shape;146;p19"/>
          <p:cNvPicPr preferRelativeResize="0"/>
          <p:nvPr/>
        </p:nvPicPr>
        <p:blipFill rotWithShape="1">
          <a:blip r:embed="rId4">
            <a:alphaModFix/>
          </a:blip>
          <a:srcRect b="28751" l="0" r="0" t="34435"/>
          <a:stretch/>
        </p:blipFill>
        <p:spPr>
          <a:xfrm>
            <a:off x="6760825" y="0"/>
            <a:ext cx="2383175" cy="87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9"/>
          <p:cNvPicPr preferRelativeResize="0"/>
          <p:nvPr/>
        </p:nvPicPr>
        <p:blipFill rotWithShape="1">
          <a:blip r:embed="rId5">
            <a:alphaModFix/>
          </a:blip>
          <a:srcRect b="29566" l="22539" r="20095" t="18931"/>
          <a:stretch/>
        </p:blipFill>
        <p:spPr>
          <a:xfrm>
            <a:off x="4711775" y="1090763"/>
            <a:ext cx="4363175" cy="2961975"/>
          </a:xfrm>
          <a:prstGeom prst="rect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48" name="Google Shape;148;p19"/>
          <p:cNvPicPr preferRelativeResize="0"/>
          <p:nvPr/>
        </p:nvPicPr>
        <p:blipFill rotWithShape="1">
          <a:blip r:embed="rId3">
            <a:alphaModFix/>
          </a:blip>
          <a:srcRect b="0" l="70937" r="0" t="94920"/>
          <a:stretch/>
        </p:blipFill>
        <p:spPr>
          <a:xfrm>
            <a:off x="7806900" y="3899700"/>
            <a:ext cx="1268050" cy="15305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49" name="Google Shape;149;p19"/>
          <p:cNvSpPr txBox="1"/>
          <p:nvPr/>
        </p:nvSpPr>
        <p:spPr>
          <a:xfrm>
            <a:off x="4770425" y="2739150"/>
            <a:ext cx="7341000" cy="4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highlight>
                  <a:srgbClr val="FFFFFF"/>
                </a:highlight>
                <a:latin typeface="Noticia Text"/>
                <a:ea typeface="Noticia Text"/>
                <a:cs typeface="Noticia Text"/>
                <a:sym typeface="Noticia Text"/>
              </a:rPr>
              <a:t>Caspase</a:t>
            </a:r>
            <a:r>
              <a:rPr lang="en">
                <a:highlight>
                  <a:srgbClr val="FFFFFF"/>
                </a:highlight>
                <a:latin typeface="Noticia Text"/>
                <a:ea typeface="Noticia Text"/>
                <a:cs typeface="Noticia Text"/>
                <a:sym typeface="Noticia Text"/>
              </a:rPr>
              <a:t> 1 inhibits the enzyme that </a:t>
            </a:r>
            <a:r>
              <a:rPr lang="en">
                <a:highlight>
                  <a:srgbClr val="FFFFFF"/>
                </a:highlight>
                <a:latin typeface="Noticia Text"/>
                <a:ea typeface="Noticia Text"/>
                <a:cs typeface="Noticia Text"/>
                <a:sym typeface="Noticia Text"/>
              </a:rPr>
              <a:t>activates</a:t>
            </a:r>
            <a:r>
              <a:rPr lang="en">
                <a:highlight>
                  <a:srgbClr val="FFFFFF"/>
                </a:highlight>
                <a:latin typeface="Noticia Text"/>
                <a:ea typeface="Noticia Text"/>
                <a:cs typeface="Noticia Text"/>
                <a:sym typeface="Noticia Text"/>
              </a:rPr>
              <a:t> IL-1𝛃</a:t>
            </a:r>
            <a:endParaRPr>
              <a:highlight>
                <a:srgbClr val="FFFFFF"/>
              </a:highlight>
              <a:latin typeface="Noticia Text"/>
              <a:ea typeface="Noticia Text"/>
              <a:cs typeface="Noticia Text"/>
              <a:sym typeface="Noticia Text"/>
            </a:endParaRPr>
          </a:p>
        </p:txBody>
      </p:sp>
      <p:pic>
        <p:nvPicPr>
          <p:cNvPr id="150" name="Google Shape;150;p19"/>
          <p:cNvPicPr preferRelativeResize="0"/>
          <p:nvPr/>
        </p:nvPicPr>
        <p:blipFill rotWithShape="1">
          <a:blip r:embed="rId6">
            <a:alphaModFix/>
          </a:blip>
          <a:srcRect b="41891" l="0" r="0" t="45809"/>
          <a:stretch/>
        </p:blipFill>
        <p:spPr>
          <a:xfrm>
            <a:off x="603050" y="4266224"/>
            <a:ext cx="7937899" cy="732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0"/>
          <p:cNvSpPr txBox="1"/>
          <p:nvPr>
            <p:ph type="title"/>
          </p:nvPr>
        </p:nvSpPr>
        <p:spPr>
          <a:xfrm>
            <a:off x="727650" y="1318650"/>
            <a:ext cx="67629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Noticia Text"/>
                <a:ea typeface="Noticia Text"/>
                <a:cs typeface="Noticia Text"/>
                <a:sym typeface="Noticia Text"/>
              </a:rPr>
              <a:t>What is missing? What should be considered?</a:t>
            </a:r>
            <a:endParaRPr>
              <a:latin typeface="Noticia Text"/>
              <a:ea typeface="Noticia Text"/>
              <a:cs typeface="Noticia Text"/>
              <a:sym typeface="Noticia Text"/>
            </a:endParaRPr>
          </a:p>
        </p:txBody>
      </p:sp>
      <p:sp>
        <p:nvSpPr>
          <p:cNvPr id="156" name="Google Shape;156;p20"/>
          <p:cNvSpPr txBox="1"/>
          <p:nvPr>
            <p:ph idx="1" type="body"/>
          </p:nvPr>
        </p:nvSpPr>
        <p:spPr>
          <a:xfrm>
            <a:off x="727650" y="2209600"/>
            <a:ext cx="7688700" cy="268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●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Blind Spots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It is possible that the prototype could</a:t>
            </a: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 decrease the rate of degeneration, but not reduce the symptoms  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By eradicating IL1-𝛃, the solution could be harmful because the IL1-𝛃 could have other functions 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●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Ethics 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Are people open to a new injection? 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icia Text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Cannot guarantee that the patient’s quality of life will be fully restored 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" sz="1400">
                <a:solidFill>
                  <a:srgbClr val="000000"/>
                </a:solidFill>
                <a:latin typeface="Noticia Text"/>
                <a:ea typeface="Noticia Text"/>
                <a:cs typeface="Noticia Text"/>
                <a:sym typeface="Noticia Text"/>
              </a:rPr>
              <a:t>Will people have an allergic reaction to the drug?</a:t>
            </a:r>
            <a:endParaRPr sz="1400">
              <a:solidFill>
                <a:srgbClr val="000000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7" name="Google Shape;157;p20"/>
          <p:cNvPicPr preferRelativeResize="0"/>
          <p:nvPr/>
        </p:nvPicPr>
        <p:blipFill rotWithShape="1">
          <a:blip r:embed="rId3">
            <a:alphaModFix/>
          </a:blip>
          <a:srcRect b="28751" l="0" r="0" t="34435"/>
          <a:stretch/>
        </p:blipFill>
        <p:spPr>
          <a:xfrm>
            <a:off x="6762750" y="0"/>
            <a:ext cx="2381250" cy="87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0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67500" y="1318650"/>
            <a:ext cx="1329525" cy="132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20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551575" y="3517875"/>
            <a:ext cx="1561375" cy="146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1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Noticia Text"/>
                <a:ea typeface="Noticia Text"/>
                <a:cs typeface="Noticia Text"/>
                <a:sym typeface="Noticia Text"/>
              </a:rPr>
              <a:t>Key Points/Takeaways</a:t>
            </a:r>
            <a:endParaRPr>
              <a:latin typeface="Noticia Text"/>
              <a:ea typeface="Noticia Text"/>
              <a:cs typeface="Noticia Text"/>
              <a:sym typeface="Noticia Text"/>
            </a:endParaRPr>
          </a:p>
        </p:txBody>
      </p:sp>
      <p:sp>
        <p:nvSpPr>
          <p:cNvPr id="165" name="Google Shape;165;p21"/>
          <p:cNvSpPr txBox="1"/>
          <p:nvPr>
            <p:ph idx="1" type="body"/>
          </p:nvPr>
        </p:nvSpPr>
        <p:spPr>
          <a:xfrm>
            <a:off x="729450" y="25860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Noticia Text"/>
              <a:buChar char="●"/>
            </a:pPr>
            <a:r>
              <a:rPr lang="en" sz="1400">
                <a:latin typeface="Noticia Text"/>
                <a:ea typeface="Noticia Text"/>
                <a:cs typeface="Noticia Text"/>
                <a:sym typeface="Noticia Text"/>
              </a:rPr>
              <a:t>Osteoarthritis is caused b</a:t>
            </a:r>
            <a:r>
              <a:rPr lang="en" sz="1400">
                <a:solidFill>
                  <a:srgbClr val="666666"/>
                </a:solidFill>
                <a:latin typeface="Noticia Text"/>
                <a:ea typeface="Noticia Text"/>
                <a:cs typeface="Noticia Text"/>
                <a:sym typeface="Noticia Text"/>
              </a:rPr>
              <a:t>y MMPs produced by </a:t>
            </a:r>
            <a:r>
              <a:rPr lang="en" sz="1400">
                <a:solidFill>
                  <a:srgbClr val="666666"/>
                </a:solidFill>
                <a:latin typeface="Noticia Text"/>
                <a:ea typeface="Noticia Text"/>
                <a:cs typeface="Noticia Text"/>
                <a:sym typeface="Noticia Text"/>
              </a:rPr>
              <a:t>Interleukin 1.</a:t>
            </a:r>
            <a:endParaRPr sz="1400">
              <a:solidFill>
                <a:srgbClr val="666666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Noticia Text"/>
              <a:buChar char="●"/>
            </a:pPr>
            <a:r>
              <a:rPr lang="en" sz="1400">
                <a:solidFill>
                  <a:srgbClr val="666666"/>
                </a:solidFill>
                <a:latin typeface="Noticia Text"/>
                <a:ea typeface="Noticia Text"/>
                <a:cs typeface="Noticia Text"/>
                <a:sym typeface="Noticia Text"/>
              </a:rPr>
              <a:t>Caspase-1 inhibits Interleukin 1-Beta from functioning by attaching to receptors.</a:t>
            </a:r>
            <a:endParaRPr sz="1400">
              <a:solidFill>
                <a:srgbClr val="666666"/>
              </a:solidFill>
              <a:latin typeface="Noticia Text"/>
              <a:ea typeface="Noticia Text"/>
              <a:cs typeface="Noticia Text"/>
              <a:sym typeface="Noticia Tex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Noticia Text"/>
              <a:buChar char="●"/>
            </a:pPr>
            <a:r>
              <a:rPr lang="en" sz="1400">
                <a:solidFill>
                  <a:srgbClr val="666666"/>
                </a:solidFill>
                <a:latin typeface="Noticia Text"/>
                <a:ea typeface="Noticia Text"/>
                <a:cs typeface="Noticia Text"/>
                <a:sym typeface="Noticia Text"/>
              </a:rPr>
              <a:t>By creating an injection of Caspase-1, the rate at which the disease progresses will decelerate.</a:t>
            </a:r>
            <a:endParaRPr sz="1400">
              <a:solidFill>
                <a:srgbClr val="666666"/>
              </a:solidFill>
              <a:latin typeface="Noticia Text"/>
              <a:ea typeface="Noticia Text"/>
              <a:cs typeface="Noticia Text"/>
              <a:sym typeface="Noticia Text"/>
            </a:endParaRPr>
          </a:p>
        </p:txBody>
      </p:sp>
      <p:pic>
        <p:nvPicPr>
          <p:cNvPr id="166" name="Google Shape;166;p21"/>
          <p:cNvPicPr preferRelativeResize="0"/>
          <p:nvPr/>
        </p:nvPicPr>
        <p:blipFill rotWithShape="1">
          <a:blip r:embed="rId3">
            <a:alphaModFix/>
          </a:blip>
          <a:srcRect b="41891" l="0" r="0" t="45809"/>
          <a:stretch/>
        </p:blipFill>
        <p:spPr>
          <a:xfrm>
            <a:off x="604850" y="1853862"/>
            <a:ext cx="7937899" cy="732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1"/>
          <p:cNvPicPr preferRelativeResize="0"/>
          <p:nvPr/>
        </p:nvPicPr>
        <p:blipFill rotWithShape="1">
          <a:blip r:embed="rId4">
            <a:alphaModFix/>
          </a:blip>
          <a:srcRect b="28751" l="0" r="0" t="34435"/>
          <a:stretch/>
        </p:blipFill>
        <p:spPr>
          <a:xfrm>
            <a:off x="6762750" y="0"/>
            <a:ext cx="2381250" cy="87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