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ncbi.nlm.nih.gov/pmc/articles/PMC4292164/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ncbi.nlm.nih.gov/pmc/articles/PMC4390027/" TargetMode="External"/><Relationship Id="rId3" Type="http://schemas.openxmlformats.org/officeDocument/2006/relationships/hyperlink" Target="https://www.ncbi.nlm.nih.gov/pubmed/25651440" TargetMode="External"/><Relationship Id="rId4" Type="http://schemas.openxmlformats.org/officeDocument/2006/relationships/hyperlink" Target="https://www.ncbi.nlm.nih.gov/pubmed/29653606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parts.igem.org/Catalog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</a:pPr>
            <a:r>
              <a:rPr lang="en" sz="1800">
                <a:solidFill>
                  <a:srgbClr val="222222"/>
                </a:solidFill>
                <a:highlight>
                  <a:srgbClr val="FFFFFF"/>
                </a:highlight>
              </a:rPr>
              <a:t>“</a:t>
            </a:r>
            <a:r>
              <a:rPr lang="en" sz="1800">
                <a:solidFill>
                  <a:srgbClr val="222222"/>
                </a:solidFill>
                <a:highlight>
                  <a:srgbClr val="FFFFFF"/>
                </a:highlight>
              </a:rPr>
              <a:t>Using a Synthetic Toggle Switch to Prevent Hyperphosphorylation in Alzheimer's”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0daecae95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70daecae95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2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https://www.ncbi.nlm.nih.gov/pmc/articles/PMC4292164/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https://www.ncbi.nlm.nih.gov/pmc/articles/PMC4390027/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https://www.ncbi.nlm.nih.gov/pubmed/25651440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https://www.ncbi.nlm.nih.gov/pubmed/29653606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10cf2ec9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g810cf2ec9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System-level: Alzheimer plaque goes in, broken down plaque comes out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Devices: Plaque breakdown device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Parts: Enzyme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u="sng">
                <a:solidFill>
                  <a:schemeClr val="hlink"/>
                </a:solidFill>
                <a:hlinkClick r:id="rId2"/>
              </a:rPr>
              <a:t>http://parts.igem.org/Catalog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70f1410f4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70f1410f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Are there different proteins that influence Alzheimer’s?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Are there similarly shaped proteins in the body?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Drug delivery → stomach? Brain injection? If so, BBB?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hyperlink" Target="https://braintest.com/alzheimers-statistics-throughout-the-united-states-and-worldwide/" TargetMode="External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ncbi.nlm.nih.gov/pmc/articles/PMC4292164/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hyperlink" Target="https://patents.google.com/patent/US6037327A/en" TargetMode="External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58282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4500"/>
              <a:t>Alzheimer’s and the Tau Protein</a:t>
            </a:r>
            <a:endParaRPr sz="45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71600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i="1" lang="en"/>
              <a:t>Using a Synthetic Toggle Switch to Prevent Hyperphosphorylation in Alzheimer’s</a:t>
            </a:r>
            <a:endParaRPr i="1"/>
          </a:p>
        </p:txBody>
      </p:sp>
      <p:sp>
        <p:nvSpPr>
          <p:cNvPr id="56" name="Google Shape;56;p13"/>
          <p:cNvSpPr txBox="1"/>
          <p:nvPr/>
        </p:nvSpPr>
        <p:spPr>
          <a:xfrm>
            <a:off x="3114600" y="3761000"/>
            <a:ext cx="2914800" cy="4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Anna Chatterji, Ishaani Sharma</a:t>
            </a:r>
            <a:endParaRPr>
              <a:solidFill>
                <a:schemeClr val="dk2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-1059659" y="2854812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53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Need</a:t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4150" y="445025"/>
            <a:ext cx="543619" cy="30699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165900" y="960950"/>
            <a:ext cx="5101200" cy="409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Alzheimer’s Disease (AD) impacts 5.8 million people in the United States, 46.8 million worldwide</a:t>
            </a:r>
            <a:r>
              <a:rPr baseline="30000" lang="en" sz="1600"/>
              <a:t>1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Memory loss, confusion, loss of balance, etc.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How do we solve this?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Tau hypothesis: tau protein supports </a:t>
            </a:r>
            <a:r>
              <a:rPr lang="en" sz="1600"/>
              <a:t>microtubules</a:t>
            </a:r>
            <a:r>
              <a:rPr lang="en" sz="1600"/>
              <a:t> in neurons, but tau clusters (caused by hyperphosphorylation) prevents this. </a:t>
            </a:r>
            <a:r>
              <a:rPr lang="en" sz="1600"/>
              <a:t>Hyperphosphorylation could be caused by increased kinase activity and decreased phosphatase activity.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Footnotes</a:t>
            </a:r>
            <a:endParaRPr b="1"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/>
              <a:t>1</a:t>
            </a:r>
            <a:r>
              <a:rPr lang="en" sz="1000"/>
              <a:t> Krista Hillis. “Alzheimer’s Statistics - United States and Worldwide Stats.” </a:t>
            </a:r>
            <a:r>
              <a:rPr i="1" lang="en" sz="1000"/>
              <a:t>BrainTest</a:t>
            </a:r>
            <a:r>
              <a:rPr lang="en" sz="1000"/>
              <a:t>. Accessed 4 March 2020. </a:t>
            </a:r>
            <a:r>
              <a:rPr lang="en" sz="1000" u="sng">
                <a:solidFill>
                  <a:schemeClr val="hlink"/>
                </a:solidFill>
                <a:hlinkClick r:id="rId4"/>
              </a:rPr>
              <a:t>https://braintest.com/alzheimers-statistics-throughout-the-united-states-and-worldwide/</a:t>
            </a:r>
            <a:endParaRPr sz="1000"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81525" y="1605263"/>
            <a:ext cx="3048150" cy="1932973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5143500" y="3604950"/>
            <a:ext cx="3124200" cy="2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A comparison of a normal brain to one affected by AD.</a:t>
            </a:r>
            <a:endParaRPr i="1"/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062716" y="4613287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Challenges</a:t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362850" y="1017725"/>
            <a:ext cx="4962900" cy="33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Blood-Brain Barrier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Regulates homeostasis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Maintains proper neuronal function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Protect central nervous system from toxins, pathogens, inflammation, injury, disease, etc.</a:t>
            </a:r>
            <a:r>
              <a:rPr baseline="30000" lang="en" sz="1800"/>
              <a:t>2</a:t>
            </a:r>
            <a:endParaRPr baseline="30000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Ethical issues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Injecting something directly into the brain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Synthetic toggle switch may act differently in the brain environment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Footnotes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/>
              <a:t>2</a:t>
            </a:r>
            <a:r>
              <a:rPr lang="en" sz="1000"/>
              <a:t> Richard Daneman and Alexandre Prat. “The Blood-Brain Barrier.” </a:t>
            </a:r>
            <a:r>
              <a:rPr i="1" lang="en" sz="1000"/>
              <a:t>NCBI. </a:t>
            </a:r>
            <a:r>
              <a:rPr lang="en" sz="1000"/>
              <a:t>January 2015. Accessed 4 March 2020. </a:t>
            </a:r>
            <a:r>
              <a:rPr lang="en" sz="1100" u="sng">
                <a:solidFill>
                  <a:schemeClr val="accent5"/>
                </a:solidFill>
                <a:hlinkClick r:id="rId3"/>
              </a:rPr>
              <a:t>https://www.ncbi.nlm.nih.gov/pmc/articles/PMC4292164/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74575" y="1315725"/>
            <a:ext cx="3969424" cy="251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62716" y="4613287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Existing Methods</a:t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4150" y="445025"/>
            <a:ext cx="543619" cy="30699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363550" y="1318125"/>
            <a:ext cx="7849800" cy="34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There is lots of ongoing research into treatment of </a:t>
            </a:r>
            <a:r>
              <a:rPr lang="en" sz="1800"/>
              <a:t>alzheimer's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Currently there are several medications available</a:t>
            </a:r>
            <a:r>
              <a:rPr baseline="30000" lang="en" sz="1800"/>
              <a:t>3</a:t>
            </a:r>
            <a:endParaRPr baseline="30000"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</a:t>
            </a:r>
            <a:r>
              <a:rPr lang="en" sz="1800"/>
              <a:t>.e. by breaking down pre-existing plaques in brain cells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Most treatments are focused on breaking down plaque in one way or another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But some focus on lowering the risk before a patient shows many symptoms</a:t>
            </a:r>
            <a:endParaRPr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Footnotes</a:t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/>
              <a:t>3</a:t>
            </a:r>
            <a:r>
              <a:rPr lang="en" sz="1100"/>
              <a:t> Gerardo Castillo and Alan D. Snow. “Specific saccharide compositions and methods for treating Alzheimer's disease and other </a:t>
            </a:r>
            <a:r>
              <a:rPr lang="en" sz="1100"/>
              <a:t>amyloidosis</a:t>
            </a:r>
            <a:r>
              <a:rPr lang="en" sz="1100"/>
              <a:t>.” 1998. Accessed 4 March 2020. </a:t>
            </a:r>
            <a:r>
              <a:rPr lang="en" sz="1100" u="sng">
                <a:solidFill>
                  <a:schemeClr val="hlink"/>
                </a:solidFill>
                <a:hlinkClick r:id="rId4"/>
              </a:rPr>
              <a:t>https://patents.google.com/patent/US6037327A/en</a:t>
            </a:r>
            <a:endParaRPr sz="1100"/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087038" y="4751628"/>
            <a:ext cx="1745259" cy="23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23550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Synthetic Biology Based Solution</a:t>
            </a:r>
            <a:endParaRPr/>
          </a:p>
        </p:txBody>
      </p:sp>
      <p:pic>
        <p:nvPicPr>
          <p:cNvPr id="89" name="Google Shape;89;p17"/>
          <p:cNvPicPr preferRelativeResize="0"/>
          <p:nvPr/>
        </p:nvPicPr>
        <p:blipFill rotWithShape="1">
          <a:blip r:embed="rId3">
            <a:alphaModFix/>
          </a:blip>
          <a:srcRect b="19055" l="0" r="0" t="18832"/>
          <a:stretch/>
        </p:blipFill>
        <p:spPr>
          <a:xfrm>
            <a:off x="7744675" y="117400"/>
            <a:ext cx="1246925" cy="437352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0" y="2018326"/>
            <a:ext cx="82587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Next ask, “What devices do we need?”</a:t>
            </a:r>
            <a:endParaRPr b="0" i="0" sz="3000" u="none" cap="none" strike="noStrik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0" y="3436775"/>
            <a:ext cx="8991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Then ask, “What parts can we use?”</a:t>
            </a:r>
            <a:endParaRPr b="0" i="0" sz="3000" u="none" cap="none" strike="noStrik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0" y="684913"/>
            <a:ext cx="82587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" sz="3000">
                <a:latin typeface="Avenir"/>
                <a:ea typeface="Avenir"/>
                <a:cs typeface="Avenir"/>
                <a:sym typeface="Avenir"/>
              </a:rPr>
              <a:t>Start with a system-level description</a:t>
            </a:r>
            <a:endParaRPr b="0" i="0" sz="3000" u="none" cap="none" strike="noStrik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160400" y="1302875"/>
            <a:ext cx="66084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A cell will be able to detect an increase in kinase levels and a decrease in phosphatase levels. A synthetic toggle switch will be used to regulate these levels.</a:t>
            </a:r>
            <a:endParaRPr sz="1600"/>
          </a:p>
        </p:txBody>
      </p:sp>
      <p:sp>
        <p:nvSpPr>
          <p:cNvPr id="94" name="Google Shape;94;p17"/>
          <p:cNvSpPr txBox="1"/>
          <p:nvPr/>
        </p:nvSpPr>
        <p:spPr>
          <a:xfrm>
            <a:off x="160400" y="2651350"/>
            <a:ext cx="66084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The synthetic toggle switch is the most complicated part of this design. Using coding sequences with promoters that trigger the copying of genes that break down kinase and build </a:t>
            </a:r>
            <a:r>
              <a:rPr lang="en" sz="1600"/>
              <a:t>phosphatase</a:t>
            </a:r>
            <a:r>
              <a:rPr lang="en" sz="1600"/>
              <a:t>, the levels will be regulated.</a:t>
            </a:r>
            <a:endParaRPr sz="1600"/>
          </a:p>
        </p:txBody>
      </p:sp>
      <p:sp>
        <p:nvSpPr>
          <p:cNvPr id="95" name="Google Shape;95;p17"/>
          <p:cNvSpPr txBox="1"/>
          <p:nvPr/>
        </p:nvSpPr>
        <p:spPr>
          <a:xfrm>
            <a:off x="235500" y="4490925"/>
            <a:ext cx="66084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96" name="Google Shape;96;p17"/>
          <p:cNvSpPr txBox="1"/>
          <p:nvPr/>
        </p:nvSpPr>
        <p:spPr>
          <a:xfrm>
            <a:off x="235500" y="4332875"/>
            <a:ext cx="6857400" cy="5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are currently looking into designing a synthetic toggle switch with CDS that cover the aforementioned steps.</a:t>
            </a:r>
            <a:endParaRPr/>
          </a:p>
        </p:txBody>
      </p:sp>
      <p:pic>
        <p:nvPicPr>
          <p:cNvPr id="97" name="Google Shape;9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62716" y="4613287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6725" y="0"/>
            <a:ext cx="4840936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2516" y="4657237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Ethical Considerations</a:t>
            </a:r>
            <a:endParaRPr/>
          </a:p>
        </p:txBody>
      </p:sp>
      <p:sp>
        <p:nvSpPr>
          <p:cNvPr id="109" name="Google Shape;109;p19"/>
          <p:cNvSpPr txBox="1"/>
          <p:nvPr/>
        </p:nvSpPr>
        <p:spPr>
          <a:xfrm>
            <a:off x="311700" y="1017725"/>
            <a:ext cx="8520600" cy="3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Similar to “Challenges:”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Limitations of injecting something into someone’s brain?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Regulating synthetic toggle switch inside of a subject?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Further degenerative issues caused by unknown substances in the brain?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Multiple hypotheses for AD</a:t>
            </a:r>
            <a:endParaRPr sz="1800"/>
          </a:p>
        </p:txBody>
      </p:sp>
      <p:pic>
        <p:nvPicPr>
          <p:cNvPr id="110" name="Google Shape;11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62716" y="4613287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9EAD3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Blind spots</a:t>
            </a:r>
            <a:endParaRPr/>
          </a:p>
        </p:txBody>
      </p:sp>
      <p:sp>
        <p:nvSpPr>
          <p:cNvPr id="116" name="Google Shape;116;p20"/>
          <p:cNvSpPr txBox="1"/>
          <p:nvPr/>
        </p:nvSpPr>
        <p:spPr>
          <a:xfrm>
            <a:off x="311700" y="1095275"/>
            <a:ext cx="4260300" cy="37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Effect of targeting kinase/phosphatase activity on other factors of the brain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Amyloid deposits?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Example of how </a:t>
            </a:r>
            <a:r>
              <a:rPr i="1" lang="en" sz="1800"/>
              <a:t>exact</a:t>
            </a:r>
            <a:r>
              <a:rPr lang="en" sz="1800"/>
              <a:t> cause of AD is not determined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Individual responses to the synthetic toggle switch may vary</a:t>
            </a:r>
            <a:endParaRPr sz="1800"/>
          </a:p>
        </p:txBody>
      </p:sp>
      <p:pic>
        <p:nvPicPr>
          <p:cNvPr id="117" name="Google Shape;11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300" y="606562"/>
            <a:ext cx="4267200" cy="3694176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0"/>
          <p:cNvSpPr txBox="1"/>
          <p:nvPr/>
        </p:nvSpPr>
        <p:spPr>
          <a:xfrm>
            <a:off x="4520700" y="4445550"/>
            <a:ext cx="4370400" cy="3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The presence of both amyloid plaques and tau clusters can lead to AD.</a:t>
            </a:r>
            <a:endParaRPr baseline="30000"/>
          </a:p>
        </p:txBody>
      </p:sp>
      <p:pic>
        <p:nvPicPr>
          <p:cNvPr id="119" name="Google Shape;119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1191" y="4613287"/>
            <a:ext cx="2769575" cy="37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