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8" roundtripDataSignature="AMtx7mjFCQeD3gDL7qaktAvxRlyH1ux1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nature.com/articles/s41579-019-0173-x" TargetMode="External"/><Relationship Id="rId4" Type="http://schemas.openxmlformats.org/officeDocument/2006/relationships/hyperlink" Target="https://www.ncbi.nlm.nih.gov/nuccore/NR_151910.1" TargetMode="External"/><Relationship Id="rId5" Type="http://schemas.openxmlformats.org/officeDocument/2006/relationships/hyperlink" Target="https://pubmed.ncbi.nlm.nih.gov/33579411/" TargetMode="External"/><Relationship Id="rId6" Type="http://schemas.openxmlformats.org/officeDocument/2006/relationships/image" Target="../media/image3.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nvSpPr>
        <p:spPr>
          <a:xfrm>
            <a:off x="166652" y="1250625"/>
            <a:ext cx="4352100" cy="4836900"/>
          </a:xfrm>
          <a:prstGeom prst="rect">
            <a:avLst/>
          </a:prstGeom>
          <a:noFill/>
          <a:ln cap="flat" cmpd="sng" w="9525">
            <a:solidFill>
              <a:srgbClr val="7F7F7F"/>
            </a:solidFill>
            <a:prstDash val="solid"/>
            <a:round/>
            <a:headEnd len="sm" w="sm" type="none"/>
            <a:tailEnd len="sm" w="sm" type="none"/>
          </a:ln>
        </p:spPr>
        <p:txBody>
          <a:bodyPr anchorCtr="0" anchor="t" bIns="17000" lIns="34000" spcFirstLastPara="1" rIns="34000" wrap="square" tIns="17000">
            <a:spAutoFit/>
          </a:bodyPr>
          <a:lstStyle/>
          <a:p>
            <a:pPr indent="-114300" lvl="0" marL="114300" marR="0" rtl="0" algn="l">
              <a:lnSpc>
                <a:spcPct val="100000"/>
              </a:lnSpc>
              <a:spcBef>
                <a:spcPts val="0"/>
              </a:spcBef>
              <a:spcAft>
                <a:spcPts val="0"/>
              </a:spcAft>
              <a:buClr>
                <a:srgbClr val="000000"/>
              </a:buClr>
              <a:buSzPts val="700"/>
              <a:buFont typeface="Calibri"/>
              <a:buChar char="●"/>
            </a:pPr>
            <a:r>
              <a:rPr b="0" i="0" lang="en" sz="1200" u="none" cap="none" strike="noStrike">
                <a:solidFill>
                  <a:srgbClr val="000000"/>
                </a:solidFill>
                <a:latin typeface="Calibri"/>
                <a:ea typeface="Calibri"/>
                <a:cs typeface="Calibri"/>
                <a:sym typeface="Calibri"/>
              </a:rPr>
              <a:t>The topic that I decided to explore for this project is on Microbial Fuel Cell, but with a twist. I focused on how to use a Microbial Fuel Cell to generate electricity while breaking down plastic. Although currently, it is still a hypothesis backed up with arguments for it, I have yet to test my idea due to certain limitations. For this project, I am essentially using a special bacteria called Ideonella Sakaiensis, and this bacteria has a function that allows it to secrete PETase and MHETase to help break down PET plastic. It breaks down PET plastic into substances that can be used by other bacterias to go through respiration and generate electricity. The electricity is captured by the device itself, and this is how my project can be seen as killing 2 birds with 1 stone. </a:t>
            </a:r>
            <a:endParaRPr b="0" i="0" sz="1200" u="none" cap="none" strike="noStrike">
              <a:solidFill>
                <a:srgbClr val="000000"/>
              </a:solidFill>
              <a:latin typeface="Calibri"/>
              <a:ea typeface="Calibri"/>
              <a:cs typeface="Calibri"/>
              <a:sym typeface="Calibri"/>
            </a:endParaRPr>
          </a:p>
          <a:p>
            <a:pPr indent="-114300" lvl="0" marL="114300" marR="0" rtl="0" algn="l">
              <a:lnSpc>
                <a:spcPct val="100000"/>
              </a:lnSpc>
              <a:spcBef>
                <a:spcPts val="0"/>
              </a:spcBef>
              <a:spcAft>
                <a:spcPts val="0"/>
              </a:spcAft>
              <a:buClr>
                <a:srgbClr val="000000"/>
              </a:buClr>
              <a:buSzPts val="700"/>
              <a:buFont typeface="Calibri"/>
              <a:buChar char="●"/>
            </a:pPr>
            <a:r>
              <a:rPr b="0" i="0" lang="en" sz="1200" u="none" cap="none" strike="noStrike">
                <a:solidFill>
                  <a:srgbClr val="000000"/>
                </a:solidFill>
                <a:latin typeface="Calibri"/>
                <a:ea typeface="Calibri"/>
                <a:cs typeface="Calibri"/>
                <a:sym typeface="Calibri"/>
              </a:rPr>
              <a:t>My design is fairly simple, it is essentially the design of a microbial fuel cell, but it includes 2 types of bacteria. One bacteria to break down the plastic, and the other bacteria to use the substances broken down and use it as an energy source. After many and thorough research, I came to this conclusion because it seems to me that it is the best design as of right now. Since Ideonella Sakaiensis itself takes a longer time to break down plastic, and use it as an energy source, using 2 bacteria at the same time will increase the energy production at a faster rate. </a:t>
            </a:r>
            <a:endParaRPr b="0" i="0" sz="1200" u="none" cap="none" strike="noStrike">
              <a:solidFill>
                <a:srgbClr val="000000"/>
              </a:solidFill>
              <a:latin typeface="Calibri"/>
              <a:ea typeface="Calibri"/>
              <a:cs typeface="Calibri"/>
              <a:sym typeface="Calibri"/>
            </a:endParaRPr>
          </a:p>
          <a:p>
            <a:pPr indent="-76200" lvl="0" marL="114300" marR="0" rtl="0" algn="l">
              <a:lnSpc>
                <a:spcPct val="100000"/>
              </a:lnSpc>
              <a:spcBef>
                <a:spcPts val="0"/>
              </a:spcBef>
              <a:spcAft>
                <a:spcPts val="0"/>
              </a:spcAft>
              <a:buClr>
                <a:srgbClr val="000000"/>
              </a:buClr>
              <a:buSzPts val="700"/>
              <a:buFont typeface="Arial"/>
              <a:buNone/>
            </a:pPr>
            <a:r>
              <a:t/>
            </a:r>
            <a:endParaRPr b="1" i="0" sz="1200" u="none" cap="none" strike="noStrike">
              <a:solidFill>
                <a:srgbClr val="000000"/>
              </a:solidFill>
              <a:latin typeface="Calibri"/>
              <a:ea typeface="Calibri"/>
              <a:cs typeface="Calibri"/>
              <a:sym typeface="Calibri"/>
            </a:endParaRPr>
          </a:p>
          <a:p>
            <a:pPr indent="-76200" lvl="0" marL="114300" marR="0" rtl="0" algn="l">
              <a:lnSpc>
                <a:spcPct val="100000"/>
              </a:lnSpc>
              <a:spcBef>
                <a:spcPts val="0"/>
              </a:spcBef>
              <a:spcAft>
                <a:spcPts val="0"/>
              </a:spcAft>
              <a:buClr>
                <a:srgbClr val="000000"/>
              </a:buClr>
              <a:buSzPts val="700"/>
              <a:buFont typeface="Arial"/>
              <a:buNone/>
            </a:pPr>
            <a:r>
              <a:t/>
            </a:r>
            <a:endParaRPr b="1" i="0" sz="1200" u="none" cap="none" strike="noStrike">
              <a:solidFill>
                <a:srgbClr val="000000"/>
              </a:solidFill>
              <a:latin typeface="Calibri"/>
              <a:ea typeface="Calibri"/>
              <a:cs typeface="Calibri"/>
              <a:sym typeface="Calibri"/>
            </a:endParaRPr>
          </a:p>
          <a:p>
            <a:pPr indent="-76200" lvl="0" marL="114300" marR="0" rtl="0" algn="l">
              <a:lnSpc>
                <a:spcPct val="100000"/>
              </a:lnSpc>
              <a:spcBef>
                <a:spcPts val="0"/>
              </a:spcBef>
              <a:spcAft>
                <a:spcPts val="0"/>
              </a:spcAft>
              <a:buClr>
                <a:srgbClr val="000000"/>
              </a:buClr>
              <a:buSzPts val="700"/>
              <a:buFont typeface="Arial"/>
              <a:buNone/>
            </a:pPr>
            <a:r>
              <a:t/>
            </a:r>
            <a:endParaRPr b="1" i="0" sz="1200" u="none" cap="none" strike="noStrike">
              <a:solidFill>
                <a:srgbClr val="000000"/>
              </a:solidFill>
              <a:latin typeface="Calibri"/>
              <a:ea typeface="Calibri"/>
              <a:cs typeface="Calibri"/>
              <a:sym typeface="Calibri"/>
            </a:endParaRPr>
          </a:p>
          <a:p>
            <a:pPr indent="-76200" lvl="0" marL="114300" marR="0" rtl="0" algn="l">
              <a:lnSpc>
                <a:spcPct val="100000"/>
              </a:lnSpc>
              <a:spcBef>
                <a:spcPts val="0"/>
              </a:spcBef>
              <a:spcAft>
                <a:spcPts val="0"/>
              </a:spcAft>
              <a:buClr>
                <a:srgbClr val="000000"/>
              </a:buClr>
              <a:buSzPts val="700"/>
              <a:buFont typeface="Arial"/>
              <a:buNone/>
            </a:pPr>
            <a:r>
              <a:t/>
            </a:r>
            <a:endParaRPr b="1" i="0" sz="12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Calibri"/>
              <a:ea typeface="Calibri"/>
              <a:cs typeface="Calibri"/>
              <a:sym typeface="Calibri"/>
            </a:endParaRPr>
          </a:p>
        </p:txBody>
      </p:sp>
      <p:sp>
        <p:nvSpPr>
          <p:cNvPr id="55" name="Google Shape;55;p1"/>
          <p:cNvSpPr txBox="1"/>
          <p:nvPr/>
        </p:nvSpPr>
        <p:spPr>
          <a:xfrm>
            <a:off x="2884720" y="4544169"/>
            <a:ext cx="68400" cy="96000"/>
          </a:xfrm>
          <a:prstGeom prst="rect">
            <a:avLst/>
          </a:prstGeom>
          <a:noFill/>
          <a:ln>
            <a:noFill/>
          </a:ln>
        </p:spPr>
        <p:txBody>
          <a:bodyPr anchorCtr="0" anchor="t" bIns="17000" lIns="34000" spcFirstLastPara="1" rIns="34000" wrap="square" tIns="17000">
            <a:spAutoFit/>
          </a:bodyPr>
          <a:lstStyle/>
          <a:p>
            <a:pPr indent="0" lvl="0" marL="0" marR="0" rtl="0" algn="l">
              <a:lnSpc>
                <a:spcPct val="100000"/>
              </a:lnSpc>
              <a:spcBef>
                <a:spcPts val="0"/>
              </a:spcBef>
              <a:spcAft>
                <a:spcPts val="0"/>
              </a:spcAft>
              <a:buClr>
                <a:srgbClr val="000000"/>
              </a:buClr>
              <a:buSzPts val="400"/>
              <a:buFont typeface="Arial"/>
              <a:buNone/>
            </a:pPr>
            <a:r>
              <a:t/>
            </a:r>
            <a:endParaRPr b="0" i="0" sz="400" u="none" cap="none" strike="noStrike">
              <a:solidFill>
                <a:srgbClr val="000000"/>
              </a:solidFill>
              <a:latin typeface="Arial"/>
              <a:ea typeface="Arial"/>
              <a:cs typeface="Arial"/>
              <a:sym typeface="Arial"/>
            </a:endParaRPr>
          </a:p>
        </p:txBody>
      </p:sp>
      <p:sp>
        <p:nvSpPr>
          <p:cNvPr id="56" name="Google Shape;56;p1"/>
          <p:cNvSpPr/>
          <p:nvPr/>
        </p:nvSpPr>
        <p:spPr>
          <a:xfrm>
            <a:off x="159680" y="53077"/>
            <a:ext cx="8838600" cy="7701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11150" lIns="22325" spcFirstLastPara="1" rIns="22325" wrap="square" tIns="1115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sng" cap="none" strike="noStrike">
                <a:solidFill>
                  <a:srgbClr val="FFFFFF"/>
                </a:solidFill>
                <a:latin typeface="Calibri"/>
                <a:ea typeface="Calibri"/>
                <a:cs typeface="Calibri"/>
                <a:sym typeface="Calibri"/>
              </a:rPr>
              <a:t>Plastic Fuelled Microbial Fuel Cell</a:t>
            </a:r>
            <a:endParaRPr b="0" i="0" sz="18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FFFFFF"/>
                </a:solidFill>
                <a:latin typeface="Calibri"/>
                <a:ea typeface="Calibri"/>
                <a:cs typeface="Calibri"/>
                <a:sym typeface="Calibri"/>
              </a:rPr>
              <a:t>Yu Tung Lee</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FFFFFF"/>
                </a:solidFill>
                <a:latin typeface="Calibri"/>
                <a:ea typeface="Calibri"/>
                <a:cs typeface="Calibri"/>
                <a:sym typeface="Calibri"/>
              </a:rPr>
              <a:t>Sinarmas World Academy, Indonesia</a:t>
            </a:r>
            <a:endParaRPr b="0" i="0" sz="1200" u="none" cap="none" strike="noStrike">
              <a:solidFill>
                <a:srgbClr val="FFFFFF"/>
              </a:solidFill>
              <a:latin typeface="Calibri"/>
              <a:ea typeface="Calibri"/>
              <a:cs typeface="Calibri"/>
              <a:sym typeface="Calibri"/>
            </a:endParaRPr>
          </a:p>
        </p:txBody>
      </p:sp>
      <p:sp>
        <p:nvSpPr>
          <p:cNvPr id="57" name="Google Shape;57;p1"/>
          <p:cNvSpPr/>
          <p:nvPr/>
        </p:nvSpPr>
        <p:spPr>
          <a:xfrm>
            <a:off x="157257" y="879476"/>
            <a:ext cx="4352100" cy="279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FFFFFF"/>
                </a:solidFill>
                <a:latin typeface="Calibri"/>
                <a:ea typeface="Calibri"/>
                <a:cs typeface="Calibri"/>
                <a:sym typeface="Calibri"/>
              </a:rPr>
              <a:t> Introduction &amp; Project Details</a:t>
            </a:r>
            <a:endParaRPr b="0" i="0" sz="1600" u="none" cap="none" strike="noStrike">
              <a:solidFill>
                <a:srgbClr val="FFFFFF"/>
              </a:solidFill>
              <a:latin typeface="Calibri"/>
              <a:ea typeface="Calibri"/>
              <a:cs typeface="Calibri"/>
              <a:sym typeface="Calibri"/>
            </a:endParaRPr>
          </a:p>
        </p:txBody>
      </p:sp>
      <p:sp>
        <p:nvSpPr>
          <p:cNvPr id="58" name="Google Shape;58;p1"/>
          <p:cNvSpPr/>
          <p:nvPr/>
        </p:nvSpPr>
        <p:spPr>
          <a:xfrm>
            <a:off x="4630921" y="879491"/>
            <a:ext cx="4352100" cy="279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FFFFFF"/>
                </a:solidFill>
                <a:latin typeface="Calibri"/>
                <a:ea typeface="Calibri"/>
                <a:cs typeface="Calibri"/>
                <a:sym typeface="Calibri"/>
              </a:rPr>
              <a:t>Experiments We Did &amp;/or Planned</a:t>
            </a:r>
            <a:endParaRPr b="0" i="0" sz="1600" u="none" cap="none" strike="noStrike">
              <a:solidFill>
                <a:srgbClr val="FFFFFF"/>
              </a:solidFill>
              <a:latin typeface="Calibri"/>
              <a:ea typeface="Calibri"/>
              <a:cs typeface="Calibri"/>
              <a:sym typeface="Calibri"/>
            </a:endParaRPr>
          </a:p>
        </p:txBody>
      </p:sp>
      <p:sp>
        <p:nvSpPr>
          <p:cNvPr id="59" name="Google Shape;59;p1"/>
          <p:cNvSpPr/>
          <p:nvPr/>
        </p:nvSpPr>
        <p:spPr>
          <a:xfrm>
            <a:off x="4630924" y="1249757"/>
            <a:ext cx="4352100" cy="36834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114300" lvl="0" marL="114300" marR="0" rtl="0" algn="l">
              <a:lnSpc>
                <a:spcPct val="100000"/>
              </a:lnSpc>
              <a:spcBef>
                <a:spcPts val="0"/>
              </a:spcBef>
              <a:spcAft>
                <a:spcPts val="0"/>
              </a:spcAft>
              <a:buClr>
                <a:srgbClr val="000000"/>
              </a:buClr>
              <a:buSzPts val="700"/>
              <a:buFont typeface="Arial"/>
              <a:buChar char="●"/>
            </a:pPr>
            <a:r>
              <a:rPr b="0" i="0" lang="en" sz="1200" u="none" cap="none" strike="noStrike">
                <a:solidFill>
                  <a:srgbClr val="000000"/>
                </a:solidFill>
                <a:latin typeface="Calibri"/>
                <a:ea typeface="Calibri"/>
                <a:cs typeface="Calibri"/>
                <a:sym typeface="Calibri"/>
              </a:rPr>
              <a:t>Currently, my only experimental plan is to be able to carry out my experiment, and that is to purchase the necessary bacteria, and also purchase other equipments to build a Microbial Fuel Cell to test out my idea. This is the planning right now, however because of COVID-19, it is rather difficult to purchase the bacteria that I need, as it is only available in other countries. Due to this limitation, I have decided to work on something else, which is making a phylogenetic tree. I have only recently started working on it, because my mentor just gave me the idea to use other bacteria, and compare it to Ideonella sakaiensis to give an estimate of its energy output. Due to that, I have created a small phylogenetic tree based on bacterias with known energy output. </a:t>
            </a:r>
            <a:endParaRPr b="0" i="0" sz="1200" u="none" cap="none" strike="noStrike">
              <a:solidFill>
                <a:srgbClr val="000000"/>
              </a:solidFill>
              <a:latin typeface="Calibri"/>
              <a:ea typeface="Calibri"/>
              <a:cs typeface="Calibri"/>
              <a:sym typeface="Calibri"/>
            </a:endParaRPr>
          </a:p>
          <a:p>
            <a:pPr indent="-114300" lvl="0" marL="114300" marR="0" rtl="0" algn="l">
              <a:lnSpc>
                <a:spcPct val="100000"/>
              </a:lnSpc>
              <a:spcBef>
                <a:spcPts val="0"/>
              </a:spcBef>
              <a:spcAft>
                <a:spcPts val="0"/>
              </a:spcAft>
              <a:buClr>
                <a:srgbClr val="000000"/>
              </a:buClr>
              <a:buSzPts val="700"/>
              <a:buFont typeface="Calibri"/>
              <a:buChar char="●"/>
            </a:pPr>
            <a:r>
              <a:rPr b="0" i="0" lang="en" sz="1200" u="none" cap="none" strike="noStrike">
                <a:solidFill>
                  <a:srgbClr val="000000"/>
                </a:solidFill>
                <a:latin typeface="Calibri"/>
                <a:ea typeface="Calibri"/>
                <a:cs typeface="Calibri"/>
                <a:sym typeface="Calibri"/>
              </a:rPr>
              <a:t>In the photo below, I have gathered the FASTA file of the 16s RRNA of 7 different bacterias and gathered it in Clustal Omega to create a phylogenetic tree. </a:t>
            </a:r>
            <a:endParaRPr b="0" i="0" sz="1200" u="none" cap="none" strike="noStrike">
              <a:solidFill>
                <a:srgbClr val="000000"/>
              </a:solidFill>
              <a:latin typeface="Calibri"/>
              <a:ea typeface="Calibri"/>
              <a:cs typeface="Calibri"/>
              <a:sym typeface="Calibri"/>
            </a:endParaRPr>
          </a:p>
        </p:txBody>
      </p:sp>
      <p:pic>
        <p:nvPicPr>
          <p:cNvPr id="60" name="Google Shape;60;p1"/>
          <p:cNvPicPr preferRelativeResize="0"/>
          <p:nvPr/>
        </p:nvPicPr>
        <p:blipFill rotWithShape="1">
          <a:blip r:embed="rId3">
            <a:alphaModFix/>
          </a:blip>
          <a:srcRect b="31033" l="0" r="0" t="31033"/>
          <a:stretch/>
        </p:blipFill>
        <p:spPr>
          <a:xfrm>
            <a:off x="6896146" y="33331"/>
            <a:ext cx="2118111" cy="803675"/>
          </a:xfrm>
          <a:prstGeom prst="rect">
            <a:avLst/>
          </a:prstGeom>
          <a:noFill/>
          <a:ln>
            <a:noFill/>
          </a:ln>
        </p:spPr>
      </p:pic>
      <p:pic>
        <p:nvPicPr>
          <p:cNvPr id="61" name="Google Shape;61;p1"/>
          <p:cNvPicPr preferRelativeResize="0"/>
          <p:nvPr/>
        </p:nvPicPr>
        <p:blipFill rotWithShape="1">
          <a:blip r:embed="rId4">
            <a:alphaModFix/>
          </a:blip>
          <a:srcRect b="34967" l="20856" r="20802" t="31835"/>
          <a:stretch/>
        </p:blipFill>
        <p:spPr>
          <a:xfrm>
            <a:off x="141984" y="37587"/>
            <a:ext cx="2118028" cy="803676"/>
          </a:xfrm>
          <a:prstGeom prst="rect">
            <a:avLst/>
          </a:prstGeom>
          <a:noFill/>
          <a:ln>
            <a:noFill/>
          </a:ln>
        </p:spPr>
      </p:pic>
      <p:sp>
        <p:nvSpPr>
          <p:cNvPr id="62" name="Google Shape;62;p1"/>
          <p:cNvSpPr txBox="1"/>
          <p:nvPr/>
        </p:nvSpPr>
        <p:spPr>
          <a:xfrm>
            <a:off x="10219492" y="1898128"/>
            <a:ext cx="45000" cy="68700"/>
          </a:xfrm>
          <a:prstGeom prst="rect">
            <a:avLst/>
          </a:prstGeom>
          <a:noFill/>
          <a:ln>
            <a:noFill/>
          </a:ln>
        </p:spPr>
        <p:txBody>
          <a:bodyPr anchorCtr="0" anchor="t" bIns="11150" lIns="22325" spcFirstLastPara="1" rIns="22325" wrap="square" tIns="11150">
            <a:spAutoFit/>
          </a:bodyPr>
          <a:lstStyle/>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pic>
        <p:nvPicPr>
          <p:cNvPr id="63" name="Google Shape;63;p1"/>
          <p:cNvPicPr preferRelativeResize="0"/>
          <p:nvPr/>
        </p:nvPicPr>
        <p:blipFill rotWithShape="1">
          <a:blip r:embed="rId5">
            <a:alphaModFix/>
          </a:blip>
          <a:srcRect b="0" l="0" r="0" t="0"/>
          <a:stretch/>
        </p:blipFill>
        <p:spPr>
          <a:xfrm>
            <a:off x="4827675" y="4037000"/>
            <a:ext cx="3453474" cy="7701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2"/>
          <p:cNvSpPr/>
          <p:nvPr/>
        </p:nvSpPr>
        <p:spPr>
          <a:xfrm>
            <a:off x="4649493" y="1271341"/>
            <a:ext cx="4352100" cy="18417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107950" lvl="0" marL="114300" marR="0" rtl="0" algn="l">
              <a:lnSpc>
                <a:spcPct val="100000"/>
              </a:lnSpc>
              <a:spcBef>
                <a:spcPts val="0"/>
              </a:spcBef>
              <a:spcAft>
                <a:spcPts val="0"/>
              </a:spcAft>
              <a:buClr>
                <a:schemeClr val="dk1"/>
              </a:buClr>
              <a:buSzPts val="700"/>
              <a:buFont typeface="Calibri"/>
              <a:buChar char="●"/>
            </a:pPr>
            <a:r>
              <a:rPr b="0" i="0" lang="en" sz="1200" u="none" cap="none" strike="noStrike">
                <a:solidFill>
                  <a:schemeClr val="dk1"/>
                </a:solidFill>
                <a:latin typeface="Calibri"/>
                <a:ea typeface="Calibri"/>
                <a:cs typeface="Calibri"/>
                <a:sym typeface="Calibri"/>
              </a:rPr>
              <a:t>This year’s team only include me as the only member. I have decided to work on this project after receiving a grant, and use this platform as an opportunity to gain more experience.</a:t>
            </a:r>
            <a:endParaRPr b="0" i="0" sz="1200" u="none" cap="none" strike="noStrike">
              <a:solidFill>
                <a:schemeClr val="dk1"/>
              </a:solidFill>
              <a:latin typeface="Calibri"/>
              <a:ea typeface="Calibri"/>
              <a:cs typeface="Calibri"/>
              <a:sym typeface="Calibri"/>
            </a:endParaRPr>
          </a:p>
          <a:p>
            <a:pPr indent="-114300" lvl="0" marL="114300" marR="0" rtl="0" algn="l">
              <a:lnSpc>
                <a:spcPct val="100000"/>
              </a:lnSpc>
              <a:spcBef>
                <a:spcPts val="0"/>
              </a:spcBef>
              <a:spcAft>
                <a:spcPts val="0"/>
              </a:spcAft>
              <a:buClr>
                <a:srgbClr val="000000"/>
              </a:buClr>
              <a:buSzPts val="1200"/>
              <a:buFont typeface="Calibri"/>
              <a:buChar char="●"/>
            </a:pPr>
            <a:r>
              <a:rPr b="0" i="0" lang="en" sz="1200" u="none" cap="none" strike="noStrike">
                <a:solidFill>
                  <a:srgbClr val="000000"/>
                </a:solidFill>
                <a:latin typeface="Calibri"/>
                <a:ea typeface="Calibri"/>
                <a:cs typeface="Calibri"/>
                <a:sym typeface="Calibri"/>
              </a:rPr>
              <a:t>There wasn’t really much to highlights to share because overall, it was only me working alone, and also having some meetings with my mentor, as well as discussing my ideas with my school mentor/supervisor. Overall, it has been a really interesting ride until now, I have learnt so much more, and I plan to not stop now, and continue pursuing what I am interested in. I am really looking forward to what the next few months holds for me. </a:t>
            </a:r>
            <a:endParaRPr b="0" i="0" sz="1200" u="none" cap="none" strike="noStrike">
              <a:solidFill>
                <a:srgbClr val="000000"/>
              </a:solidFill>
              <a:latin typeface="Calibri"/>
              <a:ea typeface="Calibri"/>
              <a:cs typeface="Calibri"/>
              <a:sym typeface="Calibri"/>
            </a:endParaRPr>
          </a:p>
        </p:txBody>
      </p:sp>
      <p:sp>
        <p:nvSpPr>
          <p:cNvPr id="69" name="Google Shape;69;p2"/>
          <p:cNvSpPr/>
          <p:nvPr/>
        </p:nvSpPr>
        <p:spPr>
          <a:xfrm>
            <a:off x="4652586" y="879476"/>
            <a:ext cx="4352100" cy="279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FFFFFF"/>
                </a:solidFill>
                <a:latin typeface="Calibri"/>
                <a:ea typeface="Calibri"/>
                <a:cs typeface="Calibri"/>
                <a:sym typeface="Calibri"/>
              </a:rPr>
              <a:t>About This Year’s Team</a:t>
            </a:r>
            <a:endParaRPr b="0" i="0" sz="1600" u="none" cap="none" strike="noStrike">
              <a:solidFill>
                <a:srgbClr val="FFFFFF"/>
              </a:solidFill>
              <a:latin typeface="Calibri"/>
              <a:ea typeface="Calibri"/>
              <a:cs typeface="Calibri"/>
              <a:sym typeface="Calibri"/>
            </a:endParaRPr>
          </a:p>
        </p:txBody>
      </p:sp>
      <p:sp>
        <p:nvSpPr>
          <p:cNvPr id="70" name="Google Shape;70;p2"/>
          <p:cNvSpPr/>
          <p:nvPr/>
        </p:nvSpPr>
        <p:spPr>
          <a:xfrm>
            <a:off x="156330" y="879491"/>
            <a:ext cx="4352100" cy="279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FFFFFF"/>
                </a:solidFill>
                <a:latin typeface="Calibri"/>
                <a:ea typeface="Calibri"/>
                <a:cs typeface="Calibri"/>
                <a:sym typeface="Calibri"/>
              </a:rPr>
              <a:t>Challenge for Next Year’s Team</a:t>
            </a:r>
            <a:endParaRPr b="0" i="0" sz="1600" u="none" cap="none" strike="noStrike">
              <a:solidFill>
                <a:srgbClr val="FFFFFF"/>
              </a:solidFill>
              <a:latin typeface="Calibri"/>
              <a:ea typeface="Calibri"/>
              <a:cs typeface="Calibri"/>
              <a:sym typeface="Calibri"/>
            </a:endParaRPr>
          </a:p>
        </p:txBody>
      </p:sp>
      <p:sp>
        <p:nvSpPr>
          <p:cNvPr id="71" name="Google Shape;71;p2"/>
          <p:cNvSpPr/>
          <p:nvPr/>
        </p:nvSpPr>
        <p:spPr>
          <a:xfrm>
            <a:off x="4662205" y="3222816"/>
            <a:ext cx="4352100" cy="279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FFFFFF"/>
                </a:solidFill>
                <a:latin typeface="Calibri"/>
                <a:ea typeface="Calibri"/>
                <a:cs typeface="Calibri"/>
                <a:sym typeface="Calibri"/>
              </a:rPr>
              <a:t>References &amp; Acknowledgements</a:t>
            </a:r>
            <a:endParaRPr b="0" i="0" sz="1600" u="none" cap="none" strike="noStrike">
              <a:solidFill>
                <a:srgbClr val="FFFFFF"/>
              </a:solidFill>
              <a:latin typeface="Calibri"/>
              <a:ea typeface="Calibri"/>
              <a:cs typeface="Calibri"/>
              <a:sym typeface="Calibri"/>
            </a:endParaRPr>
          </a:p>
        </p:txBody>
      </p:sp>
      <p:sp>
        <p:nvSpPr>
          <p:cNvPr id="72" name="Google Shape;72;p2"/>
          <p:cNvSpPr/>
          <p:nvPr/>
        </p:nvSpPr>
        <p:spPr>
          <a:xfrm>
            <a:off x="4662219" y="3595613"/>
            <a:ext cx="4352100" cy="13953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Calibri"/>
                <a:ea typeface="Calibri"/>
                <a:cs typeface="Calibri"/>
                <a:sym typeface="Calibri"/>
              </a:rPr>
              <a:t>Thanks to whomever should be acknowledged in this research.</a:t>
            </a:r>
            <a:endParaRPr b="0" i="0" sz="9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p>
            <a:pPr indent="-146050" lvl="0" marL="228600" marR="0" rtl="0" algn="l">
              <a:lnSpc>
                <a:spcPct val="100000"/>
              </a:lnSpc>
              <a:spcBef>
                <a:spcPts val="0"/>
              </a:spcBef>
              <a:spcAft>
                <a:spcPts val="0"/>
              </a:spcAft>
              <a:buClr>
                <a:srgbClr val="000000"/>
              </a:buClr>
              <a:buSzPts val="700"/>
              <a:buFont typeface="Calibri"/>
              <a:buChar char="●"/>
            </a:pPr>
            <a:r>
              <a:rPr lang="en" sz="900">
                <a:latin typeface="Calibri"/>
                <a:ea typeface="Calibri"/>
                <a:cs typeface="Calibri"/>
                <a:sym typeface="Calibri"/>
              </a:rPr>
              <a:t>Mentor Jason Boock</a:t>
            </a:r>
            <a:endParaRPr sz="900">
              <a:latin typeface="Calibri"/>
              <a:ea typeface="Calibri"/>
              <a:cs typeface="Calibri"/>
              <a:sym typeface="Calibri"/>
            </a:endParaRPr>
          </a:p>
          <a:p>
            <a:pPr indent="-146050" lvl="0" marL="228600" marR="0" rtl="0" algn="l">
              <a:lnSpc>
                <a:spcPct val="100000"/>
              </a:lnSpc>
              <a:spcBef>
                <a:spcPts val="0"/>
              </a:spcBef>
              <a:spcAft>
                <a:spcPts val="0"/>
              </a:spcAft>
              <a:buClr>
                <a:srgbClr val="000000"/>
              </a:buClr>
              <a:buSzPts val="700"/>
              <a:buFont typeface="Calibri"/>
              <a:buChar char="●"/>
            </a:pPr>
            <a:r>
              <a:rPr b="0" i="0" lang="en" sz="900" u="none" cap="none" strike="noStrike">
                <a:solidFill>
                  <a:srgbClr val="000000"/>
                </a:solidFill>
                <a:latin typeface="Calibri"/>
                <a:ea typeface="Calibri"/>
                <a:cs typeface="Calibri"/>
                <a:sym typeface="Calibri"/>
              </a:rPr>
              <a:t>https://www.ebi.ac.uk/Tools/services/web/toolresult.ebi?jobId=clustalo-I20210323-165017-0875-99260305-p1m&amp;analysis=tree</a:t>
            </a:r>
            <a:endParaRPr b="0" i="0" sz="900" u="none" cap="none" strike="noStrike">
              <a:solidFill>
                <a:srgbClr val="000000"/>
              </a:solidFill>
              <a:latin typeface="Calibri"/>
              <a:ea typeface="Calibri"/>
              <a:cs typeface="Calibri"/>
              <a:sym typeface="Calibri"/>
            </a:endParaRPr>
          </a:p>
          <a:p>
            <a:pPr indent="-146050" lvl="0" marL="228600" marR="0" rtl="0" algn="l">
              <a:lnSpc>
                <a:spcPct val="100000"/>
              </a:lnSpc>
              <a:spcBef>
                <a:spcPts val="0"/>
              </a:spcBef>
              <a:spcAft>
                <a:spcPts val="0"/>
              </a:spcAft>
              <a:buClr>
                <a:srgbClr val="000000"/>
              </a:buClr>
              <a:buSzPts val="700"/>
              <a:buFont typeface="Calibri"/>
              <a:buChar char="●"/>
            </a:pPr>
            <a:r>
              <a:rPr b="0" i="0" lang="en" sz="900" u="none" cap="none" strike="noStrike">
                <a:solidFill>
                  <a:srgbClr val="000000"/>
                </a:solidFill>
                <a:latin typeface="Calibri"/>
                <a:ea typeface="Calibri"/>
                <a:cs typeface="Calibri"/>
                <a:sym typeface="Calibri"/>
              </a:rPr>
              <a:t>https://www.google.com/search?q=electromicrobiology&amp;oq=electromicrobiology&amp;aqs=chrome..69i57j0i30j0i5i30.3523j0j1&amp;sourceid=chrome&amp;ie=UTF-8</a:t>
            </a:r>
            <a:endParaRPr b="0" i="0" sz="900" u="none" cap="none" strike="noStrike">
              <a:solidFill>
                <a:srgbClr val="000000"/>
              </a:solidFill>
              <a:latin typeface="Calibri"/>
              <a:ea typeface="Calibri"/>
              <a:cs typeface="Calibri"/>
              <a:sym typeface="Calibri"/>
            </a:endParaRPr>
          </a:p>
          <a:p>
            <a:pPr indent="-146050" lvl="0" marL="228600" marR="0" rtl="0" algn="l">
              <a:lnSpc>
                <a:spcPct val="100000"/>
              </a:lnSpc>
              <a:spcBef>
                <a:spcPts val="0"/>
              </a:spcBef>
              <a:spcAft>
                <a:spcPts val="0"/>
              </a:spcAft>
              <a:buClr>
                <a:srgbClr val="000000"/>
              </a:buClr>
              <a:buSzPts val="700"/>
              <a:buFont typeface="Calibri"/>
              <a:buChar char="●"/>
            </a:pPr>
            <a:r>
              <a:rPr b="0" i="0" lang="en" sz="900" u="sng" cap="none" strike="noStrike">
                <a:solidFill>
                  <a:schemeClr val="hlink"/>
                </a:solidFill>
                <a:latin typeface="Calibri"/>
                <a:ea typeface="Calibri"/>
                <a:cs typeface="Calibri"/>
                <a:sym typeface="Calibri"/>
                <a:hlinkClick r:id="rId3"/>
              </a:rPr>
              <a:t>https://www.nature.com/articles/s41579-019-0173-x</a:t>
            </a:r>
            <a:endParaRPr b="0" i="0" sz="900" u="none" cap="none" strike="noStrike">
              <a:solidFill>
                <a:srgbClr val="000000"/>
              </a:solidFill>
              <a:latin typeface="Calibri"/>
              <a:ea typeface="Calibri"/>
              <a:cs typeface="Calibri"/>
              <a:sym typeface="Calibri"/>
            </a:endParaRPr>
          </a:p>
          <a:p>
            <a:pPr indent="-158750" lvl="0" marL="228600" marR="0" rtl="0" algn="l">
              <a:lnSpc>
                <a:spcPct val="100000"/>
              </a:lnSpc>
              <a:spcBef>
                <a:spcPts val="0"/>
              </a:spcBef>
              <a:spcAft>
                <a:spcPts val="0"/>
              </a:spcAft>
              <a:buClr>
                <a:srgbClr val="000000"/>
              </a:buClr>
              <a:buSzPts val="900"/>
              <a:buFont typeface="Calibri"/>
              <a:buChar char="●"/>
            </a:pPr>
            <a:r>
              <a:rPr b="0" i="0" lang="en" sz="900" u="sng" cap="none" strike="noStrike">
                <a:solidFill>
                  <a:schemeClr val="hlink"/>
                </a:solidFill>
                <a:latin typeface="Calibri"/>
                <a:ea typeface="Calibri"/>
                <a:cs typeface="Calibri"/>
                <a:sym typeface="Calibri"/>
                <a:hlinkClick r:id="rId4"/>
              </a:rPr>
              <a:t>https://www.ncbi.nlm.nih.gov/nuccore/NR_151910.1</a:t>
            </a:r>
            <a:endParaRPr b="0" i="0" sz="900" u="none" cap="none" strike="noStrike">
              <a:solidFill>
                <a:srgbClr val="000000"/>
              </a:solidFill>
              <a:latin typeface="Calibri"/>
              <a:ea typeface="Calibri"/>
              <a:cs typeface="Calibri"/>
              <a:sym typeface="Calibri"/>
            </a:endParaRPr>
          </a:p>
          <a:p>
            <a:pPr indent="-158750" lvl="0" marL="228600" marR="0" rtl="0" algn="l">
              <a:lnSpc>
                <a:spcPct val="100000"/>
              </a:lnSpc>
              <a:spcBef>
                <a:spcPts val="0"/>
              </a:spcBef>
              <a:spcAft>
                <a:spcPts val="0"/>
              </a:spcAft>
              <a:buClr>
                <a:srgbClr val="000000"/>
              </a:buClr>
              <a:buSzPts val="900"/>
              <a:buFont typeface="Calibri"/>
              <a:buChar char="●"/>
            </a:pPr>
            <a:r>
              <a:rPr b="0" i="0" lang="en" sz="900" u="sng" cap="none" strike="noStrike">
                <a:solidFill>
                  <a:schemeClr val="hlink"/>
                </a:solidFill>
                <a:latin typeface="Calibri"/>
                <a:ea typeface="Calibri"/>
                <a:cs typeface="Calibri"/>
                <a:sym typeface="Calibri"/>
                <a:hlinkClick r:id="rId5"/>
              </a:rPr>
              <a:t>https://pubmed.ncbi.nlm.nih.gov/33579411/</a:t>
            </a:r>
            <a:endParaRPr b="0" i="0" sz="9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p:txBody>
      </p:sp>
      <p:sp>
        <p:nvSpPr>
          <p:cNvPr id="73" name="Google Shape;73;p2"/>
          <p:cNvSpPr/>
          <p:nvPr/>
        </p:nvSpPr>
        <p:spPr>
          <a:xfrm>
            <a:off x="156325" y="1196725"/>
            <a:ext cx="4352100" cy="3946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Calibri"/>
                <a:ea typeface="Calibri"/>
                <a:cs typeface="Calibri"/>
                <a:sym typeface="Calibri"/>
              </a:rPr>
              <a:t>I believe that in order for this project to advance, I would need a lot more help than I have as of right now. Due to school work, I haven’t really had the chance to put all my focus onto my project, and due to that, I also haven’t really been working on the project as much. At the same time, I believe that I also need to put more effort into this project, and also put more time into it, discuss about it more with my mentor, and come up with how I can advance with the project. Throughout this journey, I have also picked up several lessons. The first, and the most obvious one is the fact that I have picked up a lot of knowledge on my topic ever since I started diving deeper into it, I have become a lot more familiar with it, but at the same time, there is still a lot more to go. Second is that nothing is as easy as you think. When I first joined the Project Development Studio, I didn’t really expect this many questions to arise from my project, but after a insightful meeting with my mentor, I realized there was a lot of things that I needed to improve on. </a:t>
            </a:r>
            <a:endParaRPr b="0" i="0" sz="1200" u="none" cap="none" strike="noStrike">
              <a:solidFill>
                <a:srgbClr val="000000"/>
              </a:solidFill>
              <a:latin typeface="Calibri"/>
              <a:ea typeface="Calibri"/>
              <a:cs typeface="Calibri"/>
              <a:sym typeface="Calibri"/>
            </a:endParaRPr>
          </a:p>
          <a:p>
            <a:pPr indent="-114300" lvl="0" marL="114300" marR="0" rtl="0" algn="l">
              <a:lnSpc>
                <a:spcPct val="100000"/>
              </a:lnSpc>
              <a:spcBef>
                <a:spcPts val="0"/>
              </a:spcBef>
              <a:spcAft>
                <a:spcPts val="0"/>
              </a:spcAft>
              <a:buClr>
                <a:srgbClr val="000000"/>
              </a:buClr>
              <a:buSzPts val="1200"/>
              <a:buFont typeface="Calibri"/>
              <a:buChar char="●"/>
            </a:pPr>
            <a:r>
              <a:rPr b="0" i="0" lang="en" sz="1200" u="none" cap="none" strike="noStrike">
                <a:solidFill>
                  <a:srgbClr val="000000"/>
                </a:solidFill>
                <a:latin typeface="Calibri"/>
                <a:ea typeface="Calibri"/>
                <a:cs typeface="Calibri"/>
                <a:sym typeface="Calibri"/>
              </a:rPr>
              <a:t>One thing that comes into my mind when asked about this is “How can you make the MFC even more effective?”. I encourage those who might be interested in the experiment to try using different bacterias to see how the voltage output would vary, and determine which ones are the most effective, and efficient. </a:t>
            </a:r>
            <a:endParaRPr b="0" i="0" sz="12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alibri"/>
              <a:ea typeface="Calibri"/>
              <a:cs typeface="Calibri"/>
              <a:sym typeface="Calibri"/>
            </a:endParaRPr>
          </a:p>
        </p:txBody>
      </p:sp>
      <p:sp>
        <p:nvSpPr>
          <p:cNvPr id="74" name="Google Shape;74;p2"/>
          <p:cNvSpPr txBox="1"/>
          <p:nvPr/>
        </p:nvSpPr>
        <p:spPr>
          <a:xfrm>
            <a:off x="10219492" y="1898128"/>
            <a:ext cx="45000" cy="68700"/>
          </a:xfrm>
          <a:prstGeom prst="rect">
            <a:avLst/>
          </a:prstGeom>
          <a:noFill/>
          <a:ln>
            <a:noFill/>
          </a:ln>
        </p:spPr>
        <p:txBody>
          <a:bodyPr anchorCtr="0" anchor="t" bIns="11150" lIns="22325" spcFirstLastPara="1" rIns="22325" wrap="square" tIns="11150">
            <a:spAutoFit/>
          </a:bodyPr>
          <a:lstStyle/>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sp>
        <p:nvSpPr>
          <p:cNvPr id="75" name="Google Shape;75;p2"/>
          <p:cNvSpPr/>
          <p:nvPr/>
        </p:nvSpPr>
        <p:spPr>
          <a:xfrm>
            <a:off x="159680" y="53077"/>
            <a:ext cx="8838600" cy="7701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11150" lIns="22325" spcFirstLastPara="1" rIns="22325" wrap="square" tIns="1115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sng" cap="none" strike="noStrike">
                <a:solidFill>
                  <a:srgbClr val="FFFFFF"/>
                </a:solidFill>
                <a:latin typeface="Calibri"/>
                <a:ea typeface="Calibri"/>
                <a:cs typeface="Calibri"/>
                <a:sym typeface="Calibri"/>
              </a:rPr>
              <a:t>Plastic Fuelled Microbial Fuel Cell</a:t>
            </a:r>
            <a:endParaRPr b="0" i="0" sz="18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FFFFFF"/>
                </a:solidFill>
                <a:latin typeface="Calibri"/>
                <a:ea typeface="Calibri"/>
                <a:cs typeface="Calibri"/>
                <a:sym typeface="Calibri"/>
              </a:rPr>
              <a:t>Yu Tung Lee</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FFFFFF"/>
                </a:solidFill>
                <a:latin typeface="Calibri"/>
                <a:ea typeface="Calibri"/>
                <a:cs typeface="Calibri"/>
                <a:sym typeface="Calibri"/>
              </a:rPr>
              <a:t>Sinarmas World Academy, Indonesia</a:t>
            </a:r>
            <a:endParaRPr b="0" i="0" sz="1200" u="none" cap="none" strike="noStrike">
              <a:solidFill>
                <a:srgbClr val="FFFFFF"/>
              </a:solidFill>
              <a:latin typeface="Calibri"/>
              <a:ea typeface="Calibri"/>
              <a:cs typeface="Calibri"/>
              <a:sym typeface="Calibri"/>
            </a:endParaRPr>
          </a:p>
        </p:txBody>
      </p:sp>
      <p:pic>
        <p:nvPicPr>
          <p:cNvPr id="76" name="Google Shape;76;p2"/>
          <p:cNvPicPr preferRelativeResize="0"/>
          <p:nvPr/>
        </p:nvPicPr>
        <p:blipFill rotWithShape="1">
          <a:blip r:embed="rId6">
            <a:alphaModFix/>
          </a:blip>
          <a:srcRect b="31033" l="0" r="0" t="31033"/>
          <a:stretch/>
        </p:blipFill>
        <p:spPr>
          <a:xfrm>
            <a:off x="6896146" y="33331"/>
            <a:ext cx="2118111" cy="803675"/>
          </a:xfrm>
          <a:prstGeom prst="rect">
            <a:avLst/>
          </a:prstGeom>
          <a:noFill/>
          <a:ln>
            <a:noFill/>
          </a:ln>
        </p:spPr>
      </p:pic>
      <p:pic>
        <p:nvPicPr>
          <p:cNvPr id="77" name="Google Shape;77;p2"/>
          <p:cNvPicPr preferRelativeResize="0"/>
          <p:nvPr/>
        </p:nvPicPr>
        <p:blipFill rotWithShape="1">
          <a:blip r:embed="rId7">
            <a:alphaModFix/>
          </a:blip>
          <a:srcRect b="34967" l="20856" r="20802" t="31835"/>
          <a:stretch/>
        </p:blipFill>
        <p:spPr>
          <a:xfrm>
            <a:off x="141984" y="37587"/>
            <a:ext cx="2118028" cy="8036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