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lice" pitchFamily="2" charset="77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7"/>
    <p:restoredTop sz="92941"/>
  </p:normalViewPr>
  <p:slideViewPr>
    <p:cSldViewPr snapToGrid="0">
      <p:cViewPr varScale="1">
        <p:scale>
          <a:sx n="87" d="100"/>
          <a:sy n="87" d="100"/>
        </p:scale>
        <p:origin x="110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0fb06069b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0fb06069b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2c27a1b6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2c27a1b6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0fb06069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0fb06069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fb06069b_1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fb06069b_1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2c27a1b6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2c27a1b6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2c27a1b6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2c27a1b6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2c27a1b6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2c27a1b6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2c27a1b6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2c27a1b6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0" y="75975"/>
            <a:ext cx="9144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0" y="75975"/>
            <a:ext cx="9144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0" y="75975"/>
            <a:ext cx="9144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75975"/>
            <a:ext cx="91440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mes New Roman"/>
              <a:buNone/>
              <a:defRPr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l="33980" t="36815" r="34171" b="25940"/>
          <a:stretch/>
        </p:blipFill>
        <p:spPr>
          <a:xfrm>
            <a:off x="122150" y="-12"/>
            <a:ext cx="1790775" cy="11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852225" y="4800103"/>
            <a:ext cx="2215575" cy="255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1835700" y="92450"/>
            <a:ext cx="85206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Eutrophication System</a:t>
            </a:r>
            <a:endParaRPr sz="35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Acton-Boxborough Regional High School</a:t>
            </a: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459399" y="933350"/>
            <a:ext cx="4485095" cy="3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Solutions</a:t>
            </a:r>
            <a:endParaRPr sz="2800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imes New Roman"/>
              <a:buChar char="●"/>
            </a:pP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a phosphorus- absorbing gene into </a:t>
            </a:r>
            <a:r>
              <a:rPr lang="en" sz="28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E.coli</a:t>
            </a: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imes New Roman"/>
              <a:buChar char="●"/>
            </a:pP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 </a:t>
            </a:r>
            <a:r>
              <a:rPr lang="en" sz="28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E.coli</a:t>
            </a: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buoys and place the buoys in water bodies with eutrophication</a:t>
            </a:r>
            <a:endParaRPr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94950" y="899688"/>
            <a:ext cx="3961166" cy="3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endParaRPr sz="2800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imes New Roman"/>
              <a:buChar char="●"/>
            </a:pP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Eutrophication: excess nutrients causes toxic algal blooms → less oxygen in air and water, dead organisms, poor air and water quality</a:t>
            </a:r>
            <a:endParaRPr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96150" y="4356950"/>
            <a:ext cx="79407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Authors</a:t>
            </a:r>
            <a:r>
              <a:rPr lang="en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: Julia Wu, </a:t>
            </a:r>
            <a:r>
              <a:rPr lang="en" dirty="0" err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Yuying</a:t>
            </a:r>
            <a:r>
              <a:rPr lang="en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Fan, Annabella Chen, Song </a:t>
            </a:r>
            <a:r>
              <a:rPr lang="en" dirty="0" err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Leav</a:t>
            </a:r>
            <a:r>
              <a:rPr lang="en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Amanda Zhang, Abigail Dillon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Advisor</a:t>
            </a:r>
            <a:r>
              <a:rPr lang="en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: Aaron Mathieu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225" y="4800103"/>
            <a:ext cx="2215575" cy="2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925" y="341625"/>
            <a:ext cx="38100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2485" y="341620"/>
            <a:ext cx="2857490" cy="21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l="28137" r="4644"/>
          <a:stretch/>
        </p:blipFill>
        <p:spPr>
          <a:xfrm>
            <a:off x="194000" y="1072350"/>
            <a:ext cx="1725375" cy="386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1777" y="2637150"/>
            <a:ext cx="4529178" cy="2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b="14456"/>
          <a:stretch/>
        </p:blipFill>
        <p:spPr>
          <a:xfrm>
            <a:off x="6753350" y="2637150"/>
            <a:ext cx="2196625" cy="187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1835700" y="92450"/>
            <a:ext cx="85206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Eutrophication System Design</a:t>
            </a:r>
            <a:endParaRPr sz="3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Acton-Boxborough Regional High School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5"/>
          <p:cNvSpPr/>
          <p:nvPr/>
        </p:nvSpPr>
        <p:spPr>
          <a:xfrm rot="-457032">
            <a:off x="2835083" y="1560771"/>
            <a:ext cx="2971622" cy="2808258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6" name="Google Shape;76;p15"/>
          <p:cNvSpPr/>
          <p:nvPr/>
        </p:nvSpPr>
        <p:spPr>
          <a:xfrm rot="-4711446">
            <a:off x="2553327" y="2508768"/>
            <a:ext cx="690606" cy="4720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 rot="-2056885">
            <a:off x="3052619" y="1685807"/>
            <a:ext cx="709444" cy="45954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 rot="1432">
            <a:off x="4064544" y="1402422"/>
            <a:ext cx="720000" cy="45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 rot="2909916">
            <a:off x="2823174" y="3622138"/>
            <a:ext cx="702193" cy="4638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 rot="489429">
            <a:off x="3809690" y="4141216"/>
            <a:ext cx="718873" cy="4533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 rot="-3790175">
            <a:off x="5235891" y="3428953"/>
            <a:ext cx="695246" cy="4686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 rot="-6611580">
            <a:off x="5372055" y="2309920"/>
            <a:ext cx="692675" cy="4703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 rot="-1321621">
            <a:off x="5078805" y="1672918"/>
            <a:ext cx="452747" cy="48545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665126" y="1067775"/>
            <a:ext cx="7812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ppk</a:t>
            </a:r>
            <a:endParaRPr sz="18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85" name="Google Shape;85;p15"/>
          <p:cNvCxnSpPr>
            <a:stCxn id="78" idx="0"/>
            <a:endCxn id="84" idx="1"/>
          </p:cNvCxnSpPr>
          <p:nvPr/>
        </p:nvCxnSpPr>
        <p:spPr>
          <a:xfrm rot="10800000" flipH="1">
            <a:off x="4558044" y="1229078"/>
            <a:ext cx="107100" cy="173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15"/>
          <p:cNvSpPr txBox="1"/>
          <p:nvPr/>
        </p:nvSpPr>
        <p:spPr>
          <a:xfrm>
            <a:off x="5675203" y="1522700"/>
            <a:ext cx="16092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Terminator</a:t>
            </a:r>
            <a:endParaRPr sz="18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87" name="Google Shape;87;p15"/>
          <p:cNvCxnSpPr>
            <a:stCxn id="86" idx="1"/>
            <a:endCxn id="83" idx="1"/>
          </p:cNvCxnSpPr>
          <p:nvPr/>
        </p:nvCxnSpPr>
        <p:spPr>
          <a:xfrm flipH="1">
            <a:off x="5363503" y="1628750"/>
            <a:ext cx="311700" cy="127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88;p15"/>
          <p:cNvSpPr txBox="1"/>
          <p:nvPr/>
        </p:nvSpPr>
        <p:spPr>
          <a:xfrm>
            <a:off x="6052999" y="2073171"/>
            <a:ext cx="6849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ccdB</a:t>
            </a:r>
            <a:endParaRPr sz="18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89" name="Google Shape;89;p15"/>
          <p:cNvCxnSpPr>
            <a:stCxn id="88" idx="1"/>
            <a:endCxn id="82" idx="3"/>
          </p:cNvCxnSpPr>
          <p:nvPr/>
        </p:nvCxnSpPr>
        <p:spPr>
          <a:xfrm flipH="1">
            <a:off x="5598799" y="2197671"/>
            <a:ext cx="454200" cy="22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5"/>
          <p:cNvSpPr txBox="1"/>
          <p:nvPr/>
        </p:nvSpPr>
        <p:spPr>
          <a:xfrm>
            <a:off x="4357809" y="4551109"/>
            <a:ext cx="8601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ccdB</a:t>
            </a:r>
            <a:endParaRPr sz="18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1" name="Google Shape;91;p15"/>
          <p:cNvCxnSpPr>
            <a:endCxn id="90" idx="1"/>
          </p:cNvCxnSpPr>
          <p:nvPr/>
        </p:nvCxnSpPr>
        <p:spPr>
          <a:xfrm>
            <a:off x="4140609" y="4491409"/>
            <a:ext cx="217200" cy="184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5"/>
          <p:cNvSpPr txBox="1"/>
          <p:nvPr/>
        </p:nvSpPr>
        <p:spPr>
          <a:xfrm>
            <a:off x="5995925" y="3444850"/>
            <a:ext cx="1372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Repressible operator</a:t>
            </a:r>
            <a:endParaRPr sz="1800" b="1" i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3" name="Google Shape;93;p15"/>
          <p:cNvCxnSpPr>
            <a:stCxn id="81" idx="2"/>
            <a:endCxn id="92" idx="1"/>
          </p:cNvCxnSpPr>
          <p:nvPr/>
        </p:nvCxnSpPr>
        <p:spPr>
          <a:xfrm>
            <a:off x="5847190" y="3660921"/>
            <a:ext cx="148800" cy="2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5"/>
          <p:cNvSpPr txBox="1"/>
          <p:nvPr/>
        </p:nvSpPr>
        <p:spPr>
          <a:xfrm>
            <a:off x="2641243" y="1342151"/>
            <a:ext cx="6849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ccdA</a:t>
            </a:r>
            <a:endParaRPr sz="18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5" name="Google Shape;95;p15"/>
          <p:cNvCxnSpPr>
            <a:stCxn id="94" idx="3"/>
            <a:endCxn id="77" idx="3"/>
          </p:cNvCxnSpPr>
          <p:nvPr/>
        </p:nvCxnSpPr>
        <p:spPr>
          <a:xfrm>
            <a:off x="3326143" y="1466651"/>
            <a:ext cx="374400" cy="249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5"/>
          <p:cNvSpPr txBox="1"/>
          <p:nvPr/>
        </p:nvSpPr>
        <p:spPr>
          <a:xfrm>
            <a:off x="1775575" y="2145047"/>
            <a:ext cx="8967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BBa_J23100</a:t>
            </a:r>
            <a:endParaRPr sz="18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7" name="Google Shape;97;p15"/>
          <p:cNvCxnSpPr>
            <a:stCxn id="96" idx="3"/>
            <a:endCxn id="76" idx="3"/>
          </p:cNvCxnSpPr>
          <p:nvPr/>
        </p:nvCxnSpPr>
        <p:spPr>
          <a:xfrm rot="10800000" flipH="1">
            <a:off x="2672275" y="2406497"/>
            <a:ext cx="295200" cy="87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5"/>
          <p:cNvSpPr txBox="1"/>
          <p:nvPr/>
        </p:nvSpPr>
        <p:spPr>
          <a:xfrm>
            <a:off x="2446007" y="4263336"/>
            <a:ext cx="8967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PHO89</a:t>
            </a:r>
            <a:endParaRPr sz="1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9" name="Google Shape;99;p15"/>
          <p:cNvCxnSpPr>
            <a:stCxn id="79" idx="2"/>
            <a:endCxn id="98" idx="0"/>
          </p:cNvCxnSpPr>
          <p:nvPr/>
        </p:nvCxnSpPr>
        <p:spPr>
          <a:xfrm flipH="1">
            <a:off x="2894439" y="4089565"/>
            <a:ext cx="178800" cy="1737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5"/>
          <p:cNvSpPr/>
          <p:nvPr/>
        </p:nvSpPr>
        <p:spPr>
          <a:xfrm rot="-1321621">
            <a:off x="4829505" y="3952755"/>
            <a:ext cx="452747" cy="467964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5537489" y="4373593"/>
            <a:ext cx="14919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Terminator</a:t>
            </a:r>
            <a:endParaRPr sz="18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2" name="Google Shape;102;p15"/>
          <p:cNvCxnSpPr>
            <a:stCxn id="101" idx="1"/>
            <a:endCxn id="100" idx="2"/>
          </p:cNvCxnSpPr>
          <p:nvPr/>
        </p:nvCxnSpPr>
        <p:spPr>
          <a:xfrm rot="10800000">
            <a:off x="5214089" y="4253743"/>
            <a:ext cx="323400" cy="225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225" y="4800103"/>
            <a:ext cx="2215575" cy="2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1835700" y="92450"/>
            <a:ext cx="85206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Eutrophication System Testing</a:t>
            </a:r>
            <a:endParaRPr sz="3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Acton-Boxborough Regional High School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 rot="-120">
            <a:off x="294928" y="1177154"/>
            <a:ext cx="86187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Char char="-"/>
            </a:pP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Step: Testing </a:t>
            </a:r>
            <a:r>
              <a:rPr lang="en" sz="28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ppk</a:t>
            </a:r>
            <a:endParaRPr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imes New Roman"/>
              <a:buChar char="-"/>
            </a:pP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literature provides no definite claim supporting the efficacy of </a:t>
            </a:r>
            <a:r>
              <a:rPr lang="en" sz="28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ppk</a:t>
            </a:r>
            <a:endParaRPr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7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imes New Roman"/>
              <a:buChar char="-"/>
            </a:pP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plan to add </a:t>
            </a:r>
            <a:r>
              <a:rPr lang="en" sz="28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coli</a:t>
            </a: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containing the </a:t>
            </a:r>
            <a:r>
              <a:rPr lang="en" sz="28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ppk</a:t>
            </a: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gene into water tanks with different concentrations of phosphorus and track the change in phosphorus level in each daily. </a:t>
            </a:r>
            <a:endParaRPr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225" y="4800103"/>
            <a:ext cx="2215575" cy="2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/>
        </p:nvSpPr>
        <p:spPr>
          <a:xfrm>
            <a:off x="1835700" y="92450"/>
            <a:ext cx="85206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Eutrophication System Testing</a:t>
            </a:r>
            <a:endParaRPr sz="3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Acton-Boxborough Regional High School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 rot="-120">
            <a:off x="28923" y="861271"/>
            <a:ext cx="89890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Char char="-"/>
            </a:pP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Step: Testing </a:t>
            </a:r>
            <a:r>
              <a:rPr lang="en" sz="28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ppk</a:t>
            </a:r>
            <a:endParaRPr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imes New Roman"/>
              <a:buChar char="-"/>
            </a:pP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groups: water tanks with different levels of phosphorus; add normal </a:t>
            </a:r>
            <a:r>
              <a:rPr lang="en" sz="28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E.coli</a:t>
            </a:r>
            <a:endParaRPr sz="2800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imes New Roman"/>
              <a:buChar char="-"/>
            </a:pP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groups: water tanks with different levels of phosphorus; add </a:t>
            </a:r>
            <a:r>
              <a:rPr lang="en" sz="28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E.coli</a:t>
            </a: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the </a:t>
            </a:r>
            <a:r>
              <a:rPr lang="en" sz="28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ppk</a:t>
            </a: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gene</a:t>
            </a:r>
            <a:endParaRPr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imes New Roman"/>
              <a:buChar char="-"/>
            </a:pP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Collection: use spectrophotometry to measure the level of phosphorus in each water tank daily</a:t>
            </a:r>
            <a:endParaRPr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imes New Roman"/>
              <a:buChar char="-"/>
            </a:pP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Statistical Analysis: determine if there is a significant  decrease in phosphorus level over time in the </a:t>
            </a:r>
            <a:r>
              <a:rPr lang="en" sz="28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ppk</a:t>
            </a: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tanks</a:t>
            </a:r>
            <a:endParaRPr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225" y="4800103"/>
            <a:ext cx="2215575" cy="2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1835700" y="92450"/>
            <a:ext cx="85206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Closing Wounds System</a:t>
            </a:r>
            <a:endParaRPr sz="35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Acton-Boxborough Regional High School</a:t>
            </a: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76201" y="4654379"/>
            <a:ext cx="6265606" cy="52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  <a:r>
              <a:rPr lang="en" sz="105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5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Nitya </a:t>
            </a:r>
            <a:r>
              <a:rPr lang="en" sz="105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Aryasomayajula</a:t>
            </a:r>
            <a:r>
              <a:rPr lang="en" sz="105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05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Soumili</a:t>
            </a:r>
            <a:r>
              <a:rPr lang="en" sz="105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5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Dey</a:t>
            </a:r>
            <a:r>
              <a:rPr lang="en" sz="105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Sam Dillon, Anne Fu, Apurva Joshi, Paul Kim, Rohit </a:t>
            </a:r>
            <a:r>
              <a:rPr lang="en" sz="105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Kommuru</a:t>
            </a:r>
            <a:r>
              <a:rPr lang="en" sz="105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Alex Russell, Julia Wu 	Advisor: Mr. Mathieu</a:t>
            </a:r>
            <a:endParaRPr sz="105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4294967295"/>
          </p:nvPr>
        </p:nvSpPr>
        <p:spPr>
          <a:xfrm>
            <a:off x="-2" y="751015"/>
            <a:ext cx="6636776" cy="32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Problem: 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-"/>
            </a:pPr>
            <a:r>
              <a:rPr lang="en" sz="28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Over bleeding is an issue for hemophiliacs, as their ability to blood clot is significantly reduced due to lack of clotting factors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Solution: 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-"/>
            </a:pPr>
            <a:r>
              <a:rPr lang="en" sz="28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Create bacterial applicant using </a:t>
            </a:r>
            <a:r>
              <a:rPr lang="en" sz="28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E. coli</a:t>
            </a:r>
            <a:r>
              <a:rPr lang="en" sz="28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K12 that produces Factors VIII, IX, and X to speed up blood clotting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2526" y="1335663"/>
            <a:ext cx="2534265" cy="208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2225" y="4800103"/>
            <a:ext cx="2215575" cy="2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l="33980" t="36815" r="34171" b="25940"/>
          <a:stretch/>
        </p:blipFill>
        <p:spPr>
          <a:xfrm>
            <a:off x="0" y="388"/>
            <a:ext cx="1790775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>
            <a:spLocks noGrp="1"/>
          </p:cNvSpPr>
          <p:nvPr>
            <p:ph type="body" idx="4294967295"/>
          </p:nvPr>
        </p:nvSpPr>
        <p:spPr>
          <a:xfrm>
            <a:off x="5299113" y="968916"/>
            <a:ext cx="3782645" cy="32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Investigation: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-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of applicant - how to get system into the body and through which microbiome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-"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Potential kill switch and/or gene to prevent overproduction of factors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Potential side effects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110100" y="4544786"/>
            <a:ext cx="89238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Acknowledgements: We would like to thank Mr. Mathieu for guiding and advising us with our project. We would also like to thank our mentors Tatiana </a:t>
            </a:r>
            <a:r>
              <a:rPr lang="en" sz="105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Netterfield</a:t>
            </a:r>
            <a:r>
              <a:rPr lang="en" sz="105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Chris </a:t>
            </a:r>
            <a:r>
              <a:rPr lang="en" sz="105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Kuffner</a:t>
            </a:r>
            <a:r>
              <a:rPr lang="en" sz="105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helping us refine our ideas and providing suggestions to improve our project.</a:t>
            </a:r>
            <a:endParaRPr sz="105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4294967295"/>
          </p:nvPr>
        </p:nvSpPr>
        <p:spPr>
          <a:xfrm>
            <a:off x="91704" y="836136"/>
            <a:ext cx="4450800" cy="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Parts:</a:t>
            </a:r>
            <a:endParaRPr sz="2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1613" y="2705624"/>
            <a:ext cx="2898568" cy="155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 potential kill switch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 promoter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3: RBS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4: Factor 8 (F8) gene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911900" y="92450"/>
            <a:ext cx="85206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Closing Wounds System</a:t>
            </a:r>
            <a:endParaRPr sz="3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Acton-Boxborough Regional High School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180504" y="1419524"/>
            <a:ext cx="4273200" cy="1372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cxnSp>
        <p:nvCxnSpPr>
          <p:cNvPr id="138" name="Google Shape;138;p19"/>
          <p:cNvCxnSpPr/>
          <p:nvPr/>
        </p:nvCxnSpPr>
        <p:spPr>
          <a:xfrm rot="10800000" flipH="1">
            <a:off x="180504" y="2130749"/>
            <a:ext cx="4273200" cy="9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 r="77493" b="72424"/>
          <a:stretch/>
        </p:blipFill>
        <p:spPr>
          <a:xfrm>
            <a:off x="213645" y="1777730"/>
            <a:ext cx="481170" cy="16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 l="10239" t="13941" r="88994" b="52729"/>
          <a:stretch/>
        </p:blipFill>
        <p:spPr>
          <a:xfrm>
            <a:off x="423146" y="1858057"/>
            <a:ext cx="26776" cy="27753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/>
          <p:nvPr/>
        </p:nvSpPr>
        <p:spPr>
          <a:xfrm>
            <a:off x="1576883" y="1994366"/>
            <a:ext cx="434100" cy="2778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2199575" y="1994366"/>
            <a:ext cx="434100" cy="2778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2822265" y="1994362"/>
            <a:ext cx="434100" cy="2778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3444960" y="1994362"/>
            <a:ext cx="434100" cy="2778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4">
            <a:alphaModFix/>
          </a:blip>
          <a:srcRect l="10239" t="13941" r="88994" b="52729"/>
          <a:stretch/>
        </p:blipFill>
        <p:spPr>
          <a:xfrm>
            <a:off x="4160292" y="1858057"/>
            <a:ext cx="26776" cy="27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4">
            <a:alphaModFix/>
          </a:blip>
          <a:srcRect l="10239" t="13941" r="88994" b="52729"/>
          <a:stretch/>
        </p:blipFill>
        <p:spPr>
          <a:xfrm rot="5400000">
            <a:off x="4160292" y="1719293"/>
            <a:ext cx="26776" cy="27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/>
          <p:nvPr/>
        </p:nvSpPr>
        <p:spPr>
          <a:xfrm>
            <a:off x="449923" y="2271947"/>
            <a:ext cx="443100" cy="443100"/>
          </a:xfrm>
          <a:prstGeom prst="ellipse">
            <a:avLst/>
          </a:prstGeom>
          <a:solidFill>
            <a:srgbClr val="EA9999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9"/>
          <p:cNvSpPr/>
          <p:nvPr/>
        </p:nvSpPr>
        <p:spPr>
          <a:xfrm rot="-5400000">
            <a:off x="939000" y="1775201"/>
            <a:ext cx="299400" cy="411600"/>
          </a:xfrm>
          <a:prstGeom prst="flowChartDelay">
            <a:avLst/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449929" y="2271940"/>
            <a:ext cx="4431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</a:t>
            </a:r>
            <a:endParaRPr sz="2000"/>
          </a:p>
        </p:txBody>
      </p:sp>
      <p:sp>
        <p:nvSpPr>
          <p:cNvPr id="150" name="Google Shape;150;p19"/>
          <p:cNvSpPr txBox="1"/>
          <p:nvPr/>
        </p:nvSpPr>
        <p:spPr>
          <a:xfrm>
            <a:off x="311064" y="1451006"/>
            <a:ext cx="4431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</a:t>
            </a:r>
            <a:endParaRPr sz="2000"/>
          </a:p>
        </p:txBody>
      </p:sp>
      <p:sp>
        <p:nvSpPr>
          <p:cNvPr id="151" name="Google Shape;151;p19"/>
          <p:cNvSpPr txBox="1"/>
          <p:nvPr/>
        </p:nvSpPr>
        <p:spPr>
          <a:xfrm>
            <a:off x="3952113" y="1495264"/>
            <a:ext cx="4431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8</a:t>
            </a:r>
            <a:endParaRPr sz="1800"/>
          </a:p>
        </p:txBody>
      </p:sp>
      <p:sp>
        <p:nvSpPr>
          <p:cNvPr id="152" name="Google Shape;152;p19"/>
          <p:cNvSpPr txBox="1"/>
          <p:nvPr/>
        </p:nvSpPr>
        <p:spPr>
          <a:xfrm>
            <a:off x="3432165" y="1913789"/>
            <a:ext cx="4431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7</a:t>
            </a:r>
            <a:endParaRPr sz="1700"/>
          </a:p>
        </p:txBody>
      </p:sp>
      <p:sp>
        <p:nvSpPr>
          <p:cNvPr id="153" name="Google Shape;153;p19"/>
          <p:cNvSpPr txBox="1"/>
          <p:nvPr/>
        </p:nvSpPr>
        <p:spPr>
          <a:xfrm>
            <a:off x="2811395" y="1913789"/>
            <a:ext cx="4431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6</a:t>
            </a:r>
            <a:endParaRPr sz="1700"/>
          </a:p>
        </p:txBody>
      </p:sp>
      <p:sp>
        <p:nvSpPr>
          <p:cNvPr id="154" name="Google Shape;154;p19"/>
          <p:cNvSpPr txBox="1"/>
          <p:nvPr/>
        </p:nvSpPr>
        <p:spPr>
          <a:xfrm>
            <a:off x="2177832" y="1913789"/>
            <a:ext cx="4431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5</a:t>
            </a:r>
            <a:endParaRPr sz="1700"/>
          </a:p>
        </p:txBody>
      </p:sp>
      <p:sp>
        <p:nvSpPr>
          <p:cNvPr id="155" name="Google Shape;155;p19"/>
          <p:cNvSpPr txBox="1"/>
          <p:nvPr/>
        </p:nvSpPr>
        <p:spPr>
          <a:xfrm>
            <a:off x="1544260" y="1913789"/>
            <a:ext cx="4431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4</a:t>
            </a:r>
            <a:endParaRPr sz="1700"/>
          </a:p>
        </p:txBody>
      </p:sp>
      <p:sp>
        <p:nvSpPr>
          <p:cNvPr id="156" name="Google Shape;156;p19"/>
          <p:cNvSpPr txBox="1"/>
          <p:nvPr/>
        </p:nvSpPr>
        <p:spPr>
          <a:xfrm>
            <a:off x="867213" y="1775267"/>
            <a:ext cx="4431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3</a:t>
            </a:r>
            <a:endParaRPr sz="1700"/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2225" y="4800103"/>
            <a:ext cx="2215575" cy="2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2800820" y="2705625"/>
            <a:ext cx="2759321" cy="1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5: Factor 9 (F9) gene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6: Factor 10 (F10) gene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7: GFP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8: terminator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 l="33980" t="36815" r="34171" b="25940"/>
          <a:stretch/>
        </p:blipFill>
        <p:spPr>
          <a:xfrm>
            <a:off x="0" y="388"/>
            <a:ext cx="1790775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1835700" y="92450"/>
            <a:ext cx="85206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Glial Scars System</a:t>
            </a:r>
            <a:endParaRPr sz="3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Acton-Boxborough Regional High School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0"/>
          <p:cNvSpPr txBox="1">
            <a:spLocks noGrp="1"/>
          </p:cNvSpPr>
          <p:nvPr>
            <p:ph type="body" idx="4294967295"/>
          </p:nvPr>
        </p:nvSpPr>
        <p:spPr>
          <a:xfrm>
            <a:off x="83100" y="944283"/>
            <a:ext cx="5550784" cy="3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-"/>
            </a:pPr>
            <a:r>
              <a:rPr lang="en" sz="2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</a:t>
            </a:r>
            <a:endParaRPr sz="24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Gliosis </a:t>
            </a: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in astrocytes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prevents recovery from CNS injury and leads to permanent damage.</a:t>
            </a: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 Currently difficult to quicken recuperation from nerve damage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-"/>
            </a:pPr>
            <a:r>
              <a:rPr lang="en" sz="2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Solution: </a:t>
            </a:r>
            <a:endParaRPr sz="24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siRNA to prevent </a:t>
            </a: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GFAP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vimentin, CX30 and </a:t>
            </a:r>
            <a:r>
              <a:rPr lang="en" sz="24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nestin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</a:t>
            </a: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m hyperactivating astrocytes.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83100" y="4788600"/>
            <a:ext cx="8520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Anya Mittal, Arjun Saulnier, Hannah Tandang, Grace Xu, Mariana Maranga, Srinidhi Thirumurugaram, William Klatte</a:t>
            </a:r>
            <a:endParaRPr sz="1000">
              <a:solidFill>
                <a:srgbClr val="FFFFFF"/>
              </a:solidFill>
            </a:endParaRPr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116" y="1254000"/>
            <a:ext cx="3091109" cy="272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2225" y="4800103"/>
            <a:ext cx="2215575" cy="2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/>
          <p:nvPr/>
        </p:nvSpPr>
        <p:spPr>
          <a:xfrm>
            <a:off x="4918785" y="1484609"/>
            <a:ext cx="887100" cy="4596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"/>
          <p:cNvSpPr txBox="1"/>
          <p:nvPr/>
        </p:nvSpPr>
        <p:spPr>
          <a:xfrm>
            <a:off x="4992399" y="1489659"/>
            <a:ext cx="7674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siRNA</a:t>
            </a:r>
            <a:endParaRPr b="1"/>
          </a:p>
        </p:txBody>
      </p:sp>
      <p:pic>
        <p:nvPicPr>
          <p:cNvPr id="175" name="Google Shape;175;p21"/>
          <p:cNvPicPr preferRelativeResize="0"/>
          <p:nvPr/>
        </p:nvPicPr>
        <p:blipFill rotWithShape="1">
          <a:blip r:embed="rId3">
            <a:alphaModFix/>
          </a:blip>
          <a:srcRect l="33980" t="36815" r="34171" b="25940"/>
          <a:stretch/>
        </p:blipFill>
        <p:spPr>
          <a:xfrm>
            <a:off x="0" y="388"/>
            <a:ext cx="1790775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/>
          <p:nvPr/>
        </p:nvSpPr>
        <p:spPr>
          <a:xfrm>
            <a:off x="5782053" y="1359182"/>
            <a:ext cx="887100" cy="67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7" name="Google Shape;177;p21"/>
          <p:cNvCxnSpPr/>
          <p:nvPr/>
        </p:nvCxnSpPr>
        <p:spPr>
          <a:xfrm>
            <a:off x="6571004" y="1695581"/>
            <a:ext cx="545700" cy="21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" name="Google Shape;178;p21"/>
          <p:cNvSpPr txBox="1"/>
          <p:nvPr/>
        </p:nvSpPr>
        <p:spPr>
          <a:xfrm>
            <a:off x="5583620" y="75477"/>
            <a:ext cx="20880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82632" y="901379"/>
            <a:ext cx="2827960" cy="29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gate is introduced to cause siRNA to temporarily interfere with the four proteins shown on the right, and keep them from activating an astrocyte</a:t>
            </a:r>
            <a:endParaRPr sz="24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5859284" y="1398015"/>
            <a:ext cx="7674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?</a:t>
            </a:r>
            <a:endParaRPr sz="3000"/>
          </a:p>
        </p:txBody>
      </p:sp>
      <p:sp>
        <p:nvSpPr>
          <p:cNvPr id="181" name="Google Shape;181;p21"/>
          <p:cNvSpPr txBox="1"/>
          <p:nvPr/>
        </p:nvSpPr>
        <p:spPr>
          <a:xfrm>
            <a:off x="7082581" y="75477"/>
            <a:ext cx="1948842" cy="294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Glial scars are temporarily blocked and are no longer formed past the threshold.</a:t>
            </a:r>
            <a:endParaRPr sz="24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2" name="Google Shape;182;p21"/>
          <p:cNvCxnSpPr/>
          <p:nvPr/>
        </p:nvCxnSpPr>
        <p:spPr>
          <a:xfrm>
            <a:off x="2908585" y="56999"/>
            <a:ext cx="303300" cy="375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" name="Google Shape;183;p21"/>
          <p:cNvCxnSpPr/>
          <p:nvPr/>
        </p:nvCxnSpPr>
        <p:spPr>
          <a:xfrm>
            <a:off x="2908585" y="660689"/>
            <a:ext cx="303300" cy="375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4" name="Google Shape;184;p21"/>
          <p:cNvCxnSpPr/>
          <p:nvPr/>
        </p:nvCxnSpPr>
        <p:spPr>
          <a:xfrm>
            <a:off x="2908585" y="1318604"/>
            <a:ext cx="303300" cy="375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" name="Google Shape;185;p21"/>
          <p:cNvCxnSpPr/>
          <p:nvPr/>
        </p:nvCxnSpPr>
        <p:spPr>
          <a:xfrm>
            <a:off x="2908585" y="1989260"/>
            <a:ext cx="303300" cy="375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6" name="Google Shape;186;p21"/>
          <p:cNvSpPr txBox="1"/>
          <p:nvPr/>
        </p:nvSpPr>
        <p:spPr>
          <a:xfrm>
            <a:off x="3148165" y="281879"/>
            <a:ext cx="887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GFAP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3249806" y="2275277"/>
            <a:ext cx="887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Nestin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3178881" y="1617353"/>
            <a:ext cx="13089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Vimentin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3148154" y="949607"/>
            <a:ext cx="887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CX30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83100" y="4721400"/>
            <a:ext cx="66168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Acknowledgements: We would like to thank our mentors </a:t>
            </a:r>
            <a:r>
              <a:rPr lang="en" sz="10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Tatiana Netterfield and Chris Kuffner for providing us with external resources as well as our advisor Mr.Mathieu for advising us.</a:t>
            </a:r>
            <a:endParaRPr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1" name="Google Shape;191;p21"/>
          <p:cNvCxnSpPr/>
          <p:nvPr/>
        </p:nvCxnSpPr>
        <p:spPr>
          <a:xfrm>
            <a:off x="3212098" y="681489"/>
            <a:ext cx="1512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21"/>
          <p:cNvCxnSpPr/>
          <p:nvPr/>
        </p:nvCxnSpPr>
        <p:spPr>
          <a:xfrm>
            <a:off x="3212109" y="1361975"/>
            <a:ext cx="1512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1"/>
          <p:cNvCxnSpPr/>
          <p:nvPr/>
        </p:nvCxnSpPr>
        <p:spPr>
          <a:xfrm>
            <a:off x="3212109" y="2667504"/>
            <a:ext cx="1512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21"/>
          <p:cNvCxnSpPr/>
          <p:nvPr/>
        </p:nvCxnSpPr>
        <p:spPr>
          <a:xfrm>
            <a:off x="3212109" y="2045308"/>
            <a:ext cx="1512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1"/>
          <p:cNvCxnSpPr/>
          <p:nvPr/>
        </p:nvCxnSpPr>
        <p:spPr>
          <a:xfrm flipH="1">
            <a:off x="4695927" y="692486"/>
            <a:ext cx="14700" cy="2001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1"/>
          <p:cNvCxnSpPr/>
          <p:nvPr/>
        </p:nvCxnSpPr>
        <p:spPr>
          <a:xfrm>
            <a:off x="4710627" y="1703322"/>
            <a:ext cx="259500" cy="9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2225" y="4800103"/>
            <a:ext cx="2215575" cy="2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/>
          <p:cNvSpPr txBox="1"/>
          <p:nvPr/>
        </p:nvSpPr>
        <p:spPr>
          <a:xfrm>
            <a:off x="3103300" y="3085389"/>
            <a:ext cx="5984400" cy="160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Investigation:  Find out what causes the siRNA to latch onto the mRNA, and blocks it from entering the ribosome so the proteins are not being produced.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9" name="Google Shape;199;p21"/>
          <p:cNvCxnSpPr>
            <a:cxnSpLocks/>
          </p:cNvCxnSpPr>
          <p:nvPr/>
        </p:nvCxnSpPr>
        <p:spPr>
          <a:xfrm rot="10800000">
            <a:off x="6234285" y="2122959"/>
            <a:ext cx="8700" cy="8592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637</Words>
  <Application>Microsoft Macintosh PowerPoint</Application>
  <PresentationFormat>On-screen Show (16:9)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Cambria</vt:lpstr>
      <vt:lpstr>Times New Roman</vt:lpstr>
      <vt:lpstr>Alice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aaronlmathieu@gmail.com</cp:lastModifiedBy>
  <cp:revision>3</cp:revision>
  <dcterms:modified xsi:type="dcterms:W3CDTF">2020-03-05T21:26:48Z</dcterms:modified>
</cp:coreProperties>
</file>