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3"/>
    <p:restoredTop sz="94630"/>
  </p:normalViewPr>
  <p:slideViewPr>
    <p:cSldViewPr snapToGrid="0" snapToObjects="1">
      <p:cViewPr varScale="1">
        <p:scale>
          <a:sx n="116" d="100"/>
          <a:sy n="116" d="100"/>
        </p:scale>
        <p:origin x="126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Input -&gt; gene-&gt; output (talk about it)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Constitutive promoter- will always remain searching for CO molecules 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After CooA there would be a green color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i="1">
                <a:solidFill>
                  <a:schemeClr val="dk1"/>
                </a:solidFill>
                <a:highlight>
                  <a:schemeClr val="lt1"/>
                </a:highlight>
                <a:latin typeface="Source Sans Pro"/>
                <a:ea typeface="Source Sans Pro"/>
                <a:cs typeface="Source Sans Pro"/>
                <a:sym typeface="Source Sans Pro"/>
              </a:rPr>
              <a:t>Rhodospirillum rubrum modified cooA with smell integrated into it (CO later)&lt;-&gt; (Banana smell (ATF1))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GFP- it tells us that the bacteria on the clip is still alive and will have a green flourescent color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Shape 3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Shape 3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Shape 3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rot="10800000" flipH="1">
            <a:off x="3919993" y="3977033"/>
            <a:ext cx="1303500" cy="1128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Shape 10"/>
          <p:cNvSpPr/>
          <p:nvPr/>
        </p:nvSpPr>
        <p:spPr>
          <a:xfrm rot="5400000">
            <a:off x="3809057" y="-81000"/>
            <a:ext cx="1525500" cy="1761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400175" y="1991825"/>
            <a:ext cx="63435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/>
          <p:nvPr/>
        </p:nvSpPr>
        <p:spPr>
          <a:xfrm rot="10800000" flipH="1">
            <a:off x="2809875" y="-172875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 rot="10800000" flipH="1">
            <a:off x="3602723" y="1360109"/>
            <a:ext cx="493800" cy="427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 rot="10800000" flipH="1">
            <a:off x="5278915" y="855279"/>
            <a:ext cx="944700" cy="818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rot="10800000" flipH="1">
            <a:off x="5365799" y="352324"/>
            <a:ext cx="493800" cy="4272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" name="Shape 16"/>
          <p:cNvGrpSpPr/>
          <p:nvPr/>
        </p:nvGrpSpPr>
        <p:grpSpPr>
          <a:xfrm>
            <a:off x="5549153" y="1029780"/>
            <a:ext cx="404640" cy="374059"/>
            <a:chOff x="5975075" y="2327500"/>
            <a:chExt cx="420100" cy="388350"/>
          </a:xfrm>
        </p:grpSpPr>
        <p:sp>
          <p:nvSpPr>
            <p:cNvPr id="17" name="Shape 17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Shape 19"/>
          <p:cNvSpPr/>
          <p:nvPr/>
        </p:nvSpPr>
        <p:spPr>
          <a:xfrm>
            <a:off x="3253021" y="113273"/>
            <a:ext cx="225085" cy="38996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Shape 20"/>
          <p:cNvGrpSpPr/>
          <p:nvPr/>
        </p:nvGrpSpPr>
        <p:grpSpPr>
          <a:xfrm>
            <a:off x="4380526" y="515192"/>
            <a:ext cx="382958" cy="607111"/>
            <a:chOff x="6718575" y="2318625"/>
            <a:chExt cx="256950" cy="407375"/>
          </a:xfrm>
        </p:grpSpPr>
        <p:sp>
          <p:nvSpPr>
            <p:cNvPr id="21" name="Shape 21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Shape 29"/>
          <p:cNvGrpSpPr/>
          <p:nvPr/>
        </p:nvGrpSpPr>
        <p:grpSpPr>
          <a:xfrm>
            <a:off x="3199464" y="902959"/>
            <a:ext cx="395018" cy="403297"/>
            <a:chOff x="3951850" y="2985350"/>
            <a:chExt cx="407950" cy="416500"/>
          </a:xfrm>
        </p:grpSpPr>
        <p:sp>
          <p:nvSpPr>
            <p:cNvPr id="30" name="Shape 30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Shape 34"/>
          <p:cNvSpPr/>
          <p:nvPr/>
        </p:nvSpPr>
        <p:spPr>
          <a:xfrm rot="10800000" flipH="1">
            <a:off x="5010533" y="4576648"/>
            <a:ext cx="1032900" cy="8946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 rot="10800000" flipH="1">
            <a:off x="5133679" y="4056450"/>
            <a:ext cx="540000" cy="4674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 rot="10800000" flipH="1">
            <a:off x="3101709" y="3629719"/>
            <a:ext cx="1032900" cy="8940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 rot="10800000" flipH="1">
            <a:off x="3530384" y="4576662"/>
            <a:ext cx="452100" cy="3912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>
            <a:off x="5370705" y="4867761"/>
            <a:ext cx="312503" cy="312484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Shape 39"/>
          <p:cNvGrpSpPr/>
          <p:nvPr/>
        </p:nvGrpSpPr>
        <p:grpSpPr>
          <a:xfrm>
            <a:off x="5772008" y="4056440"/>
            <a:ext cx="573943" cy="550550"/>
            <a:chOff x="5241175" y="4959100"/>
            <a:chExt cx="539775" cy="517775"/>
          </a:xfrm>
        </p:grpSpPr>
        <p:sp>
          <p:nvSpPr>
            <p:cNvPr id="40" name="Shape 40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Shape 46"/>
          <p:cNvSpPr/>
          <p:nvPr/>
        </p:nvSpPr>
        <p:spPr>
          <a:xfrm>
            <a:off x="3429208" y="3904791"/>
            <a:ext cx="377839" cy="343685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 rot="10800000" flipH="1">
            <a:off x="-94969" y="303826"/>
            <a:ext cx="1034700" cy="895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9" name="Shape 49"/>
          <p:cNvSpPr/>
          <p:nvPr/>
        </p:nvSpPr>
        <p:spPr>
          <a:xfrm rot="5400000">
            <a:off x="559400" y="1538825"/>
            <a:ext cx="1788000" cy="2064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0" name="Shape 50"/>
          <p:cNvSpPr txBox="1">
            <a:spLocks noGrp="1"/>
          </p:cNvSpPr>
          <p:nvPr>
            <p:ph type="ctrTitle"/>
          </p:nvPr>
        </p:nvSpPr>
        <p:spPr>
          <a:xfrm>
            <a:off x="2743200" y="1735750"/>
            <a:ext cx="5638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ubTitle" idx="1"/>
          </p:nvPr>
        </p:nvSpPr>
        <p:spPr>
          <a:xfrm>
            <a:off x="2743200" y="2821004"/>
            <a:ext cx="5696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Shape 52"/>
          <p:cNvSpPr/>
          <p:nvPr/>
        </p:nvSpPr>
        <p:spPr>
          <a:xfrm rot="10800000" flipH="1">
            <a:off x="66674" y="313542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Shape 53"/>
          <p:cNvSpPr/>
          <p:nvPr/>
        </p:nvSpPr>
        <p:spPr>
          <a:xfrm rot="10800000" flipH="1">
            <a:off x="828675" y="351655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Shape 54"/>
          <p:cNvSpPr/>
          <p:nvPr/>
        </p:nvSpPr>
        <p:spPr>
          <a:xfrm rot="10800000" flipH="1">
            <a:off x="761999" y="877950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Shape 55"/>
          <p:cNvSpPr/>
          <p:nvPr/>
        </p:nvSpPr>
        <p:spPr>
          <a:xfrm rot="10800000" flipH="1">
            <a:off x="793851" y="4692801"/>
            <a:ext cx="517500" cy="4479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" name="Shape 56"/>
          <p:cNvGrpSpPr/>
          <p:nvPr/>
        </p:nvGrpSpPr>
        <p:grpSpPr>
          <a:xfrm>
            <a:off x="996359" y="1070668"/>
            <a:ext cx="351204" cy="324661"/>
            <a:chOff x="5975075" y="2327500"/>
            <a:chExt cx="420100" cy="388350"/>
          </a:xfrm>
        </p:grpSpPr>
        <p:sp>
          <p:nvSpPr>
            <p:cNvPr id="57" name="Shape 57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Shape 59"/>
          <p:cNvSpPr/>
          <p:nvPr/>
        </p:nvSpPr>
        <p:spPr>
          <a:xfrm>
            <a:off x="393600" y="3346627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" name="Shape 60"/>
          <p:cNvGrpSpPr/>
          <p:nvPr/>
        </p:nvGrpSpPr>
        <p:grpSpPr>
          <a:xfrm>
            <a:off x="305253" y="553856"/>
            <a:ext cx="247469" cy="392302"/>
            <a:chOff x="6718575" y="2318625"/>
            <a:chExt cx="256950" cy="407375"/>
          </a:xfrm>
        </p:grpSpPr>
        <p:sp>
          <p:nvSpPr>
            <p:cNvPr id="61" name="Shape 61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Shape 66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Shape 68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" name="Shape 69"/>
          <p:cNvGrpSpPr/>
          <p:nvPr/>
        </p:nvGrpSpPr>
        <p:grpSpPr>
          <a:xfrm>
            <a:off x="1419984" y="3634331"/>
            <a:ext cx="342882" cy="350068"/>
            <a:chOff x="3951850" y="2985350"/>
            <a:chExt cx="407950" cy="416500"/>
          </a:xfrm>
        </p:grpSpPr>
        <p:sp>
          <p:nvSpPr>
            <p:cNvPr id="70" name="Shape 70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Shape 74"/>
          <p:cNvSpPr/>
          <p:nvPr/>
        </p:nvSpPr>
        <p:spPr>
          <a:xfrm rot="10800000" flipH="1">
            <a:off x="733424" y="393602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Shape 75"/>
          <p:cNvSpPr/>
          <p:nvPr/>
        </p:nvSpPr>
        <p:spPr>
          <a:xfrm rot="10800000" flipH="1">
            <a:off x="738525" y="10085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 rot="10800000" flipH="1">
            <a:off x="-291325" y="4148475"/>
            <a:ext cx="1182300" cy="10236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Shape 77"/>
          <p:cNvSpPr/>
          <p:nvPr/>
        </p:nvSpPr>
        <p:spPr>
          <a:xfrm rot="10800000" flipH="1">
            <a:off x="420725" y="-6522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Shape 78"/>
          <p:cNvSpPr/>
          <p:nvPr/>
        </p:nvSpPr>
        <p:spPr>
          <a:xfrm>
            <a:off x="1019338" y="4167058"/>
            <a:ext cx="248073" cy="248058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" name="Shape 79"/>
          <p:cNvGrpSpPr/>
          <p:nvPr/>
        </p:nvGrpSpPr>
        <p:grpSpPr>
          <a:xfrm>
            <a:off x="-50285" y="1452794"/>
            <a:ext cx="624844" cy="599376"/>
            <a:chOff x="5241175" y="4959100"/>
            <a:chExt cx="539775" cy="517775"/>
          </a:xfrm>
        </p:grpSpPr>
        <p:sp>
          <p:nvSpPr>
            <p:cNvPr id="80" name="Shape 80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" name="Shape 86"/>
          <p:cNvSpPr/>
          <p:nvPr/>
        </p:nvSpPr>
        <p:spPr>
          <a:xfrm>
            <a:off x="47199" y="4430470"/>
            <a:ext cx="505231" cy="459562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 rot="10800000" flipH="1">
            <a:off x="-94969" y="619169"/>
            <a:ext cx="1034700" cy="895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9" name="Shape 89"/>
          <p:cNvSpPr/>
          <p:nvPr/>
        </p:nvSpPr>
        <p:spPr>
          <a:xfrm rot="5400000">
            <a:off x="499599" y="1905237"/>
            <a:ext cx="1146000" cy="1323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2051200" y="2085600"/>
            <a:ext cx="62823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Font typeface="Nixie One"/>
              <a:buChar char="◇"/>
              <a:defRPr sz="2400"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￭"/>
              <a:defRPr sz="2400"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￮"/>
              <a:defRPr sz="2400"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2400"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2400"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2400"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2400"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2400"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2400"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91" name="Shape 91"/>
          <p:cNvSpPr/>
          <p:nvPr/>
        </p:nvSpPr>
        <p:spPr>
          <a:xfrm rot="10800000" flipH="1">
            <a:off x="-123826" y="28115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Shape 92"/>
          <p:cNvSpPr/>
          <p:nvPr/>
        </p:nvSpPr>
        <p:spPr>
          <a:xfrm rot="10800000" flipH="1">
            <a:off x="638175" y="31927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Shape 93"/>
          <p:cNvSpPr/>
          <p:nvPr/>
        </p:nvSpPr>
        <p:spPr>
          <a:xfrm rot="10800000" flipH="1">
            <a:off x="752474" y="1201800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Shape 94"/>
          <p:cNvSpPr/>
          <p:nvPr/>
        </p:nvSpPr>
        <p:spPr>
          <a:xfrm rot="10800000" flipH="1">
            <a:off x="657225" y="438017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" name="Shape 95"/>
          <p:cNvGrpSpPr/>
          <p:nvPr/>
        </p:nvGrpSpPr>
        <p:grpSpPr>
          <a:xfrm>
            <a:off x="986834" y="1394518"/>
            <a:ext cx="351204" cy="324661"/>
            <a:chOff x="5975075" y="2327500"/>
            <a:chExt cx="420100" cy="388350"/>
          </a:xfrm>
        </p:grpSpPr>
        <p:sp>
          <p:nvSpPr>
            <p:cNvPr id="96" name="Shape 96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" name="Shape 98"/>
          <p:cNvSpPr/>
          <p:nvPr/>
        </p:nvSpPr>
        <p:spPr>
          <a:xfrm>
            <a:off x="203100" y="3022777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" name="Shape 99"/>
          <p:cNvGrpSpPr/>
          <p:nvPr/>
        </p:nvGrpSpPr>
        <p:grpSpPr>
          <a:xfrm>
            <a:off x="295728" y="877706"/>
            <a:ext cx="247469" cy="392302"/>
            <a:chOff x="6718575" y="2318625"/>
            <a:chExt cx="256950" cy="407375"/>
          </a:xfrm>
        </p:grpSpPr>
        <p:sp>
          <p:nvSpPr>
            <p:cNvPr id="100" name="Shape 100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Shape 101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" name="Shape 108"/>
          <p:cNvGrpSpPr/>
          <p:nvPr/>
        </p:nvGrpSpPr>
        <p:grpSpPr>
          <a:xfrm>
            <a:off x="1229484" y="3310481"/>
            <a:ext cx="342882" cy="350068"/>
            <a:chOff x="3951850" y="2985350"/>
            <a:chExt cx="407950" cy="416500"/>
          </a:xfrm>
        </p:grpSpPr>
        <p:sp>
          <p:nvSpPr>
            <p:cNvPr id="109" name="Shape 109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Shape 110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Shape 111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Shape 112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3" name="Shape 113"/>
          <p:cNvSpPr/>
          <p:nvPr/>
        </p:nvSpPr>
        <p:spPr>
          <a:xfrm rot="10800000" flipH="1">
            <a:off x="542924" y="36121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Shape 114"/>
          <p:cNvSpPr/>
          <p:nvPr/>
        </p:nvSpPr>
        <p:spPr>
          <a:xfrm rot="10800000" flipH="1">
            <a:off x="729000" y="4247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Shape 115"/>
          <p:cNvSpPr/>
          <p:nvPr/>
        </p:nvSpPr>
        <p:spPr>
          <a:xfrm rot="10800000" flipH="1">
            <a:off x="-115052" y="3996025"/>
            <a:ext cx="819900" cy="7098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Shape 116"/>
          <p:cNvSpPr/>
          <p:nvPr/>
        </p:nvSpPr>
        <p:spPr>
          <a:xfrm rot="10800000" flipH="1">
            <a:off x="411200" y="25862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Shape 117"/>
          <p:cNvSpPr/>
          <p:nvPr/>
        </p:nvSpPr>
        <p:spPr>
          <a:xfrm>
            <a:off x="828838" y="3843208"/>
            <a:ext cx="248073" cy="248058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" name="Shape 118"/>
          <p:cNvGrpSpPr/>
          <p:nvPr/>
        </p:nvGrpSpPr>
        <p:grpSpPr>
          <a:xfrm>
            <a:off x="67092" y="1681690"/>
            <a:ext cx="455624" cy="437054"/>
            <a:chOff x="5241175" y="4959100"/>
            <a:chExt cx="539775" cy="517775"/>
          </a:xfrm>
        </p:grpSpPr>
        <p:sp>
          <p:nvSpPr>
            <p:cNvPr id="119" name="Shape 119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Shape 124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Shape 125"/>
          <p:cNvSpPr/>
          <p:nvPr/>
        </p:nvSpPr>
        <p:spPr>
          <a:xfrm>
            <a:off x="144926" y="4214500"/>
            <a:ext cx="299952" cy="27283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/>
          <p:nvPr/>
        </p:nvSpPr>
        <p:spPr>
          <a:xfrm>
            <a:off x="94000" y="1929581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120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/>
        </p:nvSpPr>
        <p:spPr>
          <a:xfrm rot="10800000" flipH="1">
            <a:off x="7663675" y="3684808"/>
            <a:ext cx="1034700" cy="895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" name="Shape 129"/>
          <p:cNvSpPr/>
          <p:nvPr/>
        </p:nvSpPr>
        <p:spPr>
          <a:xfrm rot="5400000">
            <a:off x="499599" y="157100"/>
            <a:ext cx="1146000" cy="1323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Font typeface="Muli"/>
              <a:buChar char="◇"/>
              <a:defRPr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￭"/>
              <a:defRPr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￮"/>
              <a:defRPr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132" name="Shape 132"/>
          <p:cNvSpPr/>
          <p:nvPr/>
        </p:nvSpPr>
        <p:spPr>
          <a:xfrm rot="10800000" flipH="1">
            <a:off x="-123826" y="10589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Shape 133"/>
          <p:cNvSpPr/>
          <p:nvPr/>
        </p:nvSpPr>
        <p:spPr>
          <a:xfrm rot="10800000" flipH="1">
            <a:off x="638175" y="14401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Shape 134"/>
          <p:cNvSpPr/>
          <p:nvPr/>
        </p:nvSpPr>
        <p:spPr>
          <a:xfrm rot="10800000" flipH="1">
            <a:off x="1495424" y="-131650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Shape 135"/>
          <p:cNvSpPr/>
          <p:nvPr/>
        </p:nvSpPr>
        <p:spPr>
          <a:xfrm rot="10800000" flipH="1">
            <a:off x="327800" y="8892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Shape 136"/>
          <p:cNvSpPr/>
          <p:nvPr/>
        </p:nvSpPr>
        <p:spPr>
          <a:xfrm rot="10800000" flipH="1">
            <a:off x="8486774" y="42307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Shape 137"/>
          <p:cNvSpPr/>
          <p:nvPr/>
        </p:nvSpPr>
        <p:spPr>
          <a:xfrm rot="10800000" flipH="1">
            <a:off x="8124824" y="46157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Shape 138"/>
          <p:cNvSpPr/>
          <p:nvPr/>
        </p:nvSpPr>
        <p:spPr>
          <a:xfrm rot="10800000" flipH="1">
            <a:off x="7821348" y="2935400"/>
            <a:ext cx="819900" cy="7098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Shape 139"/>
          <p:cNvSpPr/>
          <p:nvPr/>
        </p:nvSpPr>
        <p:spPr>
          <a:xfrm rot="10800000" flipH="1">
            <a:off x="8486775" y="351217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0" name="Shape 140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141" name="Shape 141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" name="Shape 143"/>
          <p:cNvSpPr/>
          <p:nvPr/>
        </p:nvSpPr>
        <p:spPr>
          <a:xfrm>
            <a:off x="203100" y="1270177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8772688" y="4461808"/>
            <a:ext cx="248073" cy="248058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" name="Shape 145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146" name="Shape 146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Shape 147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Shape 148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Shape 149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Shape 150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Shape 151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2" name="Shape 152"/>
          <p:cNvSpPr/>
          <p:nvPr/>
        </p:nvSpPr>
        <p:spPr>
          <a:xfrm>
            <a:off x="8081326" y="3153875"/>
            <a:ext cx="299952" cy="27283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" name="Shape 153"/>
          <p:cNvGrpSpPr/>
          <p:nvPr/>
        </p:nvGrpSpPr>
        <p:grpSpPr>
          <a:xfrm>
            <a:off x="904277" y="515192"/>
            <a:ext cx="382958" cy="607111"/>
            <a:chOff x="6718575" y="2318625"/>
            <a:chExt cx="256950" cy="407375"/>
          </a:xfrm>
        </p:grpSpPr>
        <p:sp>
          <p:nvSpPr>
            <p:cNvPr id="154" name="Shape 154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Shape 155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Shape 156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Shape 157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Shape 159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Shape 160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Shape 161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2" name="Shape 162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163" name="Shape 163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Shape 164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Shape 165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Shape 166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/>
        </p:nvSpPr>
        <p:spPr>
          <a:xfrm rot="10800000" flipH="1">
            <a:off x="7663675" y="3684808"/>
            <a:ext cx="1034700" cy="895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9" name="Shape 169"/>
          <p:cNvSpPr/>
          <p:nvPr/>
        </p:nvSpPr>
        <p:spPr>
          <a:xfrm rot="5400000">
            <a:off x="499599" y="157100"/>
            <a:ext cx="1146000" cy="1323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1734000" y="2414450"/>
            <a:ext cx="2667300" cy="266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2" name="Shape 172"/>
          <p:cNvSpPr txBox="1">
            <a:spLocks noGrp="1"/>
          </p:cNvSpPr>
          <p:nvPr>
            <p:ph type="body" idx="2"/>
          </p:nvPr>
        </p:nvSpPr>
        <p:spPr>
          <a:xfrm>
            <a:off x="4562088" y="2414450"/>
            <a:ext cx="2667300" cy="266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3" name="Shape 173"/>
          <p:cNvSpPr/>
          <p:nvPr/>
        </p:nvSpPr>
        <p:spPr>
          <a:xfrm rot="10800000" flipH="1">
            <a:off x="-123826" y="10589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Shape 174"/>
          <p:cNvSpPr/>
          <p:nvPr/>
        </p:nvSpPr>
        <p:spPr>
          <a:xfrm rot="10800000" flipH="1">
            <a:off x="638175" y="14401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Shape 175"/>
          <p:cNvSpPr/>
          <p:nvPr/>
        </p:nvSpPr>
        <p:spPr>
          <a:xfrm rot="10800000" flipH="1">
            <a:off x="1495424" y="-131650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Shape 176"/>
          <p:cNvSpPr/>
          <p:nvPr/>
        </p:nvSpPr>
        <p:spPr>
          <a:xfrm rot="10800000" flipH="1">
            <a:off x="327800" y="8892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7" name="Shape 177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178" name="Shape 178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Shape 179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Shape 180"/>
          <p:cNvSpPr/>
          <p:nvPr/>
        </p:nvSpPr>
        <p:spPr>
          <a:xfrm>
            <a:off x="203100" y="1270177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1" name="Shape 181"/>
          <p:cNvGrpSpPr/>
          <p:nvPr/>
        </p:nvGrpSpPr>
        <p:grpSpPr>
          <a:xfrm>
            <a:off x="904277" y="515192"/>
            <a:ext cx="382958" cy="607111"/>
            <a:chOff x="6718575" y="2318625"/>
            <a:chExt cx="256950" cy="407375"/>
          </a:xfrm>
        </p:grpSpPr>
        <p:sp>
          <p:nvSpPr>
            <p:cNvPr id="182" name="Shape 18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Shape 183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Shape 184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Shape 185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Shape 186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Shape 187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Shape 188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Shape 189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0" name="Shape 190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191" name="Shape 191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Shape 192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Shape 193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Shape 194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" name="Shape 195"/>
          <p:cNvSpPr/>
          <p:nvPr/>
        </p:nvSpPr>
        <p:spPr>
          <a:xfrm rot="10800000" flipH="1">
            <a:off x="8486774" y="42307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Shape 196"/>
          <p:cNvSpPr/>
          <p:nvPr/>
        </p:nvSpPr>
        <p:spPr>
          <a:xfrm rot="10800000" flipH="1">
            <a:off x="8124824" y="46157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Shape 197"/>
          <p:cNvSpPr/>
          <p:nvPr/>
        </p:nvSpPr>
        <p:spPr>
          <a:xfrm rot="10800000" flipH="1">
            <a:off x="7821348" y="2935400"/>
            <a:ext cx="819900" cy="7098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/>
          <p:nvPr/>
        </p:nvSpPr>
        <p:spPr>
          <a:xfrm rot="10800000" flipH="1">
            <a:off x="8486775" y="351217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Shape 199"/>
          <p:cNvSpPr/>
          <p:nvPr/>
        </p:nvSpPr>
        <p:spPr>
          <a:xfrm>
            <a:off x="8772688" y="4461808"/>
            <a:ext cx="248073" cy="248058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0" name="Shape 200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201" name="Shape 201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Shape 202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Shape 203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Shape 204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Shape 206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7" name="Shape 207"/>
          <p:cNvSpPr/>
          <p:nvPr/>
        </p:nvSpPr>
        <p:spPr>
          <a:xfrm>
            <a:off x="8081326" y="3153875"/>
            <a:ext cx="299952" cy="27283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/>
        </p:nvSpPr>
        <p:spPr>
          <a:xfrm rot="5400000">
            <a:off x="499599" y="157100"/>
            <a:ext cx="1146000" cy="1323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1732700" y="2380900"/>
            <a:ext cx="2176800" cy="2544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2" name="Shape 212"/>
          <p:cNvSpPr txBox="1">
            <a:spLocks noGrp="1"/>
          </p:cNvSpPr>
          <p:nvPr>
            <p:ph type="body" idx="2"/>
          </p:nvPr>
        </p:nvSpPr>
        <p:spPr>
          <a:xfrm>
            <a:off x="4020972" y="2380900"/>
            <a:ext cx="2176800" cy="2544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3" name="Shape 213"/>
          <p:cNvSpPr txBox="1">
            <a:spLocks noGrp="1"/>
          </p:cNvSpPr>
          <p:nvPr>
            <p:ph type="body" idx="3"/>
          </p:nvPr>
        </p:nvSpPr>
        <p:spPr>
          <a:xfrm>
            <a:off x="6309245" y="2380900"/>
            <a:ext cx="2176800" cy="2544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4" name="Shape 214"/>
          <p:cNvSpPr/>
          <p:nvPr/>
        </p:nvSpPr>
        <p:spPr>
          <a:xfrm rot="10800000" flipH="1">
            <a:off x="-123826" y="10589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Shape 215"/>
          <p:cNvSpPr/>
          <p:nvPr/>
        </p:nvSpPr>
        <p:spPr>
          <a:xfrm rot="10800000" flipH="1">
            <a:off x="638175" y="14401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Shape 216"/>
          <p:cNvSpPr/>
          <p:nvPr/>
        </p:nvSpPr>
        <p:spPr>
          <a:xfrm rot="10800000" flipH="1">
            <a:off x="1495424" y="-131650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Shape 217"/>
          <p:cNvSpPr/>
          <p:nvPr/>
        </p:nvSpPr>
        <p:spPr>
          <a:xfrm rot="10800000" flipH="1">
            <a:off x="327800" y="8892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8" name="Shape 218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19" name="Shape 219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Shape 220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1" name="Shape 221"/>
          <p:cNvSpPr/>
          <p:nvPr/>
        </p:nvSpPr>
        <p:spPr>
          <a:xfrm>
            <a:off x="203100" y="1270177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2" name="Shape 222"/>
          <p:cNvGrpSpPr/>
          <p:nvPr/>
        </p:nvGrpSpPr>
        <p:grpSpPr>
          <a:xfrm>
            <a:off x="904277" y="515192"/>
            <a:ext cx="382958" cy="607111"/>
            <a:chOff x="6718575" y="2318625"/>
            <a:chExt cx="256950" cy="407375"/>
          </a:xfrm>
        </p:grpSpPr>
        <p:sp>
          <p:nvSpPr>
            <p:cNvPr id="223" name="Shape 223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Shape 224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Shape 225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Shape 226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Shape 227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Shape 228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Shape 229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Shape 230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1" name="Shape 231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32" name="Shape 232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Shape 233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Shape 234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Shape 235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/>
          <p:nvPr/>
        </p:nvSpPr>
        <p:spPr>
          <a:xfrm rot="10800000" flipH="1">
            <a:off x="7663675" y="3684808"/>
            <a:ext cx="1034700" cy="895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8" name="Shape 238"/>
          <p:cNvSpPr/>
          <p:nvPr/>
        </p:nvSpPr>
        <p:spPr>
          <a:xfrm rot="5400000">
            <a:off x="499599" y="157100"/>
            <a:ext cx="1146000" cy="1323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xfrm>
            <a:off x="1732700" y="821200"/>
            <a:ext cx="4944300" cy="645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40" name="Shape 240"/>
          <p:cNvSpPr/>
          <p:nvPr/>
        </p:nvSpPr>
        <p:spPr>
          <a:xfrm rot="10800000" flipH="1">
            <a:off x="-123826" y="10589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Shape 241"/>
          <p:cNvSpPr/>
          <p:nvPr/>
        </p:nvSpPr>
        <p:spPr>
          <a:xfrm rot="10800000" flipH="1">
            <a:off x="638175" y="14401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Shape 242"/>
          <p:cNvSpPr/>
          <p:nvPr/>
        </p:nvSpPr>
        <p:spPr>
          <a:xfrm rot="10800000" flipH="1">
            <a:off x="1495424" y="-131650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Shape 243"/>
          <p:cNvSpPr/>
          <p:nvPr/>
        </p:nvSpPr>
        <p:spPr>
          <a:xfrm rot="10800000" flipH="1">
            <a:off x="327800" y="8892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4" name="Shape 244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45" name="Shape 245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Shape 246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7" name="Shape 247"/>
          <p:cNvSpPr/>
          <p:nvPr/>
        </p:nvSpPr>
        <p:spPr>
          <a:xfrm>
            <a:off x="203100" y="1270177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8" name="Shape 248"/>
          <p:cNvGrpSpPr/>
          <p:nvPr/>
        </p:nvGrpSpPr>
        <p:grpSpPr>
          <a:xfrm>
            <a:off x="904277" y="515192"/>
            <a:ext cx="382958" cy="607111"/>
            <a:chOff x="6718575" y="2318625"/>
            <a:chExt cx="256950" cy="407375"/>
          </a:xfrm>
        </p:grpSpPr>
        <p:sp>
          <p:nvSpPr>
            <p:cNvPr id="249" name="Shape 249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Shape 250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Shape 251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Shape 25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Shape 253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Shape 254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Shape 255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Shape 256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" name="Shape 257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58" name="Shape 258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Shape 259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Shape 260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Shape 261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2" name="Shape 262"/>
          <p:cNvSpPr/>
          <p:nvPr/>
        </p:nvSpPr>
        <p:spPr>
          <a:xfrm rot="10800000" flipH="1">
            <a:off x="8486774" y="42307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Shape 263"/>
          <p:cNvSpPr/>
          <p:nvPr/>
        </p:nvSpPr>
        <p:spPr>
          <a:xfrm rot="10800000" flipH="1">
            <a:off x="8124824" y="46157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Shape 264"/>
          <p:cNvSpPr/>
          <p:nvPr/>
        </p:nvSpPr>
        <p:spPr>
          <a:xfrm rot="10800000" flipH="1">
            <a:off x="7821348" y="2935400"/>
            <a:ext cx="819900" cy="7098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Shape 265"/>
          <p:cNvSpPr/>
          <p:nvPr/>
        </p:nvSpPr>
        <p:spPr>
          <a:xfrm rot="10800000" flipH="1">
            <a:off x="8486775" y="351217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Shape 266"/>
          <p:cNvSpPr/>
          <p:nvPr/>
        </p:nvSpPr>
        <p:spPr>
          <a:xfrm>
            <a:off x="8772688" y="4461808"/>
            <a:ext cx="248073" cy="248058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7" name="Shape 267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268" name="Shape 268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Shape 269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Shape 270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Shape 272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4" name="Shape 274"/>
          <p:cNvSpPr/>
          <p:nvPr/>
        </p:nvSpPr>
        <p:spPr>
          <a:xfrm>
            <a:off x="8081326" y="3153875"/>
            <a:ext cx="299952" cy="27283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/>
          <p:nvPr/>
        </p:nvSpPr>
        <p:spPr>
          <a:xfrm rot="10800000" flipH="1">
            <a:off x="7663675" y="3684808"/>
            <a:ext cx="1034700" cy="895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7" name="Shape 277"/>
          <p:cNvSpPr/>
          <p:nvPr/>
        </p:nvSpPr>
        <p:spPr>
          <a:xfrm rot="5400000">
            <a:off x="499599" y="157100"/>
            <a:ext cx="1146000" cy="1323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  <p:sp>
        <p:nvSpPr>
          <p:cNvPr id="279" name="Shape 279"/>
          <p:cNvSpPr/>
          <p:nvPr/>
        </p:nvSpPr>
        <p:spPr>
          <a:xfrm rot="10800000" flipH="1">
            <a:off x="-123826" y="10589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Shape 280"/>
          <p:cNvSpPr/>
          <p:nvPr/>
        </p:nvSpPr>
        <p:spPr>
          <a:xfrm rot="10800000" flipH="1">
            <a:off x="638175" y="14401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Shape 281"/>
          <p:cNvSpPr/>
          <p:nvPr/>
        </p:nvSpPr>
        <p:spPr>
          <a:xfrm rot="10800000" flipH="1">
            <a:off x="1495424" y="-131650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Shape 282"/>
          <p:cNvSpPr/>
          <p:nvPr/>
        </p:nvSpPr>
        <p:spPr>
          <a:xfrm rot="10800000" flipH="1">
            <a:off x="327800" y="8892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3" name="Shape 283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84" name="Shape 284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6" name="Shape 286"/>
          <p:cNvSpPr/>
          <p:nvPr/>
        </p:nvSpPr>
        <p:spPr>
          <a:xfrm>
            <a:off x="203100" y="1270177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7" name="Shape 287"/>
          <p:cNvGrpSpPr/>
          <p:nvPr/>
        </p:nvGrpSpPr>
        <p:grpSpPr>
          <a:xfrm>
            <a:off x="904277" y="515192"/>
            <a:ext cx="382958" cy="607111"/>
            <a:chOff x="6718575" y="2318625"/>
            <a:chExt cx="256950" cy="407375"/>
          </a:xfrm>
        </p:grpSpPr>
        <p:sp>
          <p:nvSpPr>
            <p:cNvPr id="288" name="Shape 288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6" name="Shape 296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97" name="Shape 297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Shape 298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Shape 299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Shape 300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1" name="Shape 301"/>
          <p:cNvSpPr/>
          <p:nvPr/>
        </p:nvSpPr>
        <p:spPr>
          <a:xfrm rot="10800000" flipH="1">
            <a:off x="8486774" y="42307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Shape 302"/>
          <p:cNvSpPr/>
          <p:nvPr/>
        </p:nvSpPr>
        <p:spPr>
          <a:xfrm rot="10800000" flipH="1">
            <a:off x="8124824" y="46157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Shape 303"/>
          <p:cNvSpPr/>
          <p:nvPr/>
        </p:nvSpPr>
        <p:spPr>
          <a:xfrm rot="10800000" flipH="1">
            <a:off x="7821348" y="2935400"/>
            <a:ext cx="819900" cy="7098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Shape 304"/>
          <p:cNvSpPr/>
          <p:nvPr/>
        </p:nvSpPr>
        <p:spPr>
          <a:xfrm rot="10800000" flipH="1">
            <a:off x="8486775" y="351217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Shape 305"/>
          <p:cNvSpPr/>
          <p:nvPr/>
        </p:nvSpPr>
        <p:spPr>
          <a:xfrm>
            <a:off x="8772688" y="4461808"/>
            <a:ext cx="248073" cy="248058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6" name="Shape 306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307" name="Shape 307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Shape 308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Shape 309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Shape 310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Shape 311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Shape 312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3" name="Shape 313"/>
          <p:cNvSpPr/>
          <p:nvPr/>
        </p:nvSpPr>
        <p:spPr>
          <a:xfrm>
            <a:off x="8081326" y="3153875"/>
            <a:ext cx="299952" cy="27283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/>
        </p:nvSpPr>
        <p:spPr>
          <a:xfrm rot="10800000" flipH="1">
            <a:off x="8218352" y="4121459"/>
            <a:ext cx="685200" cy="5934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6" name="Shape 316"/>
          <p:cNvSpPr/>
          <p:nvPr/>
        </p:nvSpPr>
        <p:spPr>
          <a:xfrm rot="5400000">
            <a:off x="388487" y="105212"/>
            <a:ext cx="944100" cy="10902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7" name="Shape 317"/>
          <p:cNvSpPr/>
          <p:nvPr/>
        </p:nvSpPr>
        <p:spPr>
          <a:xfrm rot="10800000" flipH="1">
            <a:off x="-123825" y="847792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Shape 318"/>
          <p:cNvSpPr/>
          <p:nvPr/>
        </p:nvSpPr>
        <p:spPr>
          <a:xfrm rot="10800000" flipH="1">
            <a:off x="503116" y="1161450"/>
            <a:ext cx="352800" cy="3054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Shape 319"/>
          <p:cNvSpPr/>
          <p:nvPr/>
        </p:nvSpPr>
        <p:spPr>
          <a:xfrm rot="10800000" flipH="1">
            <a:off x="1208424" y="-131812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/>
          <p:nvPr/>
        </p:nvSpPr>
        <p:spPr>
          <a:xfrm rot="10800000" flipH="1">
            <a:off x="247753" y="49693"/>
            <a:ext cx="295200" cy="2556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Shape 321"/>
          <p:cNvSpPr/>
          <p:nvPr/>
        </p:nvSpPr>
        <p:spPr>
          <a:xfrm rot="10800000" flipH="1">
            <a:off x="8763568" y="4485979"/>
            <a:ext cx="543000" cy="470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Shape 322"/>
          <p:cNvSpPr/>
          <p:nvPr/>
        </p:nvSpPr>
        <p:spPr>
          <a:xfrm rot="10800000" flipH="1">
            <a:off x="8523810" y="4741100"/>
            <a:ext cx="284100" cy="2457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Shape 323"/>
          <p:cNvSpPr/>
          <p:nvPr/>
        </p:nvSpPr>
        <p:spPr>
          <a:xfrm rot="10800000" flipH="1">
            <a:off x="8322785" y="3628023"/>
            <a:ext cx="543000" cy="470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Shape 324"/>
          <p:cNvSpPr/>
          <p:nvPr/>
        </p:nvSpPr>
        <p:spPr>
          <a:xfrm rot="10800000" flipH="1">
            <a:off x="8763569" y="4009882"/>
            <a:ext cx="237600" cy="2058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0E293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pmc/articles/PMC23420/" TargetMode="External"/><Relationship Id="rId4" Type="http://schemas.openxmlformats.org/officeDocument/2006/relationships/hyperlink" Target="http://web.mst.edu/~microbio/BIO221_2000/Rhodospirillum_rubrum.html" TargetMode="External"/><Relationship Id="rId5" Type="http://schemas.openxmlformats.org/officeDocument/2006/relationships/hyperlink" Target="http://www.cdc.gov/mmwr/volumes/66/wr/mm6608a9.htm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ctrTitle"/>
          </p:nvPr>
        </p:nvSpPr>
        <p:spPr>
          <a:xfrm>
            <a:off x="0" y="1974950"/>
            <a:ext cx="9144000" cy="96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A4C2F4"/>
                </a:solidFill>
              </a:rPr>
              <a:t>CO’ Later!</a:t>
            </a:r>
            <a:endParaRPr b="1" dirty="0">
              <a:solidFill>
                <a:srgbClr val="A4C2F4"/>
              </a:solidFill>
            </a:endParaRPr>
          </a:p>
        </p:txBody>
      </p:sp>
      <p:pic>
        <p:nvPicPr>
          <p:cNvPr id="330" name="Shape 3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049796">
            <a:off x="245721" y="970046"/>
            <a:ext cx="2371710" cy="1200936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Shape 331"/>
          <p:cNvSpPr txBox="1"/>
          <p:nvPr/>
        </p:nvSpPr>
        <p:spPr>
          <a:xfrm>
            <a:off x="203150" y="2791575"/>
            <a:ext cx="8940900" cy="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u="sng">
                <a:solidFill>
                  <a:schemeClr val="lt1"/>
                </a:solidFill>
                <a:latin typeface="Nixie One"/>
                <a:ea typeface="Nixie One"/>
                <a:cs typeface="Nixie One"/>
                <a:sym typeface="Nixie One"/>
              </a:rPr>
              <a:t>Pratheek Kuimanda, </a:t>
            </a:r>
            <a:r>
              <a:rPr lang="en" b="1" u="sng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Jonathan Cheng, Iltikin Wayet, Avi Janarthanan, Sam Feng, Akshay Godhani </a:t>
            </a:r>
            <a:endParaRPr b="1" u="sng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pic>
        <p:nvPicPr>
          <p:cNvPr id="332" name="Shape 3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111152">
            <a:off x="6583047" y="970045"/>
            <a:ext cx="2371708" cy="120093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7557571" y="4781319"/>
            <a:ext cx="274320" cy="274320"/>
          </a:xfrm>
          <a:prstGeom prst="actionButtonForwardNex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gallery dir="l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title"/>
          </p:nvPr>
        </p:nvSpPr>
        <p:spPr>
          <a:xfrm>
            <a:off x="1734875" y="1452350"/>
            <a:ext cx="48234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What is </a:t>
            </a:r>
            <a:r>
              <a:rPr lang="en" sz="3600" i="1"/>
              <a:t>CO ’Later?</a:t>
            </a:r>
            <a:endParaRPr sz="3600" i="1"/>
          </a:p>
        </p:txBody>
      </p:sp>
      <p:sp>
        <p:nvSpPr>
          <p:cNvPr id="338" name="Shape 338"/>
          <p:cNvSpPr txBox="1">
            <a:spLocks noGrp="1"/>
          </p:cNvSpPr>
          <p:nvPr>
            <p:ph type="body" idx="1"/>
          </p:nvPr>
        </p:nvSpPr>
        <p:spPr>
          <a:xfrm>
            <a:off x="898625" y="2184400"/>
            <a:ext cx="6803700" cy="16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❖"/>
            </a:pPr>
            <a:r>
              <a:rPr lang="en" sz="1600"/>
              <a:t>To create a clip-on that contains bacteria that binds to CO molecules and releases a smell. Our goal is to save countless lives from the silent killer, Carbon Monoxide and limit the amount of accidental lives lost, hence the name, “CO ‘Later”. </a:t>
            </a:r>
            <a:endParaRPr sz="16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1600"/>
          </a:p>
          <a:p>
            <a: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❖"/>
            </a:pPr>
            <a:r>
              <a:rPr lang="en" sz="1600"/>
              <a:t>We came upon this idea when we heard about leaked carbon monoxide in homes after the first bomb cyclone hit New England in November and caused mass spread power outages</a:t>
            </a:r>
            <a:endParaRPr sz="1600"/>
          </a:p>
        </p:txBody>
      </p:sp>
      <p:pic>
        <p:nvPicPr>
          <p:cNvPr id="339" name="Shape 3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72700" y="185900"/>
            <a:ext cx="1950326" cy="195032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Action Button: Forward or Next 1">
            <a:hlinkClick r:id="" action="ppaction://hlinkshowjump?jump=nextslide" highlightClick="1"/>
          </p:cNvPr>
          <p:cNvSpPr/>
          <p:nvPr/>
        </p:nvSpPr>
        <p:spPr>
          <a:xfrm>
            <a:off x="7557571" y="4781319"/>
            <a:ext cx="274320" cy="274320"/>
          </a:xfrm>
          <a:prstGeom prst="actionButtonForwardNex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ction Button: Back or Previous 2">
            <a:hlinkClick r:id="" action="ppaction://hlinkshowjump?jump=previousslide" highlightClick="1"/>
          </p:cNvPr>
          <p:cNvSpPr/>
          <p:nvPr/>
        </p:nvSpPr>
        <p:spPr>
          <a:xfrm>
            <a:off x="7149947" y="4781319"/>
            <a:ext cx="274320" cy="274320"/>
          </a:xfrm>
          <a:prstGeom prst="actionButtonBackPrevious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gallery dir="l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>
            <a:spLocks noGrp="1"/>
          </p:cNvSpPr>
          <p:nvPr>
            <p:ph type="title"/>
          </p:nvPr>
        </p:nvSpPr>
        <p:spPr>
          <a:xfrm>
            <a:off x="2447000" y="687850"/>
            <a:ext cx="339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9BBD5"/>
                </a:solidFill>
              </a:rPr>
              <a:t>Our Design:</a:t>
            </a:r>
            <a:endParaRPr b="0">
              <a:solidFill>
                <a:srgbClr val="19BBD5"/>
              </a:solidFill>
            </a:endParaRPr>
          </a:p>
        </p:txBody>
      </p:sp>
      <p:sp>
        <p:nvSpPr>
          <p:cNvPr id="345" name="Shape 345"/>
          <p:cNvSpPr/>
          <p:nvPr/>
        </p:nvSpPr>
        <p:spPr>
          <a:xfrm>
            <a:off x="344125" y="3910475"/>
            <a:ext cx="1349700" cy="750000"/>
          </a:xfrm>
          <a:prstGeom prst="bentArrow">
            <a:avLst>
              <a:gd name="adj1" fmla="val 25000"/>
              <a:gd name="adj2" fmla="val 24836"/>
              <a:gd name="adj3" fmla="val 25000"/>
              <a:gd name="adj4" fmla="val 43750"/>
            </a:avLst>
          </a:prstGeom>
          <a:solidFill>
            <a:srgbClr val="0009AB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 Constitutive  </a:t>
            </a:r>
            <a:endParaRPr b="1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Promoter</a:t>
            </a:r>
            <a:endParaRPr b="1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Shape 346"/>
          <p:cNvSpPr/>
          <p:nvPr/>
        </p:nvSpPr>
        <p:spPr>
          <a:xfrm>
            <a:off x="4104238" y="4064225"/>
            <a:ext cx="1384800" cy="442500"/>
          </a:xfrm>
          <a:prstGeom prst="homePlate">
            <a:avLst>
              <a:gd name="adj" fmla="val 50000"/>
            </a:avLst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b="1" i="1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i="1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CO’ Later</a:t>
            </a:r>
            <a:endParaRPr b="1" i="1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47" name="Shape 347"/>
          <p:cNvSpPr/>
          <p:nvPr/>
        </p:nvSpPr>
        <p:spPr>
          <a:xfrm>
            <a:off x="2155050" y="3860975"/>
            <a:ext cx="1622400" cy="849000"/>
          </a:xfrm>
          <a:prstGeom prst="ellipse">
            <a:avLst/>
          </a:prstGeom>
          <a:solidFill>
            <a:srgbClr val="1155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Ribosome Binding Site</a:t>
            </a:r>
            <a:endParaRPr b="1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000000"/>
              </a:highlight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48" name="Shape 348"/>
          <p:cNvSpPr/>
          <p:nvPr/>
        </p:nvSpPr>
        <p:spPr>
          <a:xfrm>
            <a:off x="7457250" y="3860975"/>
            <a:ext cx="1384800" cy="849000"/>
          </a:xfrm>
          <a:prstGeom prst="octagon">
            <a:avLst>
              <a:gd name="adj" fmla="val 29289"/>
            </a:avLst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Terminator</a:t>
            </a:r>
            <a:endParaRPr sz="1300"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49" name="Shape 349"/>
          <p:cNvSpPr/>
          <p:nvPr/>
        </p:nvSpPr>
        <p:spPr>
          <a:xfrm>
            <a:off x="5815825" y="4009925"/>
            <a:ext cx="1349700" cy="65055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GFP (green fluorescent protein)</a:t>
            </a:r>
            <a:endParaRPr b="1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0" name="Shape 350"/>
          <p:cNvSpPr txBox="1"/>
          <p:nvPr/>
        </p:nvSpPr>
        <p:spPr>
          <a:xfrm>
            <a:off x="6067775" y="821650"/>
            <a:ext cx="10098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Input</a:t>
            </a:r>
            <a:endParaRPr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1" name="Shape 351"/>
          <p:cNvSpPr txBox="1"/>
          <p:nvPr/>
        </p:nvSpPr>
        <p:spPr>
          <a:xfrm>
            <a:off x="7673875" y="2020000"/>
            <a:ext cx="951600" cy="2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Output</a:t>
            </a:r>
            <a:endParaRPr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2" name="Shape 352"/>
          <p:cNvSpPr/>
          <p:nvPr/>
        </p:nvSpPr>
        <p:spPr>
          <a:xfrm>
            <a:off x="6658375" y="944013"/>
            <a:ext cx="599100" cy="188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3" name="Shape 353"/>
          <p:cNvSpPr/>
          <p:nvPr/>
        </p:nvSpPr>
        <p:spPr>
          <a:xfrm>
            <a:off x="6907450" y="2145663"/>
            <a:ext cx="735900" cy="188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4" name="Shape 354"/>
          <p:cNvSpPr txBox="1"/>
          <p:nvPr/>
        </p:nvSpPr>
        <p:spPr>
          <a:xfrm>
            <a:off x="6504250" y="1297625"/>
            <a:ext cx="14976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5" name="Shape 355"/>
          <p:cNvSpPr/>
          <p:nvPr/>
        </p:nvSpPr>
        <p:spPr>
          <a:xfrm>
            <a:off x="6401350" y="1198388"/>
            <a:ext cx="1748100" cy="849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mbria"/>
                <a:ea typeface="Cambria"/>
                <a:cs typeface="Cambria"/>
                <a:sym typeface="Cambria"/>
              </a:rPr>
              <a:t>CO’ Later &amp; CooA/ </a:t>
            </a:r>
            <a:r>
              <a:rPr lang="en" i="1">
                <a:latin typeface="Cambria"/>
                <a:ea typeface="Cambria"/>
                <a:cs typeface="Cambria"/>
                <a:sym typeface="Cambria"/>
              </a:rPr>
              <a:t>Rhodospirillum rubrum</a:t>
            </a:r>
            <a:endParaRPr i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6" name="Shape 356"/>
          <p:cNvSpPr txBox="1"/>
          <p:nvPr/>
        </p:nvSpPr>
        <p:spPr>
          <a:xfrm>
            <a:off x="7329525" y="843100"/>
            <a:ext cx="1497600" cy="2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(CO  Molecules)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57" name="Shape 357"/>
          <p:cNvSpPr txBox="1"/>
          <p:nvPr/>
        </p:nvSpPr>
        <p:spPr>
          <a:xfrm>
            <a:off x="7457275" y="2344738"/>
            <a:ext cx="1384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(</a:t>
            </a:r>
            <a:r>
              <a:rPr lang="en">
                <a:solidFill>
                  <a:srgbClr val="FFD966"/>
                </a:solidFill>
              </a:rPr>
              <a:t>Banana</a:t>
            </a:r>
            <a:r>
              <a:rPr lang="en"/>
              <a:t> </a:t>
            </a:r>
            <a:r>
              <a:rPr lang="en">
                <a:solidFill>
                  <a:srgbClr val="FFFFFF"/>
                </a:solidFill>
              </a:rPr>
              <a:t>Odor)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358" name="Shape 3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9675" y="1806800"/>
            <a:ext cx="3946475" cy="1684251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Shape 359"/>
          <p:cNvSpPr/>
          <p:nvPr/>
        </p:nvSpPr>
        <p:spPr>
          <a:xfrm>
            <a:off x="2577078" y="2935929"/>
            <a:ext cx="971700" cy="631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CO’ Later</a:t>
            </a:r>
            <a:endParaRPr/>
          </a:p>
        </p:txBody>
      </p:sp>
      <p:pic>
        <p:nvPicPr>
          <p:cNvPr id="360" name="Shape 36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89048" y="2202648"/>
            <a:ext cx="1199951" cy="119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Action Button: Forward or Next 18">
            <a:hlinkClick r:id="" action="ppaction://hlinkshowjump?jump=nextslide" highlightClick="1"/>
          </p:cNvPr>
          <p:cNvSpPr/>
          <p:nvPr/>
        </p:nvSpPr>
        <p:spPr>
          <a:xfrm>
            <a:off x="7557571" y="4781319"/>
            <a:ext cx="274320" cy="274320"/>
          </a:xfrm>
          <a:prstGeom prst="actionButtonForwardNex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ction Button: Back or Previous 19">
            <a:hlinkClick r:id="" action="ppaction://hlinkshowjump?jump=previousslide" highlightClick="1"/>
          </p:cNvPr>
          <p:cNvSpPr/>
          <p:nvPr/>
        </p:nvSpPr>
        <p:spPr>
          <a:xfrm>
            <a:off x="7149947" y="4781319"/>
            <a:ext cx="274320" cy="274320"/>
          </a:xfrm>
          <a:prstGeom prst="actionButtonBackPrevious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gallery dir="l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>
            <a:spLocks noGrp="1"/>
          </p:cNvSpPr>
          <p:nvPr>
            <p:ph type="title"/>
          </p:nvPr>
        </p:nvSpPr>
        <p:spPr>
          <a:xfrm>
            <a:off x="3037850" y="177850"/>
            <a:ext cx="5900400" cy="109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Stats on CO Poisoning</a:t>
            </a:r>
            <a:endParaRPr/>
          </a:p>
        </p:txBody>
      </p:sp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3264075" y="1272850"/>
            <a:ext cx="5386200" cy="18228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-"/>
            </a:pPr>
            <a:r>
              <a:rPr lang="en" sz="1600" dirty="0"/>
              <a:t>2,244 deaths in 2010-2015, unintentional deaths		</a:t>
            </a:r>
            <a:endParaRPr sz="1600" dirty="0"/>
          </a:p>
          <a:p>
            <a: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 dirty="0"/>
              <a:t>People didn’t realize that CO was present this is a reason that CO is called the Silent Killer			</a:t>
            </a:r>
            <a:endParaRPr sz="1600" dirty="0"/>
          </a:p>
          <a:p>
            <a: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 dirty="0"/>
              <a:t> 393 deaths were reported in 2015					</a:t>
            </a:r>
            <a:endParaRPr sz="1600" dirty="0"/>
          </a:p>
        </p:txBody>
      </p:sp>
      <p:pic>
        <p:nvPicPr>
          <p:cNvPr id="367" name="Shape 3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725" y="1908475"/>
            <a:ext cx="3106350" cy="19341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557571" y="4781319"/>
            <a:ext cx="274320" cy="274320"/>
          </a:xfrm>
          <a:prstGeom prst="actionButtonForwardNex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Back or Previous 5">
            <a:hlinkClick r:id="" action="ppaction://hlinkshowjump?jump=previousslide" highlightClick="1"/>
          </p:cNvPr>
          <p:cNvSpPr/>
          <p:nvPr/>
        </p:nvSpPr>
        <p:spPr>
          <a:xfrm>
            <a:off x="7149947" y="4781319"/>
            <a:ext cx="274320" cy="274320"/>
          </a:xfrm>
          <a:prstGeom prst="actionButtonBackPrevious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hape 366"/>
          <p:cNvSpPr txBox="1">
            <a:spLocks/>
          </p:cNvSpPr>
          <p:nvPr/>
        </p:nvSpPr>
        <p:spPr>
          <a:xfrm>
            <a:off x="3264075" y="2865217"/>
            <a:ext cx="4712137" cy="1822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lvl="0" indent="-330200">
              <a:buSzPts val="1600"/>
              <a:buFont typeface="Muli"/>
              <a:buChar char="-"/>
            </a:pPr>
            <a:r>
              <a:rPr lang="en" sz="1600" dirty="0"/>
              <a:t>Of the deaths 36%, occurred during winter (December, January, and </a:t>
            </a:r>
            <a:r>
              <a:rPr lang="en" sz="1600" dirty="0" smtClean="0"/>
              <a:t>February</a:t>
            </a:r>
            <a:endParaRPr lang="en-US" sz="1600" dirty="0" smtClean="0"/>
          </a:p>
          <a:p>
            <a:pPr indent="-330200">
              <a:buSzPts val="1600"/>
              <a:buFont typeface="Muli"/>
              <a:buChar char="-"/>
            </a:pPr>
            <a:r>
              <a:rPr lang="en" sz="1600" dirty="0"/>
              <a:t>54% of deaths </a:t>
            </a:r>
            <a:r>
              <a:rPr lang="en" sz="1600" dirty="0" err="1"/>
              <a:t>occured</a:t>
            </a:r>
            <a:r>
              <a:rPr lang="en" sz="1600" dirty="0"/>
              <a:t> at </a:t>
            </a:r>
            <a:r>
              <a:rPr lang="en" sz="1600" dirty="0" smtClean="0"/>
              <a:t>home 			</a:t>
            </a:r>
          </a:p>
          <a:p>
            <a:pPr lvl="0" indent="-330200">
              <a:spcBef>
                <a:spcPts val="0"/>
              </a:spcBef>
              <a:buSzPts val="1600"/>
              <a:buFont typeface="Muli"/>
              <a:buChar char="-"/>
            </a:pPr>
            <a:r>
              <a:rPr lang="en" sz="1600" dirty="0" smtClean="0"/>
              <a:t> </a:t>
            </a:r>
            <a:r>
              <a:rPr lang="en" sz="1600" dirty="0"/>
              <a:t>From 1999-2012, it was second most non-medicinal poisoning deaths in the </a:t>
            </a:r>
            <a:r>
              <a:rPr lang="en" sz="1600" dirty="0" smtClean="0"/>
              <a:t>US					</a:t>
            </a:r>
            <a:endParaRPr lang="en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gallery dir="l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6961500" cy="64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/>
              <a:t>What is </a:t>
            </a:r>
            <a:r>
              <a:rPr lang="en" sz="3600" i="1"/>
              <a:t>Rhodospirillum</a:t>
            </a:r>
            <a:r>
              <a:rPr lang="en" sz="3600"/>
              <a:t>   </a:t>
            </a:r>
            <a:r>
              <a:rPr lang="en" sz="3600" i="1"/>
              <a:t>rubrum</a:t>
            </a:r>
            <a:endParaRPr sz="3600" i="1"/>
          </a:p>
        </p:txBody>
      </p:sp>
      <p:sp>
        <p:nvSpPr>
          <p:cNvPr id="373" name="Shape 373"/>
          <p:cNvSpPr txBox="1">
            <a:spLocks noGrp="1"/>
          </p:cNvSpPr>
          <p:nvPr>
            <p:ph type="body" idx="1"/>
          </p:nvPr>
        </p:nvSpPr>
        <p:spPr>
          <a:xfrm>
            <a:off x="1258050" y="2255125"/>
            <a:ext cx="5776800" cy="272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❖"/>
            </a:pPr>
            <a:r>
              <a:rPr lang="en" sz="1600"/>
              <a:t>Rhodospirillum rubrum, a photosynthetic bacterium, responds to Carbon Monoxide by activating CooA, a protein that is necessary to the CO-oxidation system.</a:t>
            </a:r>
            <a:endParaRPr sz="1600"/>
          </a:p>
          <a:p>
            <a: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❖"/>
            </a:pPr>
            <a:r>
              <a:rPr lang="en" sz="1600"/>
              <a:t>This bacterium plays an important role in activating our odor, ATF1, which has a banana like smell.</a:t>
            </a:r>
            <a:endParaRPr sz="1600"/>
          </a:p>
          <a:p>
            <a: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➢"/>
            </a:pPr>
            <a:r>
              <a:rPr lang="en" sz="1600"/>
              <a:t>When the the bacteria senses the CO molecules it activates a sensor to stimulate a reporter and release the scent.</a:t>
            </a:r>
            <a:endParaRPr sz="16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74" name="Shape 3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675" y="3719982"/>
            <a:ext cx="1612025" cy="1212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5" name="Shape 37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38625" y="145500"/>
            <a:ext cx="1773200" cy="15901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7557571" y="4781319"/>
            <a:ext cx="274320" cy="274320"/>
          </a:xfrm>
          <a:prstGeom prst="actionButtonForwardNex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Back or Previous 6">
            <a:hlinkClick r:id="" action="ppaction://hlinkshowjump?jump=previousslide" highlightClick="1"/>
          </p:cNvPr>
          <p:cNvSpPr/>
          <p:nvPr/>
        </p:nvSpPr>
        <p:spPr>
          <a:xfrm>
            <a:off x="7149947" y="4781319"/>
            <a:ext cx="274320" cy="274320"/>
          </a:xfrm>
          <a:prstGeom prst="actionButtonBackPrevious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gallery dir="l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Shape 380"/>
          <p:cNvSpPr txBox="1">
            <a:spLocks noGrp="1"/>
          </p:cNvSpPr>
          <p:nvPr>
            <p:ph type="title"/>
          </p:nvPr>
        </p:nvSpPr>
        <p:spPr>
          <a:xfrm>
            <a:off x="1732700" y="543025"/>
            <a:ext cx="4944300" cy="13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did we solve this problem?</a:t>
            </a:r>
            <a:endParaRPr/>
          </a:p>
        </p:txBody>
      </p:sp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300500" y="1918825"/>
            <a:ext cx="6543000" cy="26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❖"/>
            </a:pPr>
            <a:r>
              <a:rPr lang="en"/>
              <a:t>We used </a:t>
            </a:r>
            <a:r>
              <a:rPr lang="en" i="1"/>
              <a:t>Rhodospirillum rubrum</a:t>
            </a:r>
            <a:r>
              <a:rPr lang="en"/>
              <a:t> as our bacterium</a:t>
            </a:r>
            <a:endParaRPr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/>
              <a:t>It recognizes the Carbon Monoxide molecules, and triggers a mechanism that will release a scent detectable to the victim</a:t>
            </a:r>
            <a:endParaRPr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/>
              <a:t>This could drastically reduce the death toll in accidental CO poisoning</a:t>
            </a:r>
            <a:endParaRPr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/>
              <a:t>It ensures a more safe and reliable way to detect the effects of the silent killer </a:t>
            </a:r>
            <a:endParaRPr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/>
              <a:t>The smell activated by our “CO’ Later” coding sequence would release a banana like odor</a:t>
            </a:r>
            <a:endParaRPr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/>
              <a:t>We also used a GFP, in our case a green fluorescent color would be inserted into our modified genes to show that the bacteria are still alive when glowing green. </a:t>
            </a:r>
            <a:endParaRPr/>
          </a:p>
        </p:txBody>
      </p:sp>
      <p:pic>
        <p:nvPicPr>
          <p:cNvPr id="382" name="Shape 3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09188" y="1265350"/>
            <a:ext cx="2847975" cy="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557571" y="4781319"/>
            <a:ext cx="274320" cy="274320"/>
          </a:xfrm>
          <a:prstGeom prst="actionButtonForwardNex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Back or Previous 5">
            <a:hlinkClick r:id="" action="ppaction://hlinkshowjump?jump=previousslide" highlightClick="1"/>
          </p:cNvPr>
          <p:cNvSpPr/>
          <p:nvPr/>
        </p:nvSpPr>
        <p:spPr>
          <a:xfrm>
            <a:off x="7149947" y="4781319"/>
            <a:ext cx="274320" cy="274320"/>
          </a:xfrm>
          <a:prstGeom prst="actionButtonBackPrevious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gallery dir="l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title"/>
          </p:nvPr>
        </p:nvSpPr>
        <p:spPr>
          <a:xfrm>
            <a:off x="1914600" y="775625"/>
            <a:ext cx="4944300" cy="64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Works Cited</a:t>
            </a:r>
            <a:endParaRPr/>
          </a:p>
        </p:txBody>
      </p:sp>
      <p:sp>
        <p:nvSpPr>
          <p:cNvPr id="388" name="Shape 388"/>
          <p:cNvSpPr txBox="1">
            <a:spLocks noGrp="1"/>
          </p:cNvSpPr>
          <p:nvPr>
            <p:ph type="body" idx="1"/>
          </p:nvPr>
        </p:nvSpPr>
        <p:spPr>
          <a:xfrm>
            <a:off x="1006550" y="1296450"/>
            <a:ext cx="6769200" cy="36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00"/>
              <a:buChar char="-"/>
            </a:pPr>
            <a:r>
              <a:rPr lang="en" sz="1100" dirty="0" err="1">
                <a:solidFill>
                  <a:schemeClr val="lt1"/>
                </a:solidFill>
              </a:rPr>
              <a:t>Shelver</a:t>
            </a:r>
            <a:r>
              <a:rPr lang="en" sz="1100" dirty="0">
                <a:solidFill>
                  <a:schemeClr val="lt1"/>
                </a:solidFill>
              </a:rPr>
              <a:t>, Daniel. “</a:t>
            </a:r>
            <a:r>
              <a:rPr lang="en" sz="1100" dirty="0" err="1">
                <a:solidFill>
                  <a:schemeClr val="lt1"/>
                </a:solidFill>
              </a:rPr>
              <a:t>CooA</a:t>
            </a:r>
            <a:r>
              <a:rPr lang="en" sz="1100" dirty="0">
                <a:solidFill>
                  <a:schemeClr val="lt1"/>
                </a:solidFill>
              </a:rPr>
              <a:t>, a CO-Sensing Transcription Factor</a:t>
            </a:r>
            <a:endParaRPr sz="1100" dirty="0">
              <a:solidFill>
                <a:schemeClr val="lt1"/>
              </a:solidFill>
            </a:endParaRPr>
          </a:p>
          <a:p>
            <a:pPr marL="45720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>
                <a:solidFill>
                  <a:schemeClr val="lt1"/>
                </a:solidFill>
              </a:rPr>
              <a:t>from </a:t>
            </a:r>
            <a:r>
              <a:rPr lang="en" sz="1100" dirty="0" err="1">
                <a:solidFill>
                  <a:schemeClr val="lt1"/>
                </a:solidFill>
              </a:rPr>
              <a:t>Rhodospirillum</a:t>
            </a:r>
            <a:r>
              <a:rPr lang="en" sz="1100" dirty="0">
                <a:solidFill>
                  <a:schemeClr val="lt1"/>
                </a:solidFill>
              </a:rPr>
              <a:t> Rubrum, is a CO-Binding</a:t>
            </a:r>
            <a:endParaRPr sz="1100" dirty="0">
              <a:solidFill>
                <a:schemeClr val="lt1"/>
              </a:solidFill>
            </a:endParaRPr>
          </a:p>
          <a:p>
            <a:pPr marL="45720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 err="1">
                <a:solidFill>
                  <a:schemeClr val="lt1"/>
                </a:solidFill>
              </a:rPr>
              <a:t>Heme</a:t>
            </a:r>
            <a:r>
              <a:rPr lang="en" sz="1100" dirty="0">
                <a:solidFill>
                  <a:schemeClr val="lt1"/>
                </a:solidFill>
              </a:rPr>
              <a:t> Protein.” </a:t>
            </a:r>
            <a:r>
              <a:rPr lang="en" sz="1100" i="1" dirty="0">
                <a:solidFill>
                  <a:schemeClr val="lt1"/>
                </a:solidFill>
              </a:rPr>
              <a:t>Proceedings of the National Academy of Science</a:t>
            </a:r>
            <a:r>
              <a:rPr lang="en" sz="1100" dirty="0">
                <a:solidFill>
                  <a:schemeClr val="lt1"/>
                </a:solidFill>
              </a:rPr>
              <a:t>, US National Library of Medicine, 14 Oct. 1997, </a:t>
            </a:r>
            <a:r>
              <a:rPr lang="en" sz="1100" u="sng" dirty="0">
                <a:solidFill>
                  <a:schemeClr val="hlink"/>
                </a:solidFill>
                <a:hlinkClick r:id="rId3"/>
              </a:rPr>
              <a:t>www.ncbi.nlm.nih.gov/pmc/articles/PMC23420/</a:t>
            </a:r>
            <a:r>
              <a:rPr lang="en" sz="1100" dirty="0">
                <a:solidFill>
                  <a:schemeClr val="lt1"/>
                </a:solidFill>
              </a:rPr>
              <a:t>.</a:t>
            </a:r>
            <a:endParaRPr sz="1100" dirty="0">
              <a:solidFill>
                <a:schemeClr val="lt1"/>
              </a:solidFill>
            </a:endParaRPr>
          </a:p>
          <a:p>
            <a:pPr marL="45720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 dirty="0">
                <a:solidFill>
                  <a:schemeClr val="hlink"/>
                </a:solidFill>
                <a:hlinkClick r:id="rId4"/>
              </a:rPr>
              <a:t>http://web.mst.edu/~microbio/BIO221_2000/Rhodospirillum_rubrum.html</a:t>
            </a:r>
            <a:endParaRPr sz="1100" dirty="0">
              <a:solidFill>
                <a:srgbClr val="FFFFFF"/>
              </a:solidFill>
            </a:endParaRPr>
          </a:p>
          <a:p>
            <a:pPr marL="457200" lvl="0" indent="-2984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Char char="-"/>
            </a:pPr>
            <a:r>
              <a:rPr lang="en" sz="1100" dirty="0">
                <a:solidFill>
                  <a:srgbClr val="FFFFFF"/>
                </a:solidFill>
              </a:rPr>
              <a:t>“</a:t>
            </a:r>
            <a:r>
              <a:rPr lang="en" sz="1100" dirty="0" err="1">
                <a:solidFill>
                  <a:srgbClr val="FFFFFF"/>
                </a:solidFill>
              </a:rPr>
              <a:t>QuickStats</a:t>
            </a:r>
            <a:r>
              <a:rPr lang="en" sz="1100" dirty="0">
                <a:solidFill>
                  <a:srgbClr val="FFFFFF"/>
                </a:solidFill>
              </a:rPr>
              <a:t>: Number of Deaths Resulting from Unintentional Carbon Monoxide Poisoning,* by Month and Year — National Vital Statistics System, United States, 2010–2015.” </a:t>
            </a:r>
            <a:r>
              <a:rPr lang="en" sz="1100" i="1" dirty="0" err="1">
                <a:solidFill>
                  <a:srgbClr val="FFFFFF"/>
                </a:solidFill>
              </a:rPr>
              <a:t>QuickStats</a:t>
            </a:r>
            <a:r>
              <a:rPr lang="en" sz="1100" i="1" dirty="0">
                <a:solidFill>
                  <a:srgbClr val="FFFFFF"/>
                </a:solidFill>
              </a:rPr>
              <a:t>: Number of Deaths Resulting from Unintentional Carbon Monoxide Poisoning,* by Month and Year — National Vital Statistics System, United States, 2010–2015</a:t>
            </a:r>
            <a:r>
              <a:rPr lang="en" sz="1100" dirty="0">
                <a:solidFill>
                  <a:srgbClr val="FFFFFF"/>
                </a:solidFill>
              </a:rPr>
              <a:t>, Government, 3 Mar. 2017, </a:t>
            </a:r>
            <a:r>
              <a:rPr lang="en" sz="1100" u="sng" dirty="0">
                <a:solidFill>
                  <a:schemeClr val="hlink"/>
                </a:solidFill>
                <a:hlinkClick r:id="rId5"/>
              </a:rPr>
              <a:t>www.cdc.gov/mmwr/volumes/66/wr/mm6608a9.htm</a:t>
            </a:r>
            <a:r>
              <a:rPr lang="en" sz="1100" u="sng" dirty="0">
                <a:solidFill>
                  <a:srgbClr val="0000FF"/>
                </a:solidFill>
              </a:rPr>
              <a:t>.</a:t>
            </a:r>
            <a:endParaRPr sz="1100" u="sng" dirty="0">
              <a:solidFill>
                <a:srgbClr val="0000FF"/>
              </a:solidFill>
            </a:endParaRPr>
          </a:p>
          <a:p>
            <a:pPr marL="457200" lvl="0" indent="-2984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Char char="-"/>
            </a:pPr>
            <a:r>
              <a:rPr lang="en" sz="1100" dirty="0">
                <a:solidFill>
                  <a:srgbClr val="FFFFFF"/>
                </a:solidFill>
              </a:rPr>
              <a:t>Wang, Jing, et al. “A Selective Fluorescent Probe for Carbon Monoxide Imaging in Living Cells.” </a:t>
            </a:r>
            <a:r>
              <a:rPr lang="en" sz="1100" i="1" dirty="0">
                <a:solidFill>
                  <a:srgbClr val="FFFFFF"/>
                </a:solidFill>
              </a:rPr>
              <a:t>Biosensors</a:t>
            </a:r>
            <a:r>
              <a:rPr lang="en" sz="1100" dirty="0">
                <a:solidFill>
                  <a:srgbClr val="FFFFFF"/>
                </a:solidFill>
              </a:rPr>
              <a:t>, 28 Aug. 2012, pp. 9652–9656., doi:10.1002/anie.201203684.</a:t>
            </a:r>
            <a:endParaRPr sz="1100" dirty="0">
              <a:solidFill>
                <a:srgbClr val="FFFFFF"/>
              </a:solidFill>
            </a:endParaRPr>
          </a:p>
          <a:p>
            <a:pPr marL="457200" lvl="0" indent="-2984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Char char="-"/>
            </a:pPr>
            <a:r>
              <a:rPr lang="en" sz="1100" dirty="0" err="1">
                <a:solidFill>
                  <a:srgbClr val="FFFFFF"/>
                </a:solidFill>
              </a:rPr>
              <a:t>Puranik</a:t>
            </a:r>
            <a:r>
              <a:rPr lang="en" sz="1100" dirty="0">
                <a:solidFill>
                  <a:srgbClr val="FFFFFF"/>
                </a:solidFill>
              </a:rPr>
              <a:t>, </a:t>
            </a:r>
            <a:r>
              <a:rPr lang="en" sz="1100" dirty="0" err="1">
                <a:solidFill>
                  <a:srgbClr val="FFFFFF"/>
                </a:solidFill>
              </a:rPr>
              <a:t>Mrilalini</a:t>
            </a:r>
            <a:r>
              <a:rPr lang="en" sz="1100" dirty="0">
                <a:solidFill>
                  <a:srgbClr val="FFFFFF"/>
                </a:solidFill>
              </a:rPr>
              <a:t>, et al. “Dynamics of Carbon Monoxide Binding to </a:t>
            </a:r>
            <a:r>
              <a:rPr lang="en" sz="1100" dirty="0" err="1">
                <a:solidFill>
                  <a:srgbClr val="FFFFFF"/>
                </a:solidFill>
              </a:rPr>
              <a:t>CooA</a:t>
            </a:r>
            <a:r>
              <a:rPr lang="en" sz="1100" dirty="0">
                <a:solidFill>
                  <a:srgbClr val="FFFFFF"/>
                </a:solidFill>
              </a:rPr>
              <a:t>.” </a:t>
            </a:r>
            <a:r>
              <a:rPr lang="en" sz="1100" i="1" dirty="0">
                <a:solidFill>
                  <a:srgbClr val="FFFFFF"/>
                </a:solidFill>
              </a:rPr>
              <a:t>The Journal of Biological Chemistry</a:t>
            </a:r>
            <a:r>
              <a:rPr lang="en" sz="1100" dirty="0">
                <a:solidFill>
                  <a:srgbClr val="FFFFFF"/>
                </a:solidFill>
              </a:rPr>
              <a:t>, vol. 279, no. 20, 25 Feb. 2004, pp. 21096–21108., doi:10.1074/jbc.M400613200.</a:t>
            </a:r>
            <a:endParaRPr sz="1100" dirty="0">
              <a:solidFill>
                <a:srgbClr val="FFFFFF"/>
              </a:solidFill>
            </a:endParaRPr>
          </a:p>
          <a:p>
            <a:pPr marL="457200" lvl="0" indent="-2984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Char char="-"/>
            </a:pPr>
            <a:r>
              <a:rPr lang="en" sz="1100" dirty="0">
                <a:solidFill>
                  <a:srgbClr val="FFFFFF"/>
                </a:solidFill>
              </a:rPr>
              <a:t>Yuan, Lin, et al. “Lighting up Carbon Monoxide: Fluorescent Probes for Monitoring CO in Living Cells.” </a:t>
            </a:r>
            <a:r>
              <a:rPr lang="en" sz="1100" i="1" dirty="0">
                <a:solidFill>
                  <a:srgbClr val="FFFFFF"/>
                </a:solidFill>
              </a:rPr>
              <a:t>Biosensors</a:t>
            </a:r>
            <a:r>
              <a:rPr lang="en" sz="1100" dirty="0">
                <a:solidFill>
                  <a:srgbClr val="FFFFFF"/>
                </a:solidFill>
              </a:rPr>
              <a:t>, 13 Dec. 2012, pp. 1628 – 1630., doi:10.1002/anie.201208346</a:t>
            </a:r>
            <a:endParaRPr sz="1100" dirty="0">
              <a:solidFill>
                <a:srgbClr val="FFFFFF"/>
              </a:solidFill>
            </a:endParaRPr>
          </a:p>
          <a:p>
            <a:pPr marL="0" lvl="0" indent="0" rtl="0">
              <a:lnSpc>
                <a:spcPct val="143181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1100" dirty="0">
              <a:solidFill>
                <a:srgbClr val="FFFFFF"/>
              </a:solidFill>
            </a:endParaRPr>
          </a:p>
          <a:p>
            <a:pPr marL="419100" lvl="0" indent="-279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FFFFFF"/>
              </a:solidFill>
            </a:endParaRPr>
          </a:p>
          <a:p>
            <a:pPr marL="45720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lt1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lt1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sz="1100" dirty="0">
              <a:solidFill>
                <a:schemeClr val="lt1"/>
              </a:solidFill>
            </a:endParaRPr>
          </a:p>
        </p:txBody>
      </p:sp>
      <p:sp>
        <p:nvSpPr>
          <p:cNvPr id="2" name="Action Button: Home 1">
            <a:hlinkClick r:id="" action="ppaction://hlinkshowjump?jump=firstslide" highlightClick="1"/>
          </p:cNvPr>
          <p:cNvSpPr/>
          <p:nvPr/>
        </p:nvSpPr>
        <p:spPr>
          <a:xfrm>
            <a:off x="7557571" y="4781319"/>
            <a:ext cx="274320" cy="274320"/>
          </a:xfrm>
          <a:prstGeom prst="actionButtonHom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previousslide" highlightClick="1"/>
          </p:cNvPr>
          <p:cNvSpPr/>
          <p:nvPr/>
        </p:nvSpPr>
        <p:spPr>
          <a:xfrm>
            <a:off x="7149947" y="4781319"/>
            <a:ext cx="274320" cy="274320"/>
          </a:xfrm>
          <a:prstGeom prst="actionButtonBackPrevious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gallery dir="l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moge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447</Words>
  <Application>Microsoft Macintosh PowerPoint</Application>
  <PresentationFormat>On-screen Show (16:9)</PresentationFormat>
  <Paragraphs>64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Muli</vt:lpstr>
      <vt:lpstr>Helvetica Neue</vt:lpstr>
      <vt:lpstr>Source Sans Pro</vt:lpstr>
      <vt:lpstr>Cambria</vt:lpstr>
      <vt:lpstr>Arial</vt:lpstr>
      <vt:lpstr>Nixie One</vt:lpstr>
      <vt:lpstr>Imogen template</vt:lpstr>
      <vt:lpstr>CO’ Later!</vt:lpstr>
      <vt:lpstr>What is CO ’Later?</vt:lpstr>
      <vt:lpstr>Our Design:</vt:lpstr>
      <vt:lpstr>Stats on CO Poisoning</vt:lpstr>
      <vt:lpstr>What is Rhodospirillum   rubrum</vt:lpstr>
      <vt:lpstr>How did we solve this problem?</vt:lpstr>
      <vt:lpstr>Works Cited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CO’ Later!</dc:title>
  <cp:lastModifiedBy>Kathrynn Phillippe</cp:lastModifiedBy>
  <cp:revision>3</cp:revision>
  <dcterms:modified xsi:type="dcterms:W3CDTF">2018-03-13T20:54:41Z</dcterms:modified>
</cp:coreProperties>
</file>