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666" r:id="rId3"/>
    <p:sldMasterId id="2147483668" r:id="rId4"/>
    <p:sldMasterId id="2147483670" r:id="rId5"/>
  </p:sldMasterIdLst>
  <p:sldIdLst>
    <p:sldId id="257" r:id="rId6"/>
    <p:sldId id="261" r:id="rId7"/>
    <p:sldId id="262" r:id="rId8"/>
    <p:sldId id="263" r:id="rId9"/>
    <p:sldId id="264" r:id="rId10"/>
  </p:sldIdLst>
  <p:sldSz cx="37463413" cy="21067713"/>
  <p:notesSz cx="6858000" cy="9144000"/>
  <p:defaultText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43" userDrawn="1">
          <p15:clr>
            <a:srgbClr val="A4A3A4"/>
          </p15:clr>
        </p15:guide>
        <p15:guide id="2" orient="horz" pos="3177" userDrawn="1">
          <p15:clr>
            <a:srgbClr val="A4A3A4"/>
          </p15:clr>
        </p15:guide>
        <p15:guide id="3" orient="horz" pos="6636" userDrawn="1">
          <p15:clr>
            <a:srgbClr val="A4A3A4"/>
          </p15:clr>
        </p15:guide>
        <p15:guide id="4" orient="horz" pos="3211" userDrawn="1">
          <p15:clr>
            <a:srgbClr val="A4A3A4"/>
          </p15:clr>
        </p15:guide>
        <p15:guide id="5" pos="114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9AB"/>
    <a:srgbClr val="EE6C4D"/>
    <a:srgbClr val="293241"/>
    <a:srgbClr val="3D5A80"/>
    <a:srgbClr val="95BFD8"/>
    <a:srgbClr val="C5DBE9"/>
    <a:srgbClr val="DBE9F1"/>
    <a:srgbClr val="B9D4E5"/>
    <a:srgbClr val="98C1D9"/>
    <a:srgbClr val="8787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4631"/>
  </p:normalViewPr>
  <p:slideViewPr>
    <p:cSldViewPr snapToGrid="0">
      <p:cViewPr varScale="1">
        <p:scale>
          <a:sx n="29" d="100"/>
          <a:sy n="29" d="100"/>
        </p:scale>
        <p:origin x="352" y="320"/>
      </p:cViewPr>
      <p:guideLst>
        <p:guide orient="horz" pos="13143"/>
        <p:guide orient="horz" pos="3177"/>
        <p:guide orient="horz" pos="6636"/>
        <p:guide orient="horz" pos="3211"/>
        <p:guide pos="114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a:t>Click here to add affiliations</a:t>
            </a:r>
          </a:p>
        </p:txBody>
      </p:sp>
      <p:sp>
        <p:nvSpPr>
          <p:cNvPr id="26" name="Text Placeholder 25"/>
          <p:cNvSpPr>
            <a:spLocks noGrp="1"/>
          </p:cNvSpPr>
          <p:nvPr>
            <p:ph type="body" sz="quarter" idx="13" hasCustomPrompt="1"/>
          </p:nvPr>
        </p:nvSpPr>
        <p:spPr>
          <a:xfrm>
            <a:off x="938693" y="5271968"/>
            <a:ext cx="17361094" cy="860590"/>
          </a:xfrm>
          <a:prstGeom prst="rect">
            <a:avLst/>
          </a:prstGeom>
        </p:spPr>
        <p:txBody>
          <a:bodyPr vert="horz" anchor="ctr"/>
          <a:lstStyle>
            <a:lvl1pPr marL="0" indent="0" algn="ctr">
              <a:buNone/>
              <a:defRPr sz="4007" u="sng" baseline="0"/>
            </a:lvl1pPr>
          </a:lstStyle>
          <a:p>
            <a:pPr lvl="0"/>
            <a:r>
              <a:rPr lang="en-US" sz="4007"/>
              <a:t>Introduction/Abstract (click to edit)</a:t>
            </a:r>
            <a:endParaRPr lang="en-US"/>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29" name="Text Placeholder 25"/>
          <p:cNvSpPr>
            <a:spLocks noGrp="1"/>
          </p:cNvSpPr>
          <p:nvPr>
            <p:ph type="body" sz="quarter" idx="15" hasCustomPrompt="1"/>
          </p:nvPr>
        </p:nvSpPr>
        <p:spPr>
          <a:xfrm>
            <a:off x="19190901" y="12657735"/>
            <a:ext cx="17361094" cy="860590"/>
          </a:xfrm>
          <a:prstGeom prst="rect">
            <a:avLst/>
          </a:prstGeom>
        </p:spPr>
        <p:txBody>
          <a:bodyPr vert="horz" anchor="ctr"/>
          <a:lstStyle>
            <a:lvl1pPr marL="0" indent="0" algn="ctr">
              <a:buNone/>
              <a:defRPr sz="4007" u="sng" baseline="0"/>
            </a:lvl1pPr>
          </a:lstStyle>
          <a:p>
            <a:pPr lvl="0"/>
            <a:r>
              <a:rPr lang="en-US" sz="4007"/>
              <a:t>Conclusion (click to edit)</a:t>
            </a:r>
            <a:endParaRPr lang="en-US"/>
          </a:p>
        </p:txBody>
      </p:sp>
      <p:sp>
        <p:nvSpPr>
          <p:cNvPr id="31" name="Text Placeholder 25"/>
          <p:cNvSpPr>
            <a:spLocks noGrp="1"/>
          </p:cNvSpPr>
          <p:nvPr>
            <p:ph type="body" sz="quarter" idx="17" hasCustomPrompt="1"/>
          </p:nvPr>
        </p:nvSpPr>
        <p:spPr>
          <a:xfrm>
            <a:off x="920030" y="11359484"/>
            <a:ext cx="17361094" cy="860590"/>
          </a:xfrm>
          <a:prstGeom prst="rect">
            <a:avLst/>
          </a:prstGeom>
        </p:spPr>
        <p:txBody>
          <a:bodyPr vert="horz" anchor="ctr"/>
          <a:lstStyle>
            <a:lvl1pPr marL="0" indent="0" algn="ctr">
              <a:buNone/>
              <a:defRPr sz="4007" u="sng" baseline="0"/>
            </a:lvl1pPr>
          </a:lstStyle>
          <a:p>
            <a:pPr lvl="0"/>
            <a:r>
              <a:rPr lang="en-US" sz="4007"/>
              <a:t>Methods (click to edit)</a:t>
            </a:r>
            <a:endParaRPr lang="en-US"/>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35" name="Text Placeholder 25"/>
          <p:cNvSpPr>
            <a:spLocks noGrp="1"/>
          </p:cNvSpPr>
          <p:nvPr>
            <p:ph type="body" sz="quarter" idx="21" hasCustomPrompt="1"/>
          </p:nvPr>
        </p:nvSpPr>
        <p:spPr>
          <a:xfrm>
            <a:off x="19190901" y="17230110"/>
            <a:ext cx="17361094" cy="860590"/>
          </a:xfrm>
          <a:prstGeom prst="rect">
            <a:avLst/>
          </a:prstGeom>
        </p:spPr>
        <p:txBody>
          <a:bodyPr vert="horz" anchor="ctr"/>
          <a:lstStyle>
            <a:lvl1pPr marL="0" indent="0" algn="ctr">
              <a:buNone/>
              <a:defRPr sz="4007" u="sng" baseline="0"/>
            </a:lvl1pPr>
          </a:lstStyle>
          <a:p>
            <a:pPr lvl="0"/>
            <a:r>
              <a:rPr lang="en-US" sz="4007"/>
              <a:t>References (click to edit)</a:t>
            </a:r>
            <a:endParaRPr lang="en-US"/>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15" name="Text Placeholder 25"/>
          <p:cNvSpPr>
            <a:spLocks noGrp="1"/>
          </p:cNvSpPr>
          <p:nvPr>
            <p:ph type="body" sz="quarter" idx="23" hasCustomPrompt="1"/>
          </p:nvPr>
        </p:nvSpPr>
        <p:spPr>
          <a:xfrm>
            <a:off x="19190901" y="5294413"/>
            <a:ext cx="17361094" cy="860590"/>
          </a:xfrm>
          <a:prstGeom prst="rect">
            <a:avLst/>
          </a:prstGeom>
        </p:spPr>
        <p:txBody>
          <a:bodyPr vert="horz" anchor="ctr"/>
          <a:lstStyle>
            <a:lvl1pPr marL="0" indent="0" algn="ctr">
              <a:buNone/>
              <a:defRPr sz="4007" u="sng" baseline="0"/>
            </a:lvl1pPr>
          </a:lstStyle>
          <a:p>
            <a:pPr lvl="0"/>
            <a:r>
              <a:rPr lang="en-US" sz="4007"/>
              <a:t>Results (click to edit)</a:t>
            </a:r>
            <a:endParaRPr lang="en-US"/>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805" baseline="0"/>
            </a:lvl1pPr>
          </a:lstStyle>
          <a:p>
            <a:pPr lvl="0"/>
            <a:r>
              <a:rPr lang="en-US" sz="2805"/>
              <a:t>Click here to insert content</a:t>
            </a:r>
            <a:endParaRPr lang="en-US"/>
          </a:p>
        </p:txBody>
      </p:sp>
    </p:spTree>
    <p:extLst>
      <p:ext uri="{BB962C8B-B14F-4D97-AF65-F5344CB8AC3E}">
        <p14:creationId xmlns:p14="http://schemas.microsoft.com/office/powerpoint/2010/main" val="2438317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a:t>Click here to add affiliations</a:t>
            </a:r>
          </a:p>
        </p:txBody>
      </p:sp>
      <p:sp>
        <p:nvSpPr>
          <p:cNvPr id="26" name="Text Placeholder 25"/>
          <p:cNvSpPr>
            <a:spLocks noGrp="1"/>
          </p:cNvSpPr>
          <p:nvPr>
            <p:ph type="body" sz="quarter" idx="13" hasCustomPrompt="1"/>
          </p:nvPr>
        </p:nvSpPr>
        <p:spPr>
          <a:xfrm>
            <a:off x="423119" y="5271969"/>
            <a:ext cx="11878643" cy="883035"/>
          </a:xfrm>
          <a:prstGeom prst="rect">
            <a:avLst/>
          </a:prstGeom>
        </p:spPr>
        <p:txBody>
          <a:bodyPr vert="horz" anchor="ctr"/>
          <a:lstStyle>
            <a:lvl1pPr marL="0" indent="0" algn="ctr">
              <a:buNone/>
              <a:defRPr sz="4007" u="sng" baseline="0"/>
            </a:lvl1pPr>
          </a:lstStyle>
          <a:p>
            <a:pPr lvl="0"/>
            <a:r>
              <a:rPr lang="en-US" sz="4007"/>
              <a:t>Introduction/Abstract (click to edit)</a:t>
            </a:r>
            <a:endParaRPr lang="en-US"/>
          </a:p>
        </p:txBody>
      </p:sp>
      <p:sp>
        <p:nvSpPr>
          <p:cNvPr id="28" name="Content Placeholder 27"/>
          <p:cNvSpPr>
            <a:spLocks noGrp="1"/>
          </p:cNvSpPr>
          <p:nvPr>
            <p:ph sz="quarter" idx="14" hasCustomPrompt="1"/>
          </p:nvPr>
        </p:nvSpPr>
        <p:spPr>
          <a:xfrm>
            <a:off x="423119" y="6168135"/>
            <a:ext cx="11878643" cy="5159938"/>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29" name="Text Placeholder 25"/>
          <p:cNvSpPr>
            <a:spLocks noGrp="1"/>
          </p:cNvSpPr>
          <p:nvPr>
            <p:ph type="body" sz="quarter" idx="15" hasCustomPrompt="1"/>
          </p:nvPr>
        </p:nvSpPr>
        <p:spPr>
          <a:xfrm>
            <a:off x="25130223" y="5294413"/>
            <a:ext cx="11878643" cy="860590"/>
          </a:xfrm>
          <a:prstGeom prst="rect">
            <a:avLst/>
          </a:prstGeom>
        </p:spPr>
        <p:txBody>
          <a:bodyPr vert="horz" anchor="ctr"/>
          <a:lstStyle>
            <a:lvl1pPr marL="0" indent="0" algn="ctr">
              <a:buNone/>
              <a:defRPr sz="4007" u="sng" baseline="0"/>
            </a:lvl1pPr>
          </a:lstStyle>
          <a:p>
            <a:pPr lvl="0"/>
            <a:r>
              <a:rPr lang="en-US" sz="4007"/>
              <a:t>Conclusion (click to edit)</a:t>
            </a:r>
            <a:endParaRPr lang="en-US"/>
          </a:p>
        </p:txBody>
      </p:sp>
      <p:sp>
        <p:nvSpPr>
          <p:cNvPr id="31" name="Text Placeholder 25"/>
          <p:cNvSpPr>
            <a:spLocks noGrp="1"/>
          </p:cNvSpPr>
          <p:nvPr>
            <p:ph type="body" sz="quarter" idx="17" hasCustomPrompt="1"/>
          </p:nvPr>
        </p:nvSpPr>
        <p:spPr>
          <a:xfrm>
            <a:off x="423119" y="11359484"/>
            <a:ext cx="11878643" cy="860590"/>
          </a:xfrm>
          <a:prstGeom prst="rect">
            <a:avLst/>
          </a:prstGeom>
        </p:spPr>
        <p:txBody>
          <a:bodyPr vert="horz" anchor="ctr"/>
          <a:lstStyle>
            <a:lvl1pPr marL="0" indent="0" algn="ctr">
              <a:buNone/>
              <a:defRPr sz="4007" u="sng" baseline="0"/>
            </a:lvl1pPr>
          </a:lstStyle>
          <a:p>
            <a:pPr lvl="0"/>
            <a:r>
              <a:rPr lang="en-US" sz="4007"/>
              <a:t>Methods (click to edit)</a:t>
            </a:r>
            <a:endParaRPr lang="en-US"/>
          </a:p>
        </p:txBody>
      </p:sp>
      <p:sp>
        <p:nvSpPr>
          <p:cNvPr id="32" name="Content Placeholder 27"/>
          <p:cNvSpPr>
            <a:spLocks noGrp="1"/>
          </p:cNvSpPr>
          <p:nvPr>
            <p:ph sz="quarter" idx="18" hasCustomPrompt="1"/>
          </p:nvPr>
        </p:nvSpPr>
        <p:spPr>
          <a:xfrm>
            <a:off x="423119" y="12220075"/>
            <a:ext cx="11878643" cy="8644084"/>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34" name="Content Placeholder 27"/>
          <p:cNvSpPr>
            <a:spLocks noGrp="1"/>
          </p:cNvSpPr>
          <p:nvPr>
            <p:ph sz="quarter" idx="20" hasCustomPrompt="1"/>
          </p:nvPr>
        </p:nvSpPr>
        <p:spPr>
          <a:xfrm>
            <a:off x="25130223" y="6171697"/>
            <a:ext cx="11878643" cy="8238038"/>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35" name="Text Placeholder 25"/>
          <p:cNvSpPr>
            <a:spLocks noGrp="1"/>
          </p:cNvSpPr>
          <p:nvPr>
            <p:ph type="body" sz="quarter" idx="21" hasCustomPrompt="1"/>
          </p:nvPr>
        </p:nvSpPr>
        <p:spPr>
          <a:xfrm>
            <a:off x="25130223" y="14472560"/>
            <a:ext cx="11878643" cy="860590"/>
          </a:xfrm>
          <a:prstGeom prst="rect">
            <a:avLst/>
          </a:prstGeom>
        </p:spPr>
        <p:txBody>
          <a:bodyPr vert="horz" anchor="ctr"/>
          <a:lstStyle>
            <a:lvl1pPr marL="0" indent="0" algn="ctr">
              <a:buNone/>
              <a:defRPr sz="4007" u="sng" baseline="0"/>
            </a:lvl1pPr>
          </a:lstStyle>
          <a:p>
            <a:pPr lvl="0"/>
            <a:r>
              <a:rPr lang="en-US" sz="4007"/>
              <a:t>References (click to edit)</a:t>
            </a:r>
            <a:endParaRPr lang="en-US"/>
          </a:p>
        </p:txBody>
      </p:sp>
      <p:sp>
        <p:nvSpPr>
          <p:cNvPr id="36" name="Content Placeholder 27"/>
          <p:cNvSpPr>
            <a:spLocks noGrp="1"/>
          </p:cNvSpPr>
          <p:nvPr>
            <p:ph sz="quarter" idx="22" hasCustomPrompt="1"/>
          </p:nvPr>
        </p:nvSpPr>
        <p:spPr>
          <a:xfrm>
            <a:off x="25178744" y="15317240"/>
            <a:ext cx="11878643" cy="5546918"/>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15" name="Text Placeholder 25"/>
          <p:cNvSpPr>
            <a:spLocks noGrp="1"/>
          </p:cNvSpPr>
          <p:nvPr>
            <p:ph type="body" sz="quarter" idx="23" hasCustomPrompt="1"/>
          </p:nvPr>
        </p:nvSpPr>
        <p:spPr>
          <a:xfrm>
            <a:off x="12792387" y="5294413"/>
            <a:ext cx="11878643" cy="860590"/>
          </a:xfrm>
          <a:prstGeom prst="rect">
            <a:avLst/>
          </a:prstGeom>
        </p:spPr>
        <p:txBody>
          <a:bodyPr vert="horz" anchor="ctr"/>
          <a:lstStyle>
            <a:lvl1pPr marL="0" indent="0" algn="ctr">
              <a:buNone/>
              <a:defRPr sz="4007" u="sng" baseline="0"/>
            </a:lvl1pPr>
          </a:lstStyle>
          <a:p>
            <a:pPr lvl="0"/>
            <a:r>
              <a:rPr lang="en-US" sz="4007"/>
              <a:t>Results (click to edit)</a:t>
            </a:r>
            <a:endParaRPr lang="en-US"/>
          </a:p>
        </p:txBody>
      </p:sp>
      <p:sp>
        <p:nvSpPr>
          <p:cNvPr id="17" name="Content Placeholder 27"/>
          <p:cNvSpPr>
            <a:spLocks noGrp="1"/>
          </p:cNvSpPr>
          <p:nvPr>
            <p:ph sz="quarter" idx="24" hasCustomPrompt="1"/>
          </p:nvPr>
        </p:nvSpPr>
        <p:spPr>
          <a:xfrm>
            <a:off x="12792387" y="6168134"/>
            <a:ext cx="11878643" cy="14664612"/>
          </a:xfrm>
          <a:prstGeom prst="rect">
            <a:avLst/>
          </a:prstGeom>
        </p:spPr>
        <p:txBody>
          <a:bodyPr vert="horz"/>
          <a:lstStyle>
            <a:lvl1pPr marL="0" indent="0">
              <a:buNone/>
              <a:defRPr sz="2805" baseline="0"/>
            </a:lvl1pPr>
          </a:lstStyle>
          <a:p>
            <a:pPr lvl="0"/>
            <a:r>
              <a:rPr lang="en-US" sz="2805"/>
              <a:t>Click here to insert content</a:t>
            </a:r>
            <a:endParaRPr lang="en-US"/>
          </a:p>
        </p:txBody>
      </p:sp>
    </p:spTree>
    <p:extLst>
      <p:ext uri="{BB962C8B-B14F-4D97-AF65-F5344CB8AC3E}">
        <p14:creationId xmlns:p14="http://schemas.microsoft.com/office/powerpoint/2010/main" val="1830025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a:t>Click here to add affiliations</a:t>
            </a:r>
          </a:p>
        </p:txBody>
      </p:sp>
      <p:sp>
        <p:nvSpPr>
          <p:cNvPr id="26" name="Text Placeholder 25"/>
          <p:cNvSpPr>
            <a:spLocks noGrp="1"/>
          </p:cNvSpPr>
          <p:nvPr>
            <p:ph type="body" sz="quarter" idx="13" hasCustomPrompt="1"/>
          </p:nvPr>
        </p:nvSpPr>
        <p:spPr>
          <a:xfrm>
            <a:off x="423119" y="5271969"/>
            <a:ext cx="11878643" cy="883035"/>
          </a:xfrm>
          <a:prstGeom prst="rect">
            <a:avLst/>
          </a:prstGeom>
          <a:solidFill>
            <a:schemeClr val="tx2">
              <a:lumMod val="75000"/>
            </a:schemeClr>
          </a:solidFill>
        </p:spPr>
        <p:txBody>
          <a:bodyPr vert="horz" anchor="ctr"/>
          <a:lstStyle>
            <a:lvl1pPr marL="0" indent="0" algn="ctr">
              <a:buNone/>
              <a:defRPr sz="4007" u="sng" baseline="0">
                <a:solidFill>
                  <a:srgbClr val="FFFFFF"/>
                </a:solidFill>
              </a:defRPr>
            </a:lvl1pPr>
          </a:lstStyle>
          <a:p>
            <a:pPr lvl="0"/>
            <a:r>
              <a:rPr lang="en-US" sz="4007"/>
              <a:t>Introduction/Abstract (click to edit)</a:t>
            </a:r>
            <a:endParaRPr lang="en-US"/>
          </a:p>
        </p:txBody>
      </p:sp>
      <p:sp>
        <p:nvSpPr>
          <p:cNvPr id="28" name="Content Placeholder 27"/>
          <p:cNvSpPr>
            <a:spLocks noGrp="1"/>
          </p:cNvSpPr>
          <p:nvPr>
            <p:ph sz="quarter" idx="14" hasCustomPrompt="1"/>
          </p:nvPr>
        </p:nvSpPr>
        <p:spPr>
          <a:xfrm>
            <a:off x="423119" y="6168135"/>
            <a:ext cx="11878643" cy="5159938"/>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29" name="Text Placeholder 25"/>
          <p:cNvSpPr>
            <a:spLocks noGrp="1"/>
          </p:cNvSpPr>
          <p:nvPr>
            <p:ph type="body" sz="quarter" idx="15" hasCustomPrompt="1"/>
          </p:nvPr>
        </p:nvSpPr>
        <p:spPr>
          <a:xfrm>
            <a:off x="25130223" y="5294413"/>
            <a:ext cx="11878643"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Conclusion (click to edit)</a:t>
            </a:r>
            <a:endParaRPr lang="en-US"/>
          </a:p>
        </p:txBody>
      </p:sp>
      <p:sp>
        <p:nvSpPr>
          <p:cNvPr id="31" name="Text Placeholder 25"/>
          <p:cNvSpPr>
            <a:spLocks noGrp="1"/>
          </p:cNvSpPr>
          <p:nvPr>
            <p:ph type="body" sz="quarter" idx="17" hasCustomPrompt="1"/>
          </p:nvPr>
        </p:nvSpPr>
        <p:spPr>
          <a:xfrm>
            <a:off x="423119" y="11359484"/>
            <a:ext cx="11878643"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Methods (click to edit)</a:t>
            </a:r>
            <a:endParaRPr lang="en-US"/>
          </a:p>
        </p:txBody>
      </p:sp>
      <p:sp>
        <p:nvSpPr>
          <p:cNvPr id="32" name="Content Placeholder 27"/>
          <p:cNvSpPr>
            <a:spLocks noGrp="1"/>
          </p:cNvSpPr>
          <p:nvPr>
            <p:ph sz="quarter" idx="18" hasCustomPrompt="1"/>
          </p:nvPr>
        </p:nvSpPr>
        <p:spPr>
          <a:xfrm>
            <a:off x="423119" y="12220075"/>
            <a:ext cx="11878643" cy="8644084"/>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34" name="Content Placeholder 27"/>
          <p:cNvSpPr>
            <a:spLocks noGrp="1"/>
          </p:cNvSpPr>
          <p:nvPr>
            <p:ph sz="quarter" idx="20" hasCustomPrompt="1"/>
          </p:nvPr>
        </p:nvSpPr>
        <p:spPr>
          <a:xfrm>
            <a:off x="25130223" y="6171697"/>
            <a:ext cx="11878643" cy="8238038"/>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35" name="Text Placeholder 25"/>
          <p:cNvSpPr>
            <a:spLocks noGrp="1"/>
          </p:cNvSpPr>
          <p:nvPr>
            <p:ph type="body" sz="quarter" idx="21" hasCustomPrompt="1"/>
          </p:nvPr>
        </p:nvSpPr>
        <p:spPr>
          <a:xfrm>
            <a:off x="25130223" y="14472560"/>
            <a:ext cx="11878643"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References (click to edit)</a:t>
            </a:r>
            <a:endParaRPr lang="en-US"/>
          </a:p>
        </p:txBody>
      </p:sp>
      <p:sp>
        <p:nvSpPr>
          <p:cNvPr id="36" name="Content Placeholder 27"/>
          <p:cNvSpPr>
            <a:spLocks noGrp="1"/>
          </p:cNvSpPr>
          <p:nvPr>
            <p:ph sz="quarter" idx="22" hasCustomPrompt="1"/>
          </p:nvPr>
        </p:nvSpPr>
        <p:spPr>
          <a:xfrm>
            <a:off x="25178744" y="15317240"/>
            <a:ext cx="11878643" cy="5546918"/>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15" name="Text Placeholder 25"/>
          <p:cNvSpPr>
            <a:spLocks noGrp="1"/>
          </p:cNvSpPr>
          <p:nvPr>
            <p:ph type="body" sz="quarter" idx="23" hasCustomPrompt="1"/>
          </p:nvPr>
        </p:nvSpPr>
        <p:spPr>
          <a:xfrm>
            <a:off x="12792387" y="5294413"/>
            <a:ext cx="11878643"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Results (click to edit)</a:t>
            </a:r>
            <a:endParaRPr lang="en-US"/>
          </a:p>
        </p:txBody>
      </p:sp>
      <p:sp>
        <p:nvSpPr>
          <p:cNvPr id="17" name="Content Placeholder 27"/>
          <p:cNvSpPr>
            <a:spLocks noGrp="1"/>
          </p:cNvSpPr>
          <p:nvPr>
            <p:ph sz="quarter" idx="24" hasCustomPrompt="1"/>
          </p:nvPr>
        </p:nvSpPr>
        <p:spPr>
          <a:xfrm>
            <a:off x="12792387" y="6168134"/>
            <a:ext cx="11878643" cy="14664612"/>
          </a:xfrm>
          <a:prstGeom prst="rect">
            <a:avLst/>
          </a:prstGeom>
        </p:spPr>
        <p:txBody>
          <a:bodyPr vert="horz"/>
          <a:lstStyle>
            <a:lvl1pPr marL="0" indent="0">
              <a:buNone/>
              <a:defRPr sz="2805" baseline="0"/>
            </a:lvl1pPr>
          </a:lstStyle>
          <a:p>
            <a:pPr lvl="0"/>
            <a:r>
              <a:rPr lang="en-US" sz="2805"/>
              <a:t>Click here to insert content</a:t>
            </a:r>
            <a:endParaRPr lang="en-US"/>
          </a:p>
        </p:txBody>
      </p:sp>
    </p:spTree>
    <p:extLst>
      <p:ext uri="{BB962C8B-B14F-4D97-AF65-F5344CB8AC3E}">
        <p14:creationId xmlns:p14="http://schemas.microsoft.com/office/powerpoint/2010/main" val="1076852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a:t>Click here to add affiliations</a:t>
            </a:r>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Introduction/Abstract (click to edit)</a:t>
            </a:r>
            <a:endParaRPr lang="en-US"/>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Conclusion (click to edit)</a:t>
            </a:r>
            <a:endParaRPr lang="en-US"/>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Methods (click to edit)</a:t>
            </a:r>
            <a:endParaRPr lang="en-US"/>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References (click to edit)</a:t>
            </a:r>
            <a:endParaRPr lang="en-US"/>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Results (click to edit)</a:t>
            </a:r>
            <a:endParaRPr lang="en-US"/>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805" baseline="0"/>
            </a:lvl1pPr>
          </a:lstStyle>
          <a:p>
            <a:pPr lvl="0"/>
            <a:r>
              <a:rPr lang="en-US" sz="2805"/>
              <a:t>Click here to insert content</a:t>
            </a:r>
            <a:endParaRPr lang="en-US"/>
          </a:p>
        </p:txBody>
      </p:sp>
    </p:spTree>
    <p:extLst>
      <p:ext uri="{BB962C8B-B14F-4D97-AF65-F5344CB8AC3E}">
        <p14:creationId xmlns:p14="http://schemas.microsoft.com/office/powerpoint/2010/main" val="3621387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a:t>Click here to add affiliations</a:t>
            </a:r>
          </a:p>
        </p:txBody>
      </p:sp>
      <p:sp>
        <p:nvSpPr>
          <p:cNvPr id="26" name="Text Placeholder 25"/>
          <p:cNvSpPr>
            <a:spLocks noGrp="1"/>
          </p:cNvSpPr>
          <p:nvPr>
            <p:ph type="body" sz="quarter" idx="13" hasCustomPrompt="1"/>
          </p:nvPr>
        </p:nvSpPr>
        <p:spPr>
          <a:xfrm>
            <a:off x="814423" y="5271968"/>
            <a:ext cx="35834569" cy="860590"/>
          </a:xfrm>
          <a:prstGeom prst="rect">
            <a:avLst/>
          </a:prstGeom>
          <a:solidFill>
            <a:srgbClr val="9E002B"/>
          </a:solidFill>
        </p:spPr>
        <p:txBody>
          <a:bodyPr vert="horz" anchor="ctr"/>
          <a:lstStyle>
            <a:lvl1pPr marL="0" indent="0" algn="ctr">
              <a:buNone/>
              <a:defRPr sz="4007" u="sng" baseline="0">
                <a:solidFill>
                  <a:srgbClr val="FFFFFF"/>
                </a:solidFill>
              </a:defRPr>
            </a:lvl1pPr>
          </a:lstStyle>
          <a:p>
            <a:pPr lvl="0"/>
            <a:r>
              <a:rPr lang="en-US" sz="4007"/>
              <a:t>Introduction/Abstract (click to edit)</a:t>
            </a:r>
            <a:endParaRPr lang="en-US"/>
          </a:p>
        </p:txBody>
      </p:sp>
      <p:sp>
        <p:nvSpPr>
          <p:cNvPr id="28" name="Content Placeholder 27"/>
          <p:cNvSpPr>
            <a:spLocks noGrp="1"/>
          </p:cNvSpPr>
          <p:nvPr>
            <p:ph sz="quarter" idx="14" hasCustomPrompt="1"/>
          </p:nvPr>
        </p:nvSpPr>
        <p:spPr>
          <a:xfrm>
            <a:off x="805939" y="6151325"/>
            <a:ext cx="17591516" cy="3340004"/>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29" name="Text Placeholder 25"/>
          <p:cNvSpPr>
            <a:spLocks noGrp="1"/>
          </p:cNvSpPr>
          <p:nvPr>
            <p:ph type="body" sz="quarter" idx="15" hasCustomPrompt="1"/>
          </p:nvPr>
        </p:nvSpPr>
        <p:spPr>
          <a:xfrm>
            <a:off x="22621317" y="12511633"/>
            <a:ext cx="13930678" cy="860590"/>
          </a:xfrm>
          <a:prstGeom prst="rect">
            <a:avLst/>
          </a:prstGeom>
          <a:solidFill>
            <a:srgbClr val="9E002B"/>
          </a:solidFill>
        </p:spPr>
        <p:txBody>
          <a:bodyPr vert="horz" anchor="ctr"/>
          <a:lstStyle>
            <a:lvl1pPr marL="0" indent="0" algn="ctr">
              <a:buNone/>
              <a:defRPr sz="4007" u="sng" baseline="0">
                <a:solidFill>
                  <a:srgbClr val="FFFFFF"/>
                </a:solidFill>
              </a:defRPr>
            </a:lvl1pPr>
          </a:lstStyle>
          <a:p>
            <a:pPr lvl="0"/>
            <a:r>
              <a:rPr lang="en-US" sz="4007"/>
              <a:t>Conclusion (click to edit)</a:t>
            </a:r>
            <a:endParaRPr lang="en-US"/>
          </a:p>
        </p:txBody>
      </p:sp>
      <p:sp>
        <p:nvSpPr>
          <p:cNvPr id="31" name="Text Placeholder 25"/>
          <p:cNvSpPr>
            <a:spLocks noGrp="1"/>
          </p:cNvSpPr>
          <p:nvPr>
            <p:ph type="body" sz="quarter" idx="17" hasCustomPrompt="1"/>
          </p:nvPr>
        </p:nvSpPr>
        <p:spPr>
          <a:xfrm>
            <a:off x="805940" y="9491328"/>
            <a:ext cx="35746055" cy="860590"/>
          </a:xfrm>
          <a:prstGeom prst="rect">
            <a:avLst/>
          </a:prstGeom>
          <a:solidFill>
            <a:srgbClr val="9E002B"/>
          </a:solidFill>
        </p:spPr>
        <p:txBody>
          <a:bodyPr vert="horz" anchor="ctr"/>
          <a:lstStyle>
            <a:lvl1pPr marL="0" indent="0" algn="ctr">
              <a:buNone/>
              <a:defRPr sz="4007" u="sng" baseline="0">
                <a:solidFill>
                  <a:srgbClr val="FFFFFF"/>
                </a:solidFill>
              </a:defRPr>
            </a:lvl1pPr>
          </a:lstStyle>
          <a:p>
            <a:pPr lvl="0"/>
            <a:r>
              <a:rPr lang="en-US" sz="4007"/>
              <a:t>Methods (click to edit)</a:t>
            </a:r>
            <a:endParaRPr lang="en-US"/>
          </a:p>
        </p:txBody>
      </p:sp>
      <p:sp>
        <p:nvSpPr>
          <p:cNvPr id="34" name="Content Placeholder 27"/>
          <p:cNvSpPr>
            <a:spLocks noGrp="1"/>
          </p:cNvSpPr>
          <p:nvPr>
            <p:ph sz="quarter" idx="20" hasCustomPrompt="1"/>
          </p:nvPr>
        </p:nvSpPr>
        <p:spPr>
          <a:xfrm>
            <a:off x="22621317" y="13363788"/>
            <a:ext cx="13941975" cy="4569441"/>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35" name="Text Placeholder 25"/>
          <p:cNvSpPr>
            <a:spLocks noGrp="1"/>
          </p:cNvSpPr>
          <p:nvPr>
            <p:ph type="body" sz="quarter" idx="21" hasCustomPrompt="1"/>
          </p:nvPr>
        </p:nvSpPr>
        <p:spPr>
          <a:xfrm>
            <a:off x="22621316" y="17933229"/>
            <a:ext cx="14027675" cy="860590"/>
          </a:xfrm>
          <a:prstGeom prst="rect">
            <a:avLst/>
          </a:prstGeom>
          <a:solidFill>
            <a:srgbClr val="9E002B"/>
          </a:solidFill>
        </p:spPr>
        <p:txBody>
          <a:bodyPr vert="horz" anchor="ctr"/>
          <a:lstStyle>
            <a:lvl1pPr marL="0" indent="0" algn="ctr">
              <a:buNone/>
              <a:defRPr sz="4007" u="sng" baseline="0">
                <a:solidFill>
                  <a:srgbClr val="FFFFFF"/>
                </a:solidFill>
              </a:defRPr>
            </a:lvl1pPr>
          </a:lstStyle>
          <a:p>
            <a:pPr lvl="0"/>
            <a:r>
              <a:rPr lang="en-US" sz="4007"/>
              <a:t>References (click to edit)</a:t>
            </a:r>
            <a:endParaRPr lang="en-US"/>
          </a:p>
        </p:txBody>
      </p:sp>
      <p:sp>
        <p:nvSpPr>
          <p:cNvPr id="36" name="Content Placeholder 27"/>
          <p:cNvSpPr>
            <a:spLocks noGrp="1"/>
          </p:cNvSpPr>
          <p:nvPr>
            <p:ph sz="quarter" idx="22" hasCustomPrompt="1"/>
          </p:nvPr>
        </p:nvSpPr>
        <p:spPr>
          <a:xfrm>
            <a:off x="22621317" y="18793820"/>
            <a:ext cx="13930678" cy="2070338"/>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15" name="Text Placeholder 25"/>
          <p:cNvSpPr>
            <a:spLocks noGrp="1"/>
          </p:cNvSpPr>
          <p:nvPr>
            <p:ph type="body" sz="quarter" idx="23" hasCustomPrompt="1"/>
          </p:nvPr>
        </p:nvSpPr>
        <p:spPr>
          <a:xfrm>
            <a:off x="599900" y="12511633"/>
            <a:ext cx="20714207" cy="860590"/>
          </a:xfrm>
          <a:prstGeom prst="rect">
            <a:avLst/>
          </a:prstGeom>
          <a:solidFill>
            <a:srgbClr val="9E002B"/>
          </a:solidFill>
        </p:spPr>
        <p:txBody>
          <a:bodyPr vert="horz" anchor="ctr"/>
          <a:lstStyle>
            <a:lvl1pPr marL="0" indent="0" algn="ctr">
              <a:buNone/>
              <a:defRPr sz="4007" u="sng" baseline="0">
                <a:solidFill>
                  <a:srgbClr val="FFFFFF"/>
                </a:solidFill>
              </a:defRPr>
            </a:lvl1pPr>
          </a:lstStyle>
          <a:p>
            <a:pPr lvl="0"/>
            <a:r>
              <a:rPr lang="en-US" sz="4007"/>
              <a:t>Results (click to edit)</a:t>
            </a:r>
            <a:endParaRPr lang="en-US"/>
          </a:p>
        </p:txBody>
      </p:sp>
      <p:sp>
        <p:nvSpPr>
          <p:cNvPr id="17" name="Content Placeholder 27"/>
          <p:cNvSpPr>
            <a:spLocks noGrp="1"/>
          </p:cNvSpPr>
          <p:nvPr>
            <p:ph sz="quarter" idx="24" hasCustomPrompt="1"/>
          </p:nvPr>
        </p:nvSpPr>
        <p:spPr>
          <a:xfrm>
            <a:off x="599900" y="13372223"/>
            <a:ext cx="20714207" cy="7491935"/>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16" name="Content Placeholder 27"/>
          <p:cNvSpPr>
            <a:spLocks noGrp="1"/>
          </p:cNvSpPr>
          <p:nvPr>
            <p:ph sz="quarter" idx="25" hasCustomPrompt="1"/>
          </p:nvPr>
        </p:nvSpPr>
        <p:spPr>
          <a:xfrm>
            <a:off x="19071830" y="6145291"/>
            <a:ext cx="17577162" cy="3340004"/>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21" name="Content Placeholder 27"/>
          <p:cNvSpPr>
            <a:spLocks noGrp="1"/>
          </p:cNvSpPr>
          <p:nvPr>
            <p:ph sz="quarter" idx="26" hasCustomPrompt="1"/>
          </p:nvPr>
        </p:nvSpPr>
        <p:spPr>
          <a:xfrm>
            <a:off x="805939" y="10371208"/>
            <a:ext cx="17591516" cy="2055386"/>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22" name="Content Placeholder 27"/>
          <p:cNvSpPr>
            <a:spLocks noGrp="1"/>
          </p:cNvSpPr>
          <p:nvPr>
            <p:ph sz="quarter" idx="27" hasCustomPrompt="1"/>
          </p:nvPr>
        </p:nvSpPr>
        <p:spPr>
          <a:xfrm>
            <a:off x="19057475" y="10371208"/>
            <a:ext cx="17591516" cy="2055386"/>
          </a:xfrm>
          <a:prstGeom prst="rect">
            <a:avLst/>
          </a:prstGeom>
        </p:spPr>
        <p:txBody>
          <a:bodyPr vert="horz"/>
          <a:lstStyle>
            <a:lvl1pPr marL="0" indent="0">
              <a:buNone/>
              <a:defRPr sz="2805" baseline="0"/>
            </a:lvl1pPr>
          </a:lstStyle>
          <a:p>
            <a:pPr lvl="0"/>
            <a:r>
              <a:rPr lang="en-US" sz="2805"/>
              <a:t>Click here to insert content</a:t>
            </a:r>
            <a:endParaRPr lang="en-US"/>
          </a:p>
        </p:txBody>
      </p:sp>
    </p:spTree>
    <p:extLst>
      <p:ext uri="{BB962C8B-B14F-4D97-AF65-F5344CB8AC3E}">
        <p14:creationId xmlns:p14="http://schemas.microsoft.com/office/powerpoint/2010/main" val="3686771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a:t>Click here to add affiliations</a:t>
            </a:r>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Introduction/Abstract (click to edit)</a:t>
            </a:r>
            <a:endParaRPr lang="en-US"/>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Conclusion (click to edit)</a:t>
            </a:r>
            <a:endParaRPr lang="en-US"/>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Methods (click to edit)</a:t>
            </a:r>
            <a:endParaRPr lang="en-US"/>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References (click to edit)</a:t>
            </a:r>
            <a:endParaRPr lang="en-US"/>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5" baseline="0"/>
            </a:lvl1pPr>
          </a:lstStyle>
          <a:p>
            <a:pPr lvl="0"/>
            <a:r>
              <a:rPr lang="en-US" sz="2805"/>
              <a:t>Click here to insert content</a:t>
            </a:r>
            <a:endParaRPr lang="en-US"/>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a:t>Results (click to edit)</a:t>
            </a:r>
            <a:endParaRPr lang="en-US"/>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805" baseline="0"/>
            </a:lvl1pPr>
          </a:lstStyle>
          <a:p>
            <a:pPr lvl="0"/>
            <a:r>
              <a:rPr lang="en-US" sz="2805"/>
              <a:t>Click here to insert content</a:t>
            </a:r>
            <a:endParaRPr lang="en-US"/>
          </a:p>
        </p:txBody>
      </p:sp>
    </p:spTree>
    <p:extLst>
      <p:ext uri="{BB962C8B-B14F-4D97-AF65-F5344CB8AC3E}">
        <p14:creationId xmlns:p14="http://schemas.microsoft.com/office/powerpoint/2010/main" val="1514728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7403">
              <a:srgbClr val="E0FBFC"/>
            </a:gs>
            <a:gs pos="100000">
              <a:srgbClr val="BAF5F8"/>
            </a:gs>
          </a:gsLst>
          <a:path path="shap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718737"/>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674868" rtl="0" eaLnBrk="1" latinLnBrk="0" hangingPunct="1">
        <a:spcBef>
          <a:spcPct val="0"/>
        </a:spcBef>
        <a:buNone/>
        <a:defRPr sz="16127" kern="1200">
          <a:solidFill>
            <a:schemeClr val="tx1"/>
          </a:solidFill>
          <a:latin typeface="+mj-lt"/>
          <a:ea typeface="+mj-ea"/>
          <a:cs typeface="+mj-cs"/>
        </a:defRPr>
      </a:lvl1pPr>
    </p:titleStyle>
    <p:bodyStyle>
      <a:lvl1pPr marL="1256152" indent="-1256152" algn="l" defTabSz="1674868" rtl="0" eaLnBrk="1" latinLnBrk="0" hangingPunct="1">
        <a:spcBef>
          <a:spcPct val="20000"/>
        </a:spcBef>
        <a:buFont typeface="Arial"/>
        <a:buChar char="•"/>
        <a:defRPr sz="11720" kern="1200">
          <a:solidFill>
            <a:schemeClr val="tx1"/>
          </a:solidFill>
          <a:latin typeface="+mn-lt"/>
          <a:ea typeface="+mn-ea"/>
          <a:cs typeface="+mn-cs"/>
        </a:defRPr>
      </a:lvl1pPr>
      <a:lvl2pPr marL="2721661" indent="-1046793" algn="l" defTabSz="1674868" rtl="0" eaLnBrk="1" latinLnBrk="0" hangingPunct="1">
        <a:spcBef>
          <a:spcPct val="20000"/>
        </a:spcBef>
        <a:buFont typeface="Arial"/>
        <a:buChar char="–"/>
        <a:defRPr sz="10217" kern="1200">
          <a:solidFill>
            <a:schemeClr val="tx1"/>
          </a:solidFill>
          <a:latin typeface="+mn-lt"/>
          <a:ea typeface="+mn-ea"/>
          <a:cs typeface="+mn-cs"/>
        </a:defRPr>
      </a:lvl2pPr>
      <a:lvl3pPr marL="4187171" indent="-837434" algn="l" defTabSz="1674868" rtl="0" eaLnBrk="1" latinLnBrk="0" hangingPunct="1">
        <a:spcBef>
          <a:spcPct val="20000"/>
        </a:spcBef>
        <a:buFont typeface="Arial"/>
        <a:buChar char="•"/>
        <a:defRPr sz="8815" kern="1200">
          <a:solidFill>
            <a:schemeClr val="tx1"/>
          </a:solidFill>
          <a:latin typeface="+mn-lt"/>
          <a:ea typeface="+mn-ea"/>
          <a:cs typeface="+mn-cs"/>
        </a:defRPr>
      </a:lvl3pPr>
      <a:lvl4pPr marL="5862040" indent="-837434" algn="l" defTabSz="1674868" rtl="0" eaLnBrk="1" latinLnBrk="0" hangingPunct="1">
        <a:spcBef>
          <a:spcPct val="20000"/>
        </a:spcBef>
        <a:buFont typeface="Arial"/>
        <a:buChar char="–"/>
        <a:defRPr sz="7312" kern="1200">
          <a:solidFill>
            <a:schemeClr val="tx1"/>
          </a:solidFill>
          <a:latin typeface="+mn-lt"/>
          <a:ea typeface="+mn-ea"/>
          <a:cs typeface="+mn-cs"/>
        </a:defRPr>
      </a:lvl4pPr>
      <a:lvl5pPr marL="7536909" indent="-837434" algn="l" defTabSz="1674868" rtl="0" eaLnBrk="1" latinLnBrk="0" hangingPunct="1">
        <a:spcBef>
          <a:spcPct val="20000"/>
        </a:spcBef>
        <a:buFont typeface="Arial"/>
        <a:buChar char="»"/>
        <a:defRPr sz="7312" kern="1200">
          <a:solidFill>
            <a:schemeClr val="tx1"/>
          </a:solidFill>
          <a:latin typeface="+mn-lt"/>
          <a:ea typeface="+mn-ea"/>
          <a:cs typeface="+mn-cs"/>
        </a:defRPr>
      </a:lvl5pPr>
      <a:lvl6pPr marL="9211777" indent="-837434" algn="l" defTabSz="1674868" rtl="0" eaLnBrk="1" latinLnBrk="0" hangingPunct="1">
        <a:spcBef>
          <a:spcPct val="20000"/>
        </a:spcBef>
        <a:buFont typeface="Arial"/>
        <a:buChar char="•"/>
        <a:defRPr sz="7312" kern="1200">
          <a:solidFill>
            <a:schemeClr val="tx1"/>
          </a:solidFill>
          <a:latin typeface="+mn-lt"/>
          <a:ea typeface="+mn-ea"/>
          <a:cs typeface="+mn-cs"/>
        </a:defRPr>
      </a:lvl6pPr>
      <a:lvl7pPr marL="10886646" indent="-837434" algn="l" defTabSz="1674868" rtl="0" eaLnBrk="1" latinLnBrk="0" hangingPunct="1">
        <a:spcBef>
          <a:spcPct val="20000"/>
        </a:spcBef>
        <a:buFont typeface="Arial"/>
        <a:buChar char="•"/>
        <a:defRPr sz="7312" kern="1200">
          <a:solidFill>
            <a:schemeClr val="tx1"/>
          </a:solidFill>
          <a:latin typeface="+mn-lt"/>
          <a:ea typeface="+mn-ea"/>
          <a:cs typeface="+mn-cs"/>
        </a:defRPr>
      </a:lvl7pPr>
      <a:lvl8pPr marL="12561514" indent="-837434" algn="l" defTabSz="1674868" rtl="0" eaLnBrk="1" latinLnBrk="0" hangingPunct="1">
        <a:spcBef>
          <a:spcPct val="20000"/>
        </a:spcBef>
        <a:buFont typeface="Arial"/>
        <a:buChar char="•"/>
        <a:defRPr sz="7312" kern="1200">
          <a:solidFill>
            <a:schemeClr val="tx1"/>
          </a:solidFill>
          <a:latin typeface="+mn-lt"/>
          <a:ea typeface="+mn-ea"/>
          <a:cs typeface="+mn-cs"/>
        </a:defRPr>
      </a:lvl8pPr>
      <a:lvl9pPr marL="14236383" indent="-837434" algn="l" defTabSz="1674868" rtl="0" eaLnBrk="1" latinLnBrk="0" hangingPunct="1">
        <a:spcBef>
          <a:spcPct val="20000"/>
        </a:spcBef>
        <a:buFont typeface="Arial"/>
        <a:buChar char="•"/>
        <a:defRPr sz="7312" kern="1200">
          <a:solidFill>
            <a:schemeClr val="tx1"/>
          </a:solidFill>
          <a:latin typeface="+mn-lt"/>
          <a:ea typeface="+mn-ea"/>
          <a:cs typeface="+mn-cs"/>
        </a:defRPr>
      </a:lvl9pPr>
    </p:bodyStyle>
    <p:otherStyle>
      <a:defPPr>
        <a:defRPr lang="en-US"/>
      </a:defPPr>
      <a:lvl1pPr marL="0" algn="l" defTabSz="1674868" rtl="0" eaLnBrk="1" latinLnBrk="0" hangingPunct="1">
        <a:defRPr sz="6611" kern="1200">
          <a:solidFill>
            <a:schemeClr val="tx1"/>
          </a:solidFill>
          <a:latin typeface="+mn-lt"/>
          <a:ea typeface="+mn-ea"/>
          <a:cs typeface="+mn-cs"/>
        </a:defRPr>
      </a:lvl1pPr>
      <a:lvl2pPr marL="1674868" algn="l" defTabSz="1674868" rtl="0" eaLnBrk="1" latinLnBrk="0" hangingPunct="1">
        <a:defRPr sz="6611" kern="1200">
          <a:solidFill>
            <a:schemeClr val="tx1"/>
          </a:solidFill>
          <a:latin typeface="+mn-lt"/>
          <a:ea typeface="+mn-ea"/>
          <a:cs typeface="+mn-cs"/>
        </a:defRPr>
      </a:lvl2pPr>
      <a:lvl3pPr marL="3349737" algn="l" defTabSz="1674868" rtl="0" eaLnBrk="1" latinLnBrk="0" hangingPunct="1">
        <a:defRPr sz="6611" kern="1200">
          <a:solidFill>
            <a:schemeClr val="tx1"/>
          </a:solidFill>
          <a:latin typeface="+mn-lt"/>
          <a:ea typeface="+mn-ea"/>
          <a:cs typeface="+mn-cs"/>
        </a:defRPr>
      </a:lvl3pPr>
      <a:lvl4pPr marL="5024605" algn="l" defTabSz="1674868" rtl="0" eaLnBrk="1" latinLnBrk="0" hangingPunct="1">
        <a:defRPr sz="6611" kern="1200">
          <a:solidFill>
            <a:schemeClr val="tx1"/>
          </a:solidFill>
          <a:latin typeface="+mn-lt"/>
          <a:ea typeface="+mn-ea"/>
          <a:cs typeface="+mn-cs"/>
        </a:defRPr>
      </a:lvl4pPr>
      <a:lvl5pPr marL="6699474" algn="l" defTabSz="1674868" rtl="0" eaLnBrk="1" latinLnBrk="0" hangingPunct="1">
        <a:defRPr sz="6611" kern="1200">
          <a:solidFill>
            <a:schemeClr val="tx1"/>
          </a:solidFill>
          <a:latin typeface="+mn-lt"/>
          <a:ea typeface="+mn-ea"/>
          <a:cs typeface="+mn-cs"/>
        </a:defRPr>
      </a:lvl5pPr>
      <a:lvl6pPr marL="8374343" algn="l" defTabSz="1674868" rtl="0" eaLnBrk="1" latinLnBrk="0" hangingPunct="1">
        <a:defRPr sz="6611" kern="1200">
          <a:solidFill>
            <a:schemeClr val="tx1"/>
          </a:solidFill>
          <a:latin typeface="+mn-lt"/>
          <a:ea typeface="+mn-ea"/>
          <a:cs typeface="+mn-cs"/>
        </a:defRPr>
      </a:lvl6pPr>
      <a:lvl7pPr marL="10049212" algn="l" defTabSz="1674868" rtl="0" eaLnBrk="1" latinLnBrk="0" hangingPunct="1">
        <a:defRPr sz="6611" kern="1200">
          <a:solidFill>
            <a:schemeClr val="tx1"/>
          </a:solidFill>
          <a:latin typeface="+mn-lt"/>
          <a:ea typeface="+mn-ea"/>
          <a:cs typeface="+mn-cs"/>
        </a:defRPr>
      </a:lvl7pPr>
      <a:lvl8pPr marL="11724080" algn="l" defTabSz="1674868" rtl="0" eaLnBrk="1" latinLnBrk="0" hangingPunct="1">
        <a:defRPr sz="6611" kern="1200">
          <a:solidFill>
            <a:schemeClr val="tx1"/>
          </a:solidFill>
          <a:latin typeface="+mn-lt"/>
          <a:ea typeface="+mn-ea"/>
          <a:cs typeface="+mn-cs"/>
        </a:defRPr>
      </a:lvl8pPr>
      <a:lvl9pPr marL="13398949" algn="l" defTabSz="1674868" rtl="0" eaLnBrk="1" latinLnBrk="0" hangingPunct="1">
        <a:defRPr sz="661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7403">
              <a:srgbClr val="E0FBFC"/>
            </a:gs>
            <a:gs pos="100000">
              <a:srgbClr val="BAF5F8"/>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198799"/>
            <a:ext cx="37463413" cy="5099090"/>
            <a:chOff x="0" y="-198455"/>
            <a:chExt cx="37490400" cy="5090253"/>
          </a:xfrm>
          <a:solidFill>
            <a:srgbClr val="9E002B"/>
          </a:solidFill>
        </p:grpSpPr>
        <p:sp>
          <p:nvSpPr>
            <p:cNvPr id="7" name="Rectangle 6"/>
            <p:cNvSpPr/>
            <p:nvPr userDrawn="1"/>
          </p:nvSpPr>
          <p:spPr>
            <a:xfrm>
              <a:off x="0" y="-198455"/>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cxnSp>
          <p:nvCxnSpPr>
            <p:cNvPr id="9" name="Straight Connector 8"/>
            <p:cNvCxnSpPr/>
            <p:nvPr userDrawn="1"/>
          </p:nvCxnSpPr>
          <p:spPr>
            <a:xfrm flipH="1">
              <a:off x="0" y="4891798"/>
              <a:ext cx="37490400" cy="0"/>
            </a:xfrm>
            <a:prstGeom prst="line">
              <a:avLst/>
            </a:prstGeom>
            <a:grpFill/>
            <a:ln w="254000" cmpd="sng">
              <a:solidFill>
                <a:srgbClr val="878786"/>
              </a:solidFill>
            </a:ln>
          </p:spPr>
          <p:style>
            <a:lnRef idx="2">
              <a:schemeClr val="accent1"/>
            </a:lnRef>
            <a:fillRef idx="0">
              <a:schemeClr val="accent1"/>
            </a:fillRef>
            <a:effectRef idx="1">
              <a:schemeClr val="accent1"/>
            </a:effectRef>
            <a:fontRef idx="minor">
              <a:schemeClr val="tx1"/>
            </a:fontRef>
          </p:style>
        </p:cxnSp>
      </p:grpSp>
      <p:sp>
        <p:nvSpPr>
          <p:cNvPr id="24" name="Rounded Rectangle 23"/>
          <p:cNvSpPr>
            <a:spLocks/>
          </p:cNvSpPr>
          <p:nvPr userDrawn="1"/>
        </p:nvSpPr>
        <p:spPr>
          <a:xfrm>
            <a:off x="456871" y="5267981"/>
            <a:ext cx="36549671" cy="15572523"/>
          </a:xfrm>
          <a:prstGeom prst="roundRect">
            <a:avLst>
              <a:gd name="adj" fmla="val 6556"/>
            </a:avLst>
          </a:prstGeom>
          <a:solidFill>
            <a:srgbClr val="C0C2C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solidFill>
                <a:schemeClr val="accent1">
                  <a:lumMod val="20000"/>
                  <a:lumOff val="80000"/>
                </a:schemeClr>
              </a:solidFill>
            </a:endParaRPr>
          </a:p>
        </p:txBody>
      </p:sp>
    </p:spTree>
    <p:extLst>
      <p:ext uri="{BB962C8B-B14F-4D97-AF65-F5344CB8AC3E}">
        <p14:creationId xmlns:p14="http://schemas.microsoft.com/office/powerpoint/2010/main" val="790830232"/>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674868" rtl="0" eaLnBrk="1" latinLnBrk="0" hangingPunct="1">
        <a:spcBef>
          <a:spcPct val="0"/>
        </a:spcBef>
        <a:buNone/>
        <a:defRPr sz="16127" kern="1200">
          <a:solidFill>
            <a:schemeClr val="tx1"/>
          </a:solidFill>
          <a:latin typeface="+mj-lt"/>
          <a:ea typeface="+mj-ea"/>
          <a:cs typeface="+mj-cs"/>
        </a:defRPr>
      </a:lvl1pPr>
    </p:titleStyle>
    <p:bodyStyle>
      <a:lvl1pPr marL="1256152" indent="-1256152" algn="l" defTabSz="1674868" rtl="0" eaLnBrk="1" latinLnBrk="0" hangingPunct="1">
        <a:spcBef>
          <a:spcPct val="20000"/>
        </a:spcBef>
        <a:buFont typeface="Arial"/>
        <a:buChar char="•"/>
        <a:defRPr sz="11720" kern="1200">
          <a:solidFill>
            <a:schemeClr val="tx1"/>
          </a:solidFill>
          <a:latin typeface="+mn-lt"/>
          <a:ea typeface="+mn-ea"/>
          <a:cs typeface="+mn-cs"/>
        </a:defRPr>
      </a:lvl1pPr>
      <a:lvl2pPr marL="2721661" indent="-1046793" algn="l" defTabSz="1674868" rtl="0" eaLnBrk="1" latinLnBrk="0" hangingPunct="1">
        <a:spcBef>
          <a:spcPct val="20000"/>
        </a:spcBef>
        <a:buFont typeface="Arial"/>
        <a:buChar char="–"/>
        <a:defRPr sz="10217" kern="1200">
          <a:solidFill>
            <a:schemeClr val="tx1"/>
          </a:solidFill>
          <a:latin typeface="+mn-lt"/>
          <a:ea typeface="+mn-ea"/>
          <a:cs typeface="+mn-cs"/>
        </a:defRPr>
      </a:lvl2pPr>
      <a:lvl3pPr marL="4187171" indent="-837434" algn="l" defTabSz="1674868" rtl="0" eaLnBrk="1" latinLnBrk="0" hangingPunct="1">
        <a:spcBef>
          <a:spcPct val="20000"/>
        </a:spcBef>
        <a:buFont typeface="Arial"/>
        <a:buChar char="•"/>
        <a:defRPr sz="8815" kern="1200">
          <a:solidFill>
            <a:schemeClr val="tx1"/>
          </a:solidFill>
          <a:latin typeface="+mn-lt"/>
          <a:ea typeface="+mn-ea"/>
          <a:cs typeface="+mn-cs"/>
        </a:defRPr>
      </a:lvl3pPr>
      <a:lvl4pPr marL="5862040" indent="-837434" algn="l" defTabSz="1674868" rtl="0" eaLnBrk="1" latinLnBrk="0" hangingPunct="1">
        <a:spcBef>
          <a:spcPct val="20000"/>
        </a:spcBef>
        <a:buFont typeface="Arial"/>
        <a:buChar char="–"/>
        <a:defRPr sz="7312" kern="1200">
          <a:solidFill>
            <a:schemeClr val="tx1"/>
          </a:solidFill>
          <a:latin typeface="+mn-lt"/>
          <a:ea typeface="+mn-ea"/>
          <a:cs typeface="+mn-cs"/>
        </a:defRPr>
      </a:lvl4pPr>
      <a:lvl5pPr marL="7536909" indent="-837434" algn="l" defTabSz="1674868" rtl="0" eaLnBrk="1" latinLnBrk="0" hangingPunct="1">
        <a:spcBef>
          <a:spcPct val="20000"/>
        </a:spcBef>
        <a:buFont typeface="Arial"/>
        <a:buChar char="»"/>
        <a:defRPr sz="7312" kern="1200">
          <a:solidFill>
            <a:schemeClr val="tx1"/>
          </a:solidFill>
          <a:latin typeface="+mn-lt"/>
          <a:ea typeface="+mn-ea"/>
          <a:cs typeface="+mn-cs"/>
        </a:defRPr>
      </a:lvl5pPr>
      <a:lvl6pPr marL="9211777" indent="-837434" algn="l" defTabSz="1674868" rtl="0" eaLnBrk="1" latinLnBrk="0" hangingPunct="1">
        <a:spcBef>
          <a:spcPct val="20000"/>
        </a:spcBef>
        <a:buFont typeface="Arial"/>
        <a:buChar char="•"/>
        <a:defRPr sz="7312" kern="1200">
          <a:solidFill>
            <a:schemeClr val="tx1"/>
          </a:solidFill>
          <a:latin typeface="+mn-lt"/>
          <a:ea typeface="+mn-ea"/>
          <a:cs typeface="+mn-cs"/>
        </a:defRPr>
      </a:lvl6pPr>
      <a:lvl7pPr marL="10886646" indent="-837434" algn="l" defTabSz="1674868" rtl="0" eaLnBrk="1" latinLnBrk="0" hangingPunct="1">
        <a:spcBef>
          <a:spcPct val="20000"/>
        </a:spcBef>
        <a:buFont typeface="Arial"/>
        <a:buChar char="•"/>
        <a:defRPr sz="7312" kern="1200">
          <a:solidFill>
            <a:schemeClr val="tx1"/>
          </a:solidFill>
          <a:latin typeface="+mn-lt"/>
          <a:ea typeface="+mn-ea"/>
          <a:cs typeface="+mn-cs"/>
        </a:defRPr>
      </a:lvl7pPr>
      <a:lvl8pPr marL="12561514" indent="-837434" algn="l" defTabSz="1674868" rtl="0" eaLnBrk="1" latinLnBrk="0" hangingPunct="1">
        <a:spcBef>
          <a:spcPct val="20000"/>
        </a:spcBef>
        <a:buFont typeface="Arial"/>
        <a:buChar char="•"/>
        <a:defRPr sz="7312" kern="1200">
          <a:solidFill>
            <a:schemeClr val="tx1"/>
          </a:solidFill>
          <a:latin typeface="+mn-lt"/>
          <a:ea typeface="+mn-ea"/>
          <a:cs typeface="+mn-cs"/>
        </a:defRPr>
      </a:lvl8pPr>
      <a:lvl9pPr marL="14236383" indent="-837434" algn="l" defTabSz="1674868" rtl="0" eaLnBrk="1" latinLnBrk="0" hangingPunct="1">
        <a:spcBef>
          <a:spcPct val="20000"/>
        </a:spcBef>
        <a:buFont typeface="Arial"/>
        <a:buChar char="•"/>
        <a:defRPr sz="7312" kern="1200">
          <a:solidFill>
            <a:schemeClr val="tx1"/>
          </a:solidFill>
          <a:latin typeface="+mn-lt"/>
          <a:ea typeface="+mn-ea"/>
          <a:cs typeface="+mn-cs"/>
        </a:defRPr>
      </a:lvl9pPr>
    </p:bodyStyle>
    <p:otherStyle>
      <a:defPPr>
        <a:defRPr lang="en-US"/>
      </a:defPPr>
      <a:lvl1pPr marL="0" algn="l" defTabSz="1674868" rtl="0" eaLnBrk="1" latinLnBrk="0" hangingPunct="1">
        <a:defRPr sz="6611" kern="1200">
          <a:solidFill>
            <a:schemeClr val="tx1"/>
          </a:solidFill>
          <a:latin typeface="+mn-lt"/>
          <a:ea typeface="+mn-ea"/>
          <a:cs typeface="+mn-cs"/>
        </a:defRPr>
      </a:lvl1pPr>
      <a:lvl2pPr marL="1674868" algn="l" defTabSz="1674868" rtl="0" eaLnBrk="1" latinLnBrk="0" hangingPunct="1">
        <a:defRPr sz="6611" kern="1200">
          <a:solidFill>
            <a:schemeClr val="tx1"/>
          </a:solidFill>
          <a:latin typeface="+mn-lt"/>
          <a:ea typeface="+mn-ea"/>
          <a:cs typeface="+mn-cs"/>
        </a:defRPr>
      </a:lvl2pPr>
      <a:lvl3pPr marL="3349737" algn="l" defTabSz="1674868" rtl="0" eaLnBrk="1" latinLnBrk="0" hangingPunct="1">
        <a:defRPr sz="6611" kern="1200">
          <a:solidFill>
            <a:schemeClr val="tx1"/>
          </a:solidFill>
          <a:latin typeface="+mn-lt"/>
          <a:ea typeface="+mn-ea"/>
          <a:cs typeface="+mn-cs"/>
        </a:defRPr>
      </a:lvl3pPr>
      <a:lvl4pPr marL="5024605" algn="l" defTabSz="1674868" rtl="0" eaLnBrk="1" latinLnBrk="0" hangingPunct="1">
        <a:defRPr sz="6611" kern="1200">
          <a:solidFill>
            <a:schemeClr val="tx1"/>
          </a:solidFill>
          <a:latin typeface="+mn-lt"/>
          <a:ea typeface="+mn-ea"/>
          <a:cs typeface="+mn-cs"/>
        </a:defRPr>
      </a:lvl4pPr>
      <a:lvl5pPr marL="6699474" algn="l" defTabSz="1674868" rtl="0" eaLnBrk="1" latinLnBrk="0" hangingPunct="1">
        <a:defRPr sz="6611" kern="1200">
          <a:solidFill>
            <a:schemeClr val="tx1"/>
          </a:solidFill>
          <a:latin typeface="+mn-lt"/>
          <a:ea typeface="+mn-ea"/>
          <a:cs typeface="+mn-cs"/>
        </a:defRPr>
      </a:lvl5pPr>
      <a:lvl6pPr marL="8374343" algn="l" defTabSz="1674868" rtl="0" eaLnBrk="1" latinLnBrk="0" hangingPunct="1">
        <a:defRPr sz="6611" kern="1200">
          <a:solidFill>
            <a:schemeClr val="tx1"/>
          </a:solidFill>
          <a:latin typeface="+mn-lt"/>
          <a:ea typeface="+mn-ea"/>
          <a:cs typeface="+mn-cs"/>
        </a:defRPr>
      </a:lvl6pPr>
      <a:lvl7pPr marL="10049212" algn="l" defTabSz="1674868" rtl="0" eaLnBrk="1" latinLnBrk="0" hangingPunct="1">
        <a:defRPr sz="6611" kern="1200">
          <a:solidFill>
            <a:schemeClr val="tx1"/>
          </a:solidFill>
          <a:latin typeface="+mn-lt"/>
          <a:ea typeface="+mn-ea"/>
          <a:cs typeface="+mn-cs"/>
        </a:defRPr>
      </a:lvl7pPr>
      <a:lvl8pPr marL="11724080" algn="l" defTabSz="1674868" rtl="0" eaLnBrk="1" latinLnBrk="0" hangingPunct="1">
        <a:defRPr sz="6611" kern="1200">
          <a:solidFill>
            <a:schemeClr val="tx1"/>
          </a:solidFill>
          <a:latin typeface="+mn-lt"/>
          <a:ea typeface="+mn-ea"/>
          <a:cs typeface="+mn-cs"/>
        </a:defRPr>
      </a:lvl8pPr>
      <a:lvl9pPr marL="13398949" algn="l" defTabSz="1674868" rtl="0" eaLnBrk="1" latinLnBrk="0" hangingPunct="1">
        <a:defRPr sz="661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7403">
              <a:srgbClr val="E0FBFC"/>
            </a:gs>
            <a:gs pos="100000">
              <a:srgbClr val="BAF5F8"/>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63413" cy="4900291"/>
            <a:chOff x="0" y="0"/>
            <a:chExt cx="37490400" cy="4891798"/>
          </a:xfrm>
          <a:solidFill>
            <a:srgbClr val="9E002B"/>
          </a:solidFill>
        </p:grpSpPr>
        <p:sp>
          <p:nvSpPr>
            <p:cNvPr id="7" name="Rectangle 6"/>
            <p:cNvSpPr/>
            <p:nvPr userDrawn="1"/>
          </p:nvSpPr>
          <p:spPr>
            <a:xfrm>
              <a:off x="0" y="0"/>
              <a:ext cx="37490400" cy="4797724"/>
            </a:xfrm>
            <a:prstGeom prst="rect">
              <a:avLst/>
            </a:prstGeom>
            <a:grpFill/>
            <a:ln>
              <a:solidFill>
                <a:srgbClr val="8787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cxnSp>
          <p:nvCxnSpPr>
            <p:cNvPr id="9" name="Straight Connector 8"/>
            <p:cNvCxnSpPr/>
            <p:nvPr userDrawn="1"/>
          </p:nvCxnSpPr>
          <p:spPr>
            <a:xfrm flipH="1">
              <a:off x="0" y="4891798"/>
              <a:ext cx="37490400" cy="0"/>
            </a:xfrm>
            <a:prstGeom prst="line">
              <a:avLst/>
            </a:prstGeom>
            <a:grpFill/>
            <a:ln w="254000" cmpd="sng">
              <a:solidFill>
                <a:srgbClr val="878786"/>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0972483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674868" rtl="0" eaLnBrk="1" latinLnBrk="0" hangingPunct="1">
        <a:spcBef>
          <a:spcPct val="0"/>
        </a:spcBef>
        <a:buNone/>
        <a:defRPr sz="16127" kern="1200">
          <a:solidFill>
            <a:schemeClr val="tx1"/>
          </a:solidFill>
          <a:latin typeface="+mj-lt"/>
          <a:ea typeface="+mj-ea"/>
          <a:cs typeface="+mj-cs"/>
        </a:defRPr>
      </a:lvl1pPr>
    </p:titleStyle>
    <p:bodyStyle>
      <a:lvl1pPr marL="1256152" indent="-1256152" algn="l" defTabSz="1674868" rtl="0" eaLnBrk="1" latinLnBrk="0" hangingPunct="1">
        <a:spcBef>
          <a:spcPct val="20000"/>
        </a:spcBef>
        <a:buFont typeface="Arial"/>
        <a:buChar char="•"/>
        <a:defRPr sz="11720" kern="1200">
          <a:solidFill>
            <a:schemeClr val="tx1"/>
          </a:solidFill>
          <a:latin typeface="+mn-lt"/>
          <a:ea typeface="+mn-ea"/>
          <a:cs typeface="+mn-cs"/>
        </a:defRPr>
      </a:lvl1pPr>
      <a:lvl2pPr marL="2721661" indent="-1046793" algn="l" defTabSz="1674868" rtl="0" eaLnBrk="1" latinLnBrk="0" hangingPunct="1">
        <a:spcBef>
          <a:spcPct val="20000"/>
        </a:spcBef>
        <a:buFont typeface="Arial"/>
        <a:buChar char="–"/>
        <a:defRPr sz="10217" kern="1200">
          <a:solidFill>
            <a:schemeClr val="tx1"/>
          </a:solidFill>
          <a:latin typeface="+mn-lt"/>
          <a:ea typeface="+mn-ea"/>
          <a:cs typeface="+mn-cs"/>
        </a:defRPr>
      </a:lvl2pPr>
      <a:lvl3pPr marL="4187171" indent="-837434" algn="l" defTabSz="1674868" rtl="0" eaLnBrk="1" latinLnBrk="0" hangingPunct="1">
        <a:spcBef>
          <a:spcPct val="20000"/>
        </a:spcBef>
        <a:buFont typeface="Arial"/>
        <a:buChar char="•"/>
        <a:defRPr sz="8815" kern="1200">
          <a:solidFill>
            <a:schemeClr val="tx1"/>
          </a:solidFill>
          <a:latin typeface="+mn-lt"/>
          <a:ea typeface="+mn-ea"/>
          <a:cs typeface="+mn-cs"/>
        </a:defRPr>
      </a:lvl3pPr>
      <a:lvl4pPr marL="5862040" indent="-837434" algn="l" defTabSz="1674868" rtl="0" eaLnBrk="1" latinLnBrk="0" hangingPunct="1">
        <a:spcBef>
          <a:spcPct val="20000"/>
        </a:spcBef>
        <a:buFont typeface="Arial"/>
        <a:buChar char="–"/>
        <a:defRPr sz="7312" kern="1200">
          <a:solidFill>
            <a:schemeClr val="tx1"/>
          </a:solidFill>
          <a:latin typeface="+mn-lt"/>
          <a:ea typeface="+mn-ea"/>
          <a:cs typeface="+mn-cs"/>
        </a:defRPr>
      </a:lvl4pPr>
      <a:lvl5pPr marL="7536909" indent="-837434" algn="l" defTabSz="1674868" rtl="0" eaLnBrk="1" latinLnBrk="0" hangingPunct="1">
        <a:spcBef>
          <a:spcPct val="20000"/>
        </a:spcBef>
        <a:buFont typeface="Arial"/>
        <a:buChar char="»"/>
        <a:defRPr sz="7312" kern="1200">
          <a:solidFill>
            <a:schemeClr val="tx1"/>
          </a:solidFill>
          <a:latin typeface="+mn-lt"/>
          <a:ea typeface="+mn-ea"/>
          <a:cs typeface="+mn-cs"/>
        </a:defRPr>
      </a:lvl5pPr>
      <a:lvl6pPr marL="9211777" indent="-837434" algn="l" defTabSz="1674868" rtl="0" eaLnBrk="1" latinLnBrk="0" hangingPunct="1">
        <a:spcBef>
          <a:spcPct val="20000"/>
        </a:spcBef>
        <a:buFont typeface="Arial"/>
        <a:buChar char="•"/>
        <a:defRPr sz="7312" kern="1200">
          <a:solidFill>
            <a:schemeClr val="tx1"/>
          </a:solidFill>
          <a:latin typeface="+mn-lt"/>
          <a:ea typeface="+mn-ea"/>
          <a:cs typeface="+mn-cs"/>
        </a:defRPr>
      </a:lvl6pPr>
      <a:lvl7pPr marL="10886646" indent="-837434" algn="l" defTabSz="1674868" rtl="0" eaLnBrk="1" latinLnBrk="0" hangingPunct="1">
        <a:spcBef>
          <a:spcPct val="20000"/>
        </a:spcBef>
        <a:buFont typeface="Arial"/>
        <a:buChar char="•"/>
        <a:defRPr sz="7312" kern="1200">
          <a:solidFill>
            <a:schemeClr val="tx1"/>
          </a:solidFill>
          <a:latin typeface="+mn-lt"/>
          <a:ea typeface="+mn-ea"/>
          <a:cs typeface="+mn-cs"/>
        </a:defRPr>
      </a:lvl7pPr>
      <a:lvl8pPr marL="12561514" indent="-837434" algn="l" defTabSz="1674868" rtl="0" eaLnBrk="1" latinLnBrk="0" hangingPunct="1">
        <a:spcBef>
          <a:spcPct val="20000"/>
        </a:spcBef>
        <a:buFont typeface="Arial"/>
        <a:buChar char="•"/>
        <a:defRPr sz="7312" kern="1200">
          <a:solidFill>
            <a:schemeClr val="tx1"/>
          </a:solidFill>
          <a:latin typeface="+mn-lt"/>
          <a:ea typeface="+mn-ea"/>
          <a:cs typeface="+mn-cs"/>
        </a:defRPr>
      </a:lvl8pPr>
      <a:lvl9pPr marL="14236383" indent="-837434" algn="l" defTabSz="1674868" rtl="0" eaLnBrk="1" latinLnBrk="0" hangingPunct="1">
        <a:spcBef>
          <a:spcPct val="20000"/>
        </a:spcBef>
        <a:buFont typeface="Arial"/>
        <a:buChar char="•"/>
        <a:defRPr sz="7312" kern="1200">
          <a:solidFill>
            <a:schemeClr val="tx1"/>
          </a:solidFill>
          <a:latin typeface="+mn-lt"/>
          <a:ea typeface="+mn-ea"/>
          <a:cs typeface="+mn-cs"/>
        </a:defRPr>
      </a:lvl9pPr>
    </p:bodyStyle>
    <p:otherStyle>
      <a:defPPr>
        <a:defRPr lang="en-US"/>
      </a:defPPr>
      <a:lvl1pPr marL="0" algn="l" defTabSz="1674868" rtl="0" eaLnBrk="1" latinLnBrk="0" hangingPunct="1">
        <a:defRPr sz="6611" kern="1200">
          <a:solidFill>
            <a:schemeClr val="tx1"/>
          </a:solidFill>
          <a:latin typeface="+mn-lt"/>
          <a:ea typeface="+mn-ea"/>
          <a:cs typeface="+mn-cs"/>
        </a:defRPr>
      </a:lvl1pPr>
      <a:lvl2pPr marL="1674868" algn="l" defTabSz="1674868" rtl="0" eaLnBrk="1" latinLnBrk="0" hangingPunct="1">
        <a:defRPr sz="6611" kern="1200">
          <a:solidFill>
            <a:schemeClr val="tx1"/>
          </a:solidFill>
          <a:latin typeface="+mn-lt"/>
          <a:ea typeface="+mn-ea"/>
          <a:cs typeface="+mn-cs"/>
        </a:defRPr>
      </a:lvl2pPr>
      <a:lvl3pPr marL="3349737" algn="l" defTabSz="1674868" rtl="0" eaLnBrk="1" latinLnBrk="0" hangingPunct="1">
        <a:defRPr sz="6611" kern="1200">
          <a:solidFill>
            <a:schemeClr val="tx1"/>
          </a:solidFill>
          <a:latin typeface="+mn-lt"/>
          <a:ea typeface="+mn-ea"/>
          <a:cs typeface="+mn-cs"/>
        </a:defRPr>
      </a:lvl3pPr>
      <a:lvl4pPr marL="5024605" algn="l" defTabSz="1674868" rtl="0" eaLnBrk="1" latinLnBrk="0" hangingPunct="1">
        <a:defRPr sz="6611" kern="1200">
          <a:solidFill>
            <a:schemeClr val="tx1"/>
          </a:solidFill>
          <a:latin typeface="+mn-lt"/>
          <a:ea typeface="+mn-ea"/>
          <a:cs typeface="+mn-cs"/>
        </a:defRPr>
      </a:lvl4pPr>
      <a:lvl5pPr marL="6699474" algn="l" defTabSz="1674868" rtl="0" eaLnBrk="1" latinLnBrk="0" hangingPunct="1">
        <a:defRPr sz="6611" kern="1200">
          <a:solidFill>
            <a:schemeClr val="tx1"/>
          </a:solidFill>
          <a:latin typeface="+mn-lt"/>
          <a:ea typeface="+mn-ea"/>
          <a:cs typeface="+mn-cs"/>
        </a:defRPr>
      </a:lvl5pPr>
      <a:lvl6pPr marL="8374343" algn="l" defTabSz="1674868" rtl="0" eaLnBrk="1" latinLnBrk="0" hangingPunct="1">
        <a:defRPr sz="6611" kern="1200">
          <a:solidFill>
            <a:schemeClr val="tx1"/>
          </a:solidFill>
          <a:latin typeface="+mn-lt"/>
          <a:ea typeface="+mn-ea"/>
          <a:cs typeface="+mn-cs"/>
        </a:defRPr>
      </a:lvl6pPr>
      <a:lvl7pPr marL="10049212" algn="l" defTabSz="1674868" rtl="0" eaLnBrk="1" latinLnBrk="0" hangingPunct="1">
        <a:defRPr sz="6611" kern="1200">
          <a:solidFill>
            <a:schemeClr val="tx1"/>
          </a:solidFill>
          <a:latin typeface="+mn-lt"/>
          <a:ea typeface="+mn-ea"/>
          <a:cs typeface="+mn-cs"/>
        </a:defRPr>
      </a:lvl7pPr>
      <a:lvl8pPr marL="11724080" algn="l" defTabSz="1674868" rtl="0" eaLnBrk="1" latinLnBrk="0" hangingPunct="1">
        <a:defRPr sz="6611" kern="1200">
          <a:solidFill>
            <a:schemeClr val="tx1"/>
          </a:solidFill>
          <a:latin typeface="+mn-lt"/>
          <a:ea typeface="+mn-ea"/>
          <a:cs typeface="+mn-cs"/>
        </a:defRPr>
      </a:lvl8pPr>
      <a:lvl9pPr marL="13398949" algn="l" defTabSz="1674868" rtl="0" eaLnBrk="1" latinLnBrk="0" hangingPunct="1">
        <a:defRPr sz="661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7403">
              <a:srgbClr val="E0FBFC"/>
            </a:gs>
            <a:gs pos="100000">
              <a:srgbClr val="BAF5F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39760"/>
            <a:ext cx="37463413" cy="4806053"/>
          </a:xfrm>
          <a:prstGeom prst="rect">
            <a:avLst/>
          </a:prstGeom>
          <a:solidFill>
            <a:srgbClr val="9E00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spTree>
    <p:extLst>
      <p:ext uri="{BB962C8B-B14F-4D97-AF65-F5344CB8AC3E}">
        <p14:creationId xmlns:p14="http://schemas.microsoft.com/office/powerpoint/2010/main" val="2974019808"/>
      </p:ext>
    </p:extLst>
  </p:cSld>
  <p:clrMap bg1="dk1" tx1="lt1" bg2="dk2" tx2="lt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674868" rtl="0" eaLnBrk="1" latinLnBrk="0" hangingPunct="1">
        <a:spcBef>
          <a:spcPct val="0"/>
        </a:spcBef>
        <a:buNone/>
        <a:defRPr sz="16127" kern="1200">
          <a:solidFill>
            <a:schemeClr val="tx1"/>
          </a:solidFill>
          <a:latin typeface="+mj-lt"/>
          <a:ea typeface="+mj-ea"/>
          <a:cs typeface="+mj-cs"/>
        </a:defRPr>
      </a:lvl1pPr>
    </p:titleStyle>
    <p:bodyStyle>
      <a:lvl1pPr marL="1256152" indent="-1256152" algn="l" defTabSz="1674868" rtl="0" eaLnBrk="1" latinLnBrk="0" hangingPunct="1">
        <a:spcBef>
          <a:spcPct val="20000"/>
        </a:spcBef>
        <a:buFont typeface="Arial"/>
        <a:buChar char="•"/>
        <a:defRPr sz="11720" kern="1200">
          <a:solidFill>
            <a:schemeClr val="tx1"/>
          </a:solidFill>
          <a:latin typeface="+mn-lt"/>
          <a:ea typeface="+mn-ea"/>
          <a:cs typeface="+mn-cs"/>
        </a:defRPr>
      </a:lvl1pPr>
      <a:lvl2pPr marL="2721661" indent="-1046793" algn="l" defTabSz="1674868" rtl="0" eaLnBrk="1" latinLnBrk="0" hangingPunct="1">
        <a:spcBef>
          <a:spcPct val="20000"/>
        </a:spcBef>
        <a:buFont typeface="Arial"/>
        <a:buChar char="–"/>
        <a:defRPr sz="10217" kern="1200">
          <a:solidFill>
            <a:schemeClr val="tx1"/>
          </a:solidFill>
          <a:latin typeface="+mn-lt"/>
          <a:ea typeface="+mn-ea"/>
          <a:cs typeface="+mn-cs"/>
        </a:defRPr>
      </a:lvl2pPr>
      <a:lvl3pPr marL="4187171" indent="-837434" algn="l" defTabSz="1674868" rtl="0" eaLnBrk="1" latinLnBrk="0" hangingPunct="1">
        <a:spcBef>
          <a:spcPct val="20000"/>
        </a:spcBef>
        <a:buFont typeface="Arial"/>
        <a:buChar char="•"/>
        <a:defRPr sz="8815" kern="1200">
          <a:solidFill>
            <a:schemeClr val="tx1"/>
          </a:solidFill>
          <a:latin typeface="+mn-lt"/>
          <a:ea typeface="+mn-ea"/>
          <a:cs typeface="+mn-cs"/>
        </a:defRPr>
      </a:lvl3pPr>
      <a:lvl4pPr marL="5862040" indent="-837434" algn="l" defTabSz="1674868" rtl="0" eaLnBrk="1" latinLnBrk="0" hangingPunct="1">
        <a:spcBef>
          <a:spcPct val="20000"/>
        </a:spcBef>
        <a:buFont typeface="Arial"/>
        <a:buChar char="–"/>
        <a:defRPr sz="7312" kern="1200">
          <a:solidFill>
            <a:schemeClr val="tx1"/>
          </a:solidFill>
          <a:latin typeface="+mn-lt"/>
          <a:ea typeface="+mn-ea"/>
          <a:cs typeface="+mn-cs"/>
        </a:defRPr>
      </a:lvl4pPr>
      <a:lvl5pPr marL="7536909" indent="-837434" algn="l" defTabSz="1674868" rtl="0" eaLnBrk="1" latinLnBrk="0" hangingPunct="1">
        <a:spcBef>
          <a:spcPct val="20000"/>
        </a:spcBef>
        <a:buFont typeface="Arial"/>
        <a:buChar char="»"/>
        <a:defRPr sz="7312" kern="1200">
          <a:solidFill>
            <a:schemeClr val="tx1"/>
          </a:solidFill>
          <a:latin typeface="+mn-lt"/>
          <a:ea typeface="+mn-ea"/>
          <a:cs typeface="+mn-cs"/>
        </a:defRPr>
      </a:lvl5pPr>
      <a:lvl6pPr marL="9211777" indent="-837434" algn="l" defTabSz="1674868" rtl="0" eaLnBrk="1" latinLnBrk="0" hangingPunct="1">
        <a:spcBef>
          <a:spcPct val="20000"/>
        </a:spcBef>
        <a:buFont typeface="Arial"/>
        <a:buChar char="•"/>
        <a:defRPr sz="7312" kern="1200">
          <a:solidFill>
            <a:schemeClr val="tx1"/>
          </a:solidFill>
          <a:latin typeface="+mn-lt"/>
          <a:ea typeface="+mn-ea"/>
          <a:cs typeface="+mn-cs"/>
        </a:defRPr>
      </a:lvl6pPr>
      <a:lvl7pPr marL="10886646" indent="-837434" algn="l" defTabSz="1674868" rtl="0" eaLnBrk="1" latinLnBrk="0" hangingPunct="1">
        <a:spcBef>
          <a:spcPct val="20000"/>
        </a:spcBef>
        <a:buFont typeface="Arial"/>
        <a:buChar char="•"/>
        <a:defRPr sz="7312" kern="1200">
          <a:solidFill>
            <a:schemeClr val="tx1"/>
          </a:solidFill>
          <a:latin typeface="+mn-lt"/>
          <a:ea typeface="+mn-ea"/>
          <a:cs typeface="+mn-cs"/>
        </a:defRPr>
      </a:lvl7pPr>
      <a:lvl8pPr marL="12561514" indent="-837434" algn="l" defTabSz="1674868" rtl="0" eaLnBrk="1" latinLnBrk="0" hangingPunct="1">
        <a:spcBef>
          <a:spcPct val="20000"/>
        </a:spcBef>
        <a:buFont typeface="Arial"/>
        <a:buChar char="•"/>
        <a:defRPr sz="7312" kern="1200">
          <a:solidFill>
            <a:schemeClr val="tx1"/>
          </a:solidFill>
          <a:latin typeface="+mn-lt"/>
          <a:ea typeface="+mn-ea"/>
          <a:cs typeface="+mn-cs"/>
        </a:defRPr>
      </a:lvl8pPr>
      <a:lvl9pPr marL="14236383" indent="-837434" algn="l" defTabSz="1674868" rtl="0" eaLnBrk="1" latinLnBrk="0" hangingPunct="1">
        <a:spcBef>
          <a:spcPct val="20000"/>
        </a:spcBef>
        <a:buFont typeface="Arial"/>
        <a:buChar char="•"/>
        <a:defRPr sz="7312" kern="1200">
          <a:solidFill>
            <a:schemeClr val="tx1"/>
          </a:solidFill>
          <a:latin typeface="+mn-lt"/>
          <a:ea typeface="+mn-ea"/>
          <a:cs typeface="+mn-cs"/>
        </a:defRPr>
      </a:lvl9pPr>
    </p:bodyStyle>
    <p:otherStyle>
      <a:defPPr>
        <a:defRPr lang="en-US"/>
      </a:defPPr>
      <a:lvl1pPr marL="0" algn="l" defTabSz="1674868" rtl="0" eaLnBrk="1" latinLnBrk="0" hangingPunct="1">
        <a:defRPr sz="6611" kern="1200">
          <a:solidFill>
            <a:schemeClr val="tx1"/>
          </a:solidFill>
          <a:latin typeface="+mn-lt"/>
          <a:ea typeface="+mn-ea"/>
          <a:cs typeface="+mn-cs"/>
        </a:defRPr>
      </a:lvl1pPr>
      <a:lvl2pPr marL="1674868" algn="l" defTabSz="1674868" rtl="0" eaLnBrk="1" latinLnBrk="0" hangingPunct="1">
        <a:defRPr sz="6611" kern="1200">
          <a:solidFill>
            <a:schemeClr val="tx1"/>
          </a:solidFill>
          <a:latin typeface="+mn-lt"/>
          <a:ea typeface="+mn-ea"/>
          <a:cs typeface="+mn-cs"/>
        </a:defRPr>
      </a:lvl2pPr>
      <a:lvl3pPr marL="3349737" algn="l" defTabSz="1674868" rtl="0" eaLnBrk="1" latinLnBrk="0" hangingPunct="1">
        <a:defRPr sz="6611" kern="1200">
          <a:solidFill>
            <a:schemeClr val="tx1"/>
          </a:solidFill>
          <a:latin typeface="+mn-lt"/>
          <a:ea typeface="+mn-ea"/>
          <a:cs typeface="+mn-cs"/>
        </a:defRPr>
      </a:lvl3pPr>
      <a:lvl4pPr marL="5024605" algn="l" defTabSz="1674868" rtl="0" eaLnBrk="1" latinLnBrk="0" hangingPunct="1">
        <a:defRPr sz="6611" kern="1200">
          <a:solidFill>
            <a:schemeClr val="tx1"/>
          </a:solidFill>
          <a:latin typeface="+mn-lt"/>
          <a:ea typeface="+mn-ea"/>
          <a:cs typeface="+mn-cs"/>
        </a:defRPr>
      </a:lvl4pPr>
      <a:lvl5pPr marL="6699474" algn="l" defTabSz="1674868" rtl="0" eaLnBrk="1" latinLnBrk="0" hangingPunct="1">
        <a:defRPr sz="6611" kern="1200">
          <a:solidFill>
            <a:schemeClr val="tx1"/>
          </a:solidFill>
          <a:latin typeface="+mn-lt"/>
          <a:ea typeface="+mn-ea"/>
          <a:cs typeface="+mn-cs"/>
        </a:defRPr>
      </a:lvl5pPr>
      <a:lvl6pPr marL="8374343" algn="l" defTabSz="1674868" rtl="0" eaLnBrk="1" latinLnBrk="0" hangingPunct="1">
        <a:defRPr sz="6611" kern="1200">
          <a:solidFill>
            <a:schemeClr val="tx1"/>
          </a:solidFill>
          <a:latin typeface="+mn-lt"/>
          <a:ea typeface="+mn-ea"/>
          <a:cs typeface="+mn-cs"/>
        </a:defRPr>
      </a:lvl6pPr>
      <a:lvl7pPr marL="10049212" algn="l" defTabSz="1674868" rtl="0" eaLnBrk="1" latinLnBrk="0" hangingPunct="1">
        <a:defRPr sz="6611" kern="1200">
          <a:solidFill>
            <a:schemeClr val="tx1"/>
          </a:solidFill>
          <a:latin typeface="+mn-lt"/>
          <a:ea typeface="+mn-ea"/>
          <a:cs typeface="+mn-cs"/>
        </a:defRPr>
      </a:lvl7pPr>
      <a:lvl8pPr marL="11724080" algn="l" defTabSz="1674868" rtl="0" eaLnBrk="1" latinLnBrk="0" hangingPunct="1">
        <a:defRPr sz="6611" kern="1200">
          <a:solidFill>
            <a:schemeClr val="tx1"/>
          </a:solidFill>
          <a:latin typeface="+mn-lt"/>
          <a:ea typeface="+mn-ea"/>
          <a:cs typeface="+mn-cs"/>
        </a:defRPr>
      </a:lvl8pPr>
      <a:lvl9pPr marL="13398949" algn="l" defTabSz="1674868" rtl="0" eaLnBrk="1" latinLnBrk="0" hangingPunct="1">
        <a:defRPr sz="661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7403">
              <a:srgbClr val="E0FBFC"/>
            </a:gs>
            <a:gs pos="100000">
              <a:srgbClr val="BAF5F8"/>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63413" cy="4900291"/>
            <a:chOff x="0" y="0"/>
            <a:chExt cx="37490400" cy="4891798"/>
          </a:xfrm>
          <a:solidFill>
            <a:srgbClr val="9E002B"/>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cxnSp>
          <p:nvCxnSpPr>
            <p:cNvPr id="9" name="Straight Connector 8"/>
            <p:cNvCxnSpPr/>
            <p:nvPr userDrawn="1"/>
          </p:nvCxnSpPr>
          <p:spPr>
            <a:xfrm flipH="1">
              <a:off x="0" y="4891798"/>
              <a:ext cx="37490400" cy="0"/>
            </a:xfrm>
            <a:prstGeom prst="line">
              <a:avLst/>
            </a:prstGeom>
            <a:grpFill/>
            <a:ln w="254000" cmpd="sng">
              <a:solidFill>
                <a:srgbClr val="878786"/>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1420128"/>
      </p:ext>
    </p:extLst>
  </p:cSld>
  <p:clrMap bg1="lt1" tx1="dk1" bg2="lt2" tx2="dk2" accent1="accent1" accent2="accent2" accent3="accent3" accent4="accent4" accent5="accent5" accent6="accent6" hlink="hlink" folHlink="folHlink"/>
  <p:sldLayoutIdLst>
    <p:sldLayoutId id="2147483671" r:id="rId1"/>
    <p:sldLayoutId id="2147483672" r:id="rId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674868" rtl="0" eaLnBrk="1" latinLnBrk="0" hangingPunct="1">
        <a:spcBef>
          <a:spcPct val="0"/>
        </a:spcBef>
        <a:buNone/>
        <a:defRPr sz="16127" kern="1200">
          <a:solidFill>
            <a:schemeClr val="tx1"/>
          </a:solidFill>
          <a:latin typeface="+mj-lt"/>
          <a:ea typeface="+mj-ea"/>
          <a:cs typeface="+mj-cs"/>
        </a:defRPr>
      </a:lvl1pPr>
    </p:titleStyle>
    <p:bodyStyle>
      <a:lvl1pPr marL="1256152" indent="-1256152" algn="l" defTabSz="1674868" rtl="0" eaLnBrk="1" latinLnBrk="0" hangingPunct="1">
        <a:spcBef>
          <a:spcPct val="20000"/>
        </a:spcBef>
        <a:buFont typeface="Arial"/>
        <a:buChar char="•"/>
        <a:defRPr sz="11720" kern="1200">
          <a:solidFill>
            <a:schemeClr val="tx1"/>
          </a:solidFill>
          <a:latin typeface="+mn-lt"/>
          <a:ea typeface="+mn-ea"/>
          <a:cs typeface="+mn-cs"/>
        </a:defRPr>
      </a:lvl1pPr>
      <a:lvl2pPr marL="2721661" indent="-1046793" algn="l" defTabSz="1674868" rtl="0" eaLnBrk="1" latinLnBrk="0" hangingPunct="1">
        <a:spcBef>
          <a:spcPct val="20000"/>
        </a:spcBef>
        <a:buFont typeface="Arial"/>
        <a:buChar char="–"/>
        <a:defRPr sz="10217" kern="1200">
          <a:solidFill>
            <a:schemeClr val="tx1"/>
          </a:solidFill>
          <a:latin typeface="+mn-lt"/>
          <a:ea typeface="+mn-ea"/>
          <a:cs typeface="+mn-cs"/>
        </a:defRPr>
      </a:lvl2pPr>
      <a:lvl3pPr marL="4187171" indent="-837434" algn="l" defTabSz="1674868" rtl="0" eaLnBrk="1" latinLnBrk="0" hangingPunct="1">
        <a:spcBef>
          <a:spcPct val="20000"/>
        </a:spcBef>
        <a:buFont typeface="Arial"/>
        <a:buChar char="•"/>
        <a:defRPr sz="8815" kern="1200">
          <a:solidFill>
            <a:schemeClr val="tx1"/>
          </a:solidFill>
          <a:latin typeface="+mn-lt"/>
          <a:ea typeface="+mn-ea"/>
          <a:cs typeface="+mn-cs"/>
        </a:defRPr>
      </a:lvl3pPr>
      <a:lvl4pPr marL="5862040" indent="-837434" algn="l" defTabSz="1674868" rtl="0" eaLnBrk="1" latinLnBrk="0" hangingPunct="1">
        <a:spcBef>
          <a:spcPct val="20000"/>
        </a:spcBef>
        <a:buFont typeface="Arial"/>
        <a:buChar char="–"/>
        <a:defRPr sz="7312" kern="1200">
          <a:solidFill>
            <a:schemeClr val="tx1"/>
          </a:solidFill>
          <a:latin typeface="+mn-lt"/>
          <a:ea typeface="+mn-ea"/>
          <a:cs typeface="+mn-cs"/>
        </a:defRPr>
      </a:lvl4pPr>
      <a:lvl5pPr marL="7536909" indent="-837434" algn="l" defTabSz="1674868" rtl="0" eaLnBrk="1" latinLnBrk="0" hangingPunct="1">
        <a:spcBef>
          <a:spcPct val="20000"/>
        </a:spcBef>
        <a:buFont typeface="Arial"/>
        <a:buChar char="»"/>
        <a:defRPr sz="7312" kern="1200">
          <a:solidFill>
            <a:schemeClr val="tx1"/>
          </a:solidFill>
          <a:latin typeface="+mn-lt"/>
          <a:ea typeface="+mn-ea"/>
          <a:cs typeface="+mn-cs"/>
        </a:defRPr>
      </a:lvl5pPr>
      <a:lvl6pPr marL="9211777" indent="-837434" algn="l" defTabSz="1674868" rtl="0" eaLnBrk="1" latinLnBrk="0" hangingPunct="1">
        <a:spcBef>
          <a:spcPct val="20000"/>
        </a:spcBef>
        <a:buFont typeface="Arial"/>
        <a:buChar char="•"/>
        <a:defRPr sz="7312" kern="1200">
          <a:solidFill>
            <a:schemeClr val="tx1"/>
          </a:solidFill>
          <a:latin typeface="+mn-lt"/>
          <a:ea typeface="+mn-ea"/>
          <a:cs typeface="+mn-cs"/>
        </a:defRPr>
      </a:lvl6pPr>
      <a:lvl7pPr marL="10886646" indent="-837434" algn="l" defTabSz="1674868" rtl="0" eaLnBrk="1" latinLnBrk="0" hangingPunct="1">
        <a:spcBef>
          <a:spcPct val="20000"/>
        </a:spcBef>
        <a:buFont typeface="Arial"/>
        <a:buChar char="•"/>
        <a:defRPr sz="7312" kern="1200">
          <a:solidFill>
            <a:schemeClr val="tx1"/>
          </a:solidFill>
          <a:latin typeface="+mn-lt"/>
          <a:ea typeface="+mn-ea"/>
          <a:cs typeface="+mn-cs"/>
        </a:defRPr>
      </a:lvl7pPr>
      <a:lvl8pPr marL="12561514" indent="-837434" algn="l" defTabSz="1674868" rtl="0" eaLnBrk="1" latinLnBrk="0" hangingPunct="1">
        <a:spcBef>
          <a:spcPct val="20000"/>
        </a:spcBef>
        <a:buFont typeface="Arial"/>
        <a:buChar char="•"/>
        <a:defRPr sz="7312" kern="1200">
          <a:solidFill>
            <a:schemeClr val="tx1"/>
          </a:solidFill>
          <a:latin typeface="+mn-lt"/>
          <a:ea typeface="+mn-ea"/>
          <a:cs typeface="+mn-cs"/>
        </a:defRPr>
      </a:lvl8pPr>
      <a:lvl9pPr marL="14236383" indent="-837434" algn="l" defTabSz="1674868" rtl="0" eaLnBrk="1" latinLnBrk="0" hangingPunct="1">
        <a:spcBef>
          <a:spcPct val="20000"/>
        </a:spcBef>
        <a:buFont typeface="Arial"/>
        <a:buChar char="•"/>
        <a:defRPr sz="7312" kern="1200">
          <a:solidFill>
            <a:schemeClr val="tx1"/>
          </a:solidFill>
          <a:latin typeface="+mn-lt"/>
          <a:ea typeface="+mn-ea"/>
          <a:cs typeface="+mn-cs"/>
        </a:defRPr>
      </a:lvl9pPr>
    </p:bodyStyle>
    <p:otherStyle>
      <a:defPPr>
        <a:defRPr lang="en-US"/>
      </a:defPPr>
      <a:lvl1pPr marL="0" algn="l" defTabSz="1674868" rtl="0" eaLnBrk="1" latinLnBrk="0" hangingPunct="1">
        <a:defRPr sz="6611" kern="1200">
          <a:solidFill>
            <a:schemeClr val="tx1"/>
          </a:solidFill>
          <a:latin typeface="+mn-lt"/>
          <a:ea typeface="+mn-ea"/>
          <a:cs typeface="+mn-cs"/>
        </a:defRPr>
      </a:lvl1pPr>
      <a:lvl2pPr marL="1674868" algn="l" defTabSz="1674868" rtl="0" eaLnBrk="1" latinLnBrk="0" hangingPunct="1">
        <a:defRPr sz="6611" kern="1200">
          <a:solidFill>
            <a:schemeClr val="tx1"/>
          </a:solidFill>
          <a:latin typeface="+mn-lt"/>
          <a:ea typeface="+mn-ea"/>
          <a:cs typeface="+mn-cs"/>
        </a:defRPr>
      </a:lvl2pPr>
      <a:lvl3pPr marL="3349737" algn="l" defTabSz="1674868" rtl="0" eaLnBrk="1" latinLnBrk="0" hangingPunct="1">
        <a:defRPr sz="6611" kern="1200">
          <a:solidFill>
            <a:schemeClr val="tx1"/>
          </a:solidFill>
          <a:latin typeface="+mn-lt"/>
          <a:ea typeface="+mn-ea"/>
          <a:cs typeface="+mn-cs"/>
        </a:defRPr>
      </a:lvl3pPr>
      <a:lvl4pPr marL="5024605" algn="l" defTabSz="1674868" rtl="0" eaLnBrk="1" latinLnBrk="0" hangingPunct="1">
        <a:defRPr sz="6611" kern="1200">
          <a:solidFill>
            <a:schemeClr val="tx1"/>
          </a:solidFill>
          <a:latin typeface="+mn-lt"/>
          <a:ea typeface="+mn-ea"/>
          <a:cs typeface="+mn-cs"/>
        </a:defRPr>
      </a:lvl4pPr>
      <a:lvl5pPr marL="6699474" algn="l" defTabSz="1674868" rtl="0" eaLnBrk="1" latinLnBrk="0" hangingPunct="1">
        <a:defRPr sz="6611" kern="1200">
          <a:solidFill>
            <a:schemeClr val="tx1"/>
          </a:solidFill>
          <a:latin typeface="+mn-lt"/>
          <a:ea typeface="+mn-ea"/>
          <a:cs typeface="+mn-cs"/>
        </a:defRPr>
      </a:lvl5pPr>
      <a:lvl6pPr marL="8374343" algn="l" defTabSz="1674868" rtl="0" eaLnBrk="1" latinLnBrk="0" hangingPunct="1">
        <a:defRPr sz="6611" kern="1200">
          <a:solidFill>
            <a:schemeClr val="tx1"/>
          </a:solidFill>
          <a:latin typeface="+mn-lt"/>
          <a:ea typeface="+mn-ea"/>
          <a:cs typeface="+mn-cs"/>
        </a:defRPr>
      </a:lvl6pPr>
      <a:lvl7pPr marL="10049212" algn="l" defTabSz="1674868" rtl="0" eaLnBrk="1" latinLnBrk="0" hangingPunct="1">
        <a:defRPr sz="6611" kern="1200">
          <a:solidFill>
            <a:schemeClr val="tx1"/>
          </a:solidFill>
          <a:latin typeface="+mn-lt"/>
          <a:ea typeface="+mn-ea"/>
          <a:cs typeface="+mn-cs"/>
        </a:defRPr>
      </a:lvl7pPr>
      <a:lvl8pPr marL="11724080" algn="l" defTabSz="1674868" rtl="0" eaLnBrk="1" latinLnBrk="0" hangingPunct="1">
        <a:defRPr sz="6611" kern="1200">
          <a:solidFill>
            <a:schemeClr val="tx1"/>
          </a:solidFill>
          <a:latin typeface="+mn-lt"/>
          <a:ea typeface="+mn-ea"/>
          <a:cs typeface="+mn-cs"/>
        </a:defRPr>
      </a:lvl8pPr>
      <a:lvl9pPr marL="13398949" algn="l" defTabSz="1674868" rtl="0" eaLnBrk="1" latinLnBrk="0" hangingPunct="1">
        <a:defRPr sz="66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posterboards.com/eposterupload/" TargetMode="External"/><Relationship Id="rId7" Type="http://schemas.openxmlformats.org/officeDocument/2006/relationships/image" Target="../media/image3.png"/><Relationship Id="rId2" Type="http://schemas.openxmlformats.org/officeDocument/2006/relationships/hyperlink" Target="https://www.youtube.com/playlist?list=PLBz4JvE0AKmweXsMNGeyRXgWgN_lj_b5L"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eposterboards.com/eposterupload/" TargetMode="External"/><Relationship Id="rId7" Type="http://schemas.openxmlformats.org/officeDocument/2006/relationships/image" Target="../media/image5.png"/><Relationship Id="rId2" Type="http://schemas.openxmlformats.org/officeDocument/2006/relationships/hyperlink" Target="https://www.youtube.com/playlist?list=PLBz4JvE0AKmweXsMNGeyRXgWgN_lj_b5L"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8.jpeg"/><Relationship Id="rId4" Type="http://schemas.openxmlformats.org/officeDocument/2006/relationships/image" Target="../media/image1.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youtube.com/playlist?list=PLBz4JvE0AKmweXsMNGeyRXgWgN_lj_b5L" TargetMode="External"/><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image" Target="../media/image13.png"/><Relationship Id="rId4" Type="http://schemas.openxmlformats.org/officeDocument/2006/relationships/hyperlink" Target="http://www.eposterboards.com/eposterupload/"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eposterboards.com/eposterupload/" TargetMode="External"/><Relationship Id="rId7" Type="http://schemas.openxmlformats.org/officeDocument/2006/relationships/image" Target="../media/image15.jpeg"/><Relationship Id="rId12" Type="http://schemas.openxmlformats.org/officeDocument/2006/relationships/image" Target="../media/image3.png"/><Relationship Id="rId2" Type="http://schemas.openxmlformats.org/officeDocument/2006/relationships/hyperlink" Target="https://www.youtube.com/playlist?list=PLBz4JvE0AKmweXsMNGeyRXgWgN_lj_b5L" TargetMode="Externa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18.jpg"/><Relationship Id="rId4" Type="http://schemas.openxmlformats.org/officeDocument/2006/relationships/image" Target="../media/image1.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hyperlink" Target="http://www.eposterboards.com/eposterupload/" TargetMode="External"/><Relationship Id="rId2" Type="http://schemas.openxmlformats.org/officeDocument/2006/relationships/hyperlink" Target="https://www.youtube.com/playlist?list=PLBz4JvE0AKmweXsMNGeyRXgWgN_lj_b5L"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5A80"/>
        </a:solidFill>
        <a:effectLst/>
      </p:bgPr>
    </p:bg>
    <p:spTree>
      <p:nvGrpSpPr>
        <p:cNvPr id="1" name=""/>
        <p:cNvGrpSpPr/>
        <p:nvPr/>
      </p:nvGrpSpPr>
      <p:grpSpPr>
        <a:xfrm>
          <a:off x="0" y="0"/>
          <a:ext cx="0" cy="0"/>
          <a:chOff x="0" y="0"/>
          <a:chExt cx="0" cy="0"/>
        </a:xfrm>
      </p:grpSpPr>
      <p:sp>
        <p:nvSpPr>
          <p:cNvPr id="23" name="Text Placeholder 4">
            <a:extLst>
              <a:ext uri="{FF2B5EF4-FFF2-40B4-BE49-F238E27FC236}">
                <a16:creationId xmlns:a16="http://schemas.microsoft.com/office/drawing/2014/main" id="{3950394D-84A8-430D-8F73-296586BBCD28}"/>
              </a:ext>
            </a:extLst>
          </p:cNvPr>
          <p:cNvSpPr txBox="1">
            <a:spLocks/>
          </p:cNvSpPr>
          <p:nvPr/>
        </p:nvSpPr>
        <p:spPr>
          <a:xfrm>
            <a:off x="74091" y="-1071931"/>
            <a:ext cx="37435358" cy="4776945"/>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endParaRPr lang="en-US" sz="4007"/>
          </a:p>
        </p:txBody>
      </p:sp>
      <p:sp>
        <p:nvSpPr>
          <p:cNvPr id="5" name="Text Placeholder 4"/>
          <p:cNvSpPr>
            <a:spLocks noGrp="1"/>
          </p:cNvSpPr>
          <p:nvPr>
            <p:ph type="body" sz="quarter" idx="13"/>
          </p:nvPr>
        </p:nvSpPr>
        <p:spPr>
          <a:solidFill>
            <a:srgbClr val="293241"/>
          </a:solidFill>
        </p:spPr>
        <p:txBody>
          <a:bodyPr/>
          <a:lstStyle/>
          <a:p>
            <a:r>
              <a:rPr lang="en-US" b="1">
                <a:solidFill>
                  <a:srgbClr val="EE6C4D"/>
                </a:solidFill>
              </a:rPr>
              <a:t>Abstract</a:t>
            </a:r>
          </a:p>
        </p:txBody>
      </p:sp>
      <p:sp>
        <p:nvSpPr>
          <p:cNvPr id="6" name="Content Placeholder 5"/>
          <p:cNvSpPr>
            <a:spLocks noGrp="1"/>
          </p:cNvSpPr>
          <p:nvPr>
            <p:ph sz="quarter" idx="14"/>
          </p:nvPr>
        </p:nvSpPr>
        <p:spPr>
          <a:xfrm>
            <a:off x="867620" y="6576285"/>
            <a:ext cx="17403763" cy="5159938"/>
          </a:xfrm>
        </p:spPr>
        <p:txBody>
          <a:bodyPr vert="horz" anchor="t"/>
          <a:lstStyle/>
          <a:p>
            <a:pPr algn="just"/>
            <a:r>
              <a:rPr lang="en-US" dirty="0">
                <a:solidFill>
                  <a:srgbClr val="F7B9AB"/>
                </a:solidFill>
              </a:rPr>
              <a:t>Candles and light bulbs are commonly purchased forms of illumination, even though these lighting options pose potential health risks including the release of toxic heavy metals, susceptibility to contact burns, and an increased risk of fire. Our product seeks to replace these more hazardous and energy-consuming options with a self-sustaining biological desk lamp that lights up at night and recharges during the day, equipped with a gas release valve and enclosed in shatter-proof glass. This allows for a more sustainable and eco-friendly method for natural luminescence. By transforming the well-characterized bread yeast </a:t>
            </a:r>
            <a:r>
              <a:rPr lang="en-US" i="1" dirty="0">
                <a:solidFill>
                  <a:srgbClr val="F7B9AB"/>
                </a:solidFill>
              </a:rPr>
              <a:t>Saccharomyces cerevisiae</a:t>
            </a:r>
            <a:r>
              <a:rPr lang="en-US" dirty="0">
                <a:solidFill>
                  <a:srgbClr val="F7B9AB"/>
                </a:solidFill>
              </a:rPr>
              <a:t> with a copper inducible promoter that regulates the expression of firefly luciferase, the goal of engineering a sustainable, natural light source will be accomplished. This system will be constructed through plasmid design, assembly, and integration, followed by evaluation of luminescence, niche engineering, and system optimization. Here, work towards plasmid assembly is shown. This phase will require amplification of the copper inducible promoter and luciferase-containing vector, Gibson assembly of PCR products, and transformation of yeast. In preparation for this phase, a proof of concept transformation was conducted resulting in the successful expression of tryptophan in red, orange, yellow, and white color variants of yeast.</a:t>
            </a:r>
          </a:p>
        </p:txBody>
      </p:sp>
      <p:sp>
        <p:nvSpPr>
          <p:cNvPr id="13" name="Text Placeholder 12"/>
          <p:cNvSpPr>
            <a:spLocks noGrp="1"/>
          </p:cNvSpPr>
          <p:nvPr>
            <p:ph type="body" sz="quarter" idx="17"/>
          </p:nvPr>
        </p:nvSpPr>
        <p:spPr>
          <a:xfrm>
            <a:off x="5289188" y="13964475"/>
            <a:ext cx="27741627" cy="860589"/>
          </a:xfrm>
          <a:solidFill>
            <a:srgbClr val="293241"/>
          </a:solidFill>
        </p:spPr>
        <p:txBody>
          <a:bodyPr/>
          <a:lstStyle/>
          <a:p>
            <a:r>
              <a:rPr lang="en-US" b="1" dirty="0">
                <a:solidFill>
                  <a:srgbClr val="EE6C4D"/>
                </a:solidFill>
              </a:rPr>
              <a:t>GMO Survey</a:t>
            </a:r>
          </a:p>
        </p:txBody>
      </p:sp>
      <p:sp>
        <p:nvSpPr>
          <p:cNvPr id="11" name="Action Button: Forward or Next 10">
            <a:hlinkClick r:id="" action="ppaction://hlinkshowjump?jump=nextslide" highlightClick="1"/>
          </p:cNvPr>
          <p:cNvSpPr/>
          <p:nvPr/>
        </p:nvSpPr>
        <p:spPr>
          <a:xfrm>
            <a:off x="35088243" y="3220543"/>
            <a:ext cx="1144984" cy="1144984"/>
          </a:xfrm>
          <a:prstGeom prst="actionButtonForwardNext">
            <a:avLst/>
          </a:prstGeom>
          <a:solidFill>
            <a:srgbClr val="3D5A80"/>
          </a:solidFill>
          <a:ln>
            <a:solidFill>
              <a:srgbClr val="EE6C4D"/>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6611"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8" name="Shape 40"/>
          <p:cNvSpPr/>
          <p:nvPr/>
        </p:nvSpPr>
        <p:spPr>
          <a:xfrm>
            <a:off x="-9589231" y="0"/>
            <a:ext cx="9412785" cy="21104352"/>
          </a:xfrm>
          <a:prstGeom prst="rect">
            <a:avLst/>
          </a:prstGeom>
          <a:solidFill>
            <a:srgbClr val="0C0C0C"/>
          </a:solidFill>
          <a:ln>
            <a:noFill/>
          </a:ln>
        </p:spPr>
        <p:txBody>
          <a:bodyPr lIns="358321" tIns="358321" rIns="358321" bIns="0" anchor="t" anchorCtr="0">
            <a:noAutofit/>
          </a:bodyPr>
          <a:lstStyle/>
          <a:p>
            <a:pPr algn="ctr">
              <a:buSzPct val="25000"/>
            </a:pPr>
            <a:r>
              <a:rPr lang="en-US" sz="2504" b="1">
                <a:solidFill>
                  <a:srgbClr val="FF0000"/>
                </a:solidFill>
                <a:latin typeface="Arial"/>
                <a:ea typeface="Arial"/>
                <a:cs typeface="Arial"/>
                <a:sym typeface="Arial"/>
              </a:rPr>
              <a:t>(—THIS SIDEBAR DOES NOT SHOW—)</a:t>
            </a:r>
          </a:p>
          <a:p>
            <a:pPr algn="ctr">
              <a:buSzPct val="25000"/>
            </a:pPr>
            <a:r>
              <a:rPr lang="en-US" sz="3105" b="1">
                <a:solidFill>
                  <a:schemeClr val="lt1"/>
                </a:solidFill>
                <a:latin typeface="Arial"/>
                <a:ea typeface="Arial"/>
                <a:cs typeface="Arial"/>
                <a:sym typeface="Arial"/>
              </a:rPr>
              <a:t>DESIGN GUIDE</a:t>
            </a:r>
          </a:p>
          <a:p>
            <a:pPr algn="ctr"/>
            <a:endParaRPr sz="2204" b="1">
              <a:solidFill>
                <a:srgbClr val="FFFFFF"/>
              </a:solidFill>
              <a:latin typeface="Arial"/>
              <a:ea typeface="Arial"/>
              <a:cs typeface="Arial"/>
              <a:sym typeface="Arial"/>
            </a:endParaRPr>
          </a:p>
          <a:p>
            <a:pPr>
              <a:buSzPct val="25000"/>
            </a:pPr>
            <a:r>
              <a:rPr lang="en-US" sz="2204">
                <a:solidFill>
                  <a:srgbClr val="FFFFFF"/>
                </a:solidFill>
                <a:latin typeface="Arial"/>
                <a:ea typeface="Arial"/>
                <a:cs typeface="Arial"/>
                <a:sym typeface="Arial"/>
              </a:rPr>
              <a:t>This PowerPoint 2011 template produces a 40.97”X23.04” presentation poster. You can use it to create your research poster and save valuable time placing titles, subtitles, text, and graphics. </a:t>
            </a:r>
          </a:p>
          <a:p>
            <a:endParaRPr sz="2204">
              <a:solidFill>
                <a:srgbClr val="FFFFFF"/>
              </a:solidFill>
              <a:latin typeface="Arial"/>
              <a:ea typeface="Arial"/>
              <a:cs typeface="Arial"/>
              <a:sym typeface="Arial"/>
            </a:endParaRPr>
          </a:p>
          <a:p>
            <a:pPr>
              <a:buSzPct val="25000"/>
            </a:pPr>
            <a:r>
              <a:rPr lang="en-US" sz="2204">
                <a:solidFill>
                  <a:srgbClr val="FFFFFF"/>
                </a:solidFill>
                <a:latin typeface="Arial"/>
                <a:ea typeface="Arial"/>
                <a:cs typeface="Arial"/>
                <a:sym typeface="Arial"/>
              </a:rPr>
              <a:t>We provide a series of YouTube tutorials that will guide you through the poster design process and answer your poster production questions. To view our template tutorials, go online to </a:t>
            </a:r>
            <a:r>
              <a:rPr lang="en-US" sz="2204">
                <a:solidFill>
                  <a:srgbClr val="FFFFFF"/>
                </a:solidFill>
                <a:latin typeface="Arial"/>
                <a:ea typeface="Arial"/>
                <a:cs typeface="Arial"/>
                <a:sym typeface="Arial"/>
                <a:hlinkClick r:id="rId2"/>
              </a:rPr>
              <a:t>https://www.youtube.com/playlist?list=PLBz4JvE0AKmweXsMNGeyRXgWgN_lj_b5L</a:t>
            </a:r>
            <a:endParaRPr sz="2204">
              <a:solidFill>
                <a:srgbClr val="FFFFFF"/>
              </a:solidFill>
              <a:latin typeface="Arial"/>
              <a:ea typeface="Arial"/>
              <a:cs typeface="Arial"/>
              <a:sym typeface="Arial"/>
            </a:endParaRPr>
          </a:p>
          <a:p>
            <a:pPr>
              <a:buSzPct val="25000"/>
            </a:pPr>
            <a:r>
              <a:rPr lang="en-US" sz="2204">
                <a:solidFill>
                  <a:schemeClr val="lt1"/>
                </a:solidFill>
                <a:latin typeface="Arial"/>
                <a:ea typeface="Arial"/>
                <a:cs typeface="Arial"/>
                <a:sym typeface="Arial"/>
              </a:rPr>
              <a:t>If you are uploading ahead of time, please go to our website: </a:t>
            </a:r>
            <a:br>
              <a:rPr lang="en-US" sz="2204">
                <a:solidFill>
                  <a:schemeClr val="lt1"/>
                </a:solidFill>
                <a:latin typeface="Arial"/>
                <a:ea typeface="Arial"/>
                <a:cs typeface="Arial"/>
                <a:sym typeface="Arial"/>
              </a:rPr>
            </a:br>
            <a:r>
              <a:rPr lang="en-US" sz="2204">
                <a:solidFill>
                  <a:schemeClr val="lt1"/>
                </a:solidFill>
                <a:latin typeface="Arial"/>
                <a:ea typeface="Arial"/>
                <a:cs typeface="Arial"/>
                <a:sym typeface="Arial"/>
                <a:hlinkClick r:id="rId3"/>
              </a:rPr>
              <a:t>http://www.eposterboards.com/eposterupload/</a:t>
            </a:r>
            <a:endParaRPr lang="en-US" sz="2204">
              <a:solidFill>
                <a:schemeClr val="lt1"/>
              </a:solidFill>
              <a:latin typeface="Arial"/>
              <a:ea typeface="Arial"/>
              <a:cs typeface="Arial"/>
              <a:sym typeface="Arial"/>
            </a:endParaRPr>
          </a:p>
          <a:p>
            <a:pPr>
              <a:buSzPct val="25000"/>
            </a:pPr>
            <a:endParaRPr lang="en-US" sz="2204">
              <a:solidFill>
                <a:schemeClr val="lt1"/>
              </a:solidFill>
              <a:latin typeface="Arial"/>
              <a:ea typeface="Arial"/>
              <a:cs typeface="Arial"/>
              <a:sym typeface="Arial"/>
            </a:endParaRPr>
          </a:p>
          <a:p>
            <a:pPr>
              <a:buSzPct val="25000"/>
            </a:pPr>
            <a:r>
              <a:rPr lang="en-US" sz="2204">
                <a:solidFill>
                  <a:srgbClr val="FFFF00"/>
                </a:solidFill>
                <a:latin typeface="Arial"/>
                <a:ea typeface="Arial"/>
                <a:cs typeface="Arial"/>
                <a:sym typeface="Arial"/>
              </a:rPr>
              <a:t>Need assistance? Call 617-588-3508 option 2</a:t>
            </a:r>
          </a:p>
          <a:p>
            <a:endParaRPr sz="2805" b="1">
              <a:solidFill>
                <a:srgbClr val="FF6600"/>
              </a:solidFill>
              <a:latin typeface="Arial"/>
              <a:ea typeface="Arial"/>
              <a:cs typeface="Arial"/>
              <a:sym typeface="Arial"/>
            </a:endParaRPr>
          </a:p>
          <a:p>
            <a:pPr algn="ctr"/>
            <a:endParaRPr sz="1903" b="1">
              <a:solidFill>
                <a:srgbClr val="FF6600"/>
              </a:solidFill>
              <a:latin typeface="Arial"/>
              <a:ea typeface="Arial"/>
              <a:cs typeface="Arial"/>
              <a:sym typeface="Arial"/>
            </a:endParaRPr>
          </a:p>
          <a:p>
            <a:pPr algn="ctr">
              <a:buSzPct val="25000"/>
            </a:pPr>
            <a:r>
              <a:rPr lang="en-US" sz="3105" b="1">
                <a:solidFill>
                  <a:srgbClr val="FF6600"/>
                </a:solidFill>
                <a:latin typeface="Arial"/>
                <a:ea typeface="Arial"/>
                <a:cs typeface="Arial"/>
                <a:sym typeface="Arial"/>
              </a:rPr>
              <a:t>QUICK START</a:t>
            </a:r>
          </a:p>
          <a:p>
            <a:pPr algn="ctr"/>
            <a:endParaRPr sz="2504" b="1">
              <a:solidFill>
                <a:schemeClr val="lt1"/>
              </a:solidFill>
              <a:latin typeface="Arial"/>
              <a:ea typeface="Arial"/>
              <a:cs typeface="Arial"/>
              <a:sym typeface="Arial"/>
            </a:endParaRPr>
          </a:p>
          <a:p>
            <a:endParaRPr sz="2204">
              <a:solidFill>
                <a:schemeClr val="lt1"/>
              </a:solidFill>
              <a:latin typeface="Arial"/>
              <a:ea typeface="Arial"/>
              <a:cs typeface="Arial"/>
              <a:sym typeface="Arial"/>
            </a:endParaRPr>
          </a:p>
          <a:p>
            <a:pPr algn="ctr">
              <a:buSzPct val="25000"/>
            </a:pPr>
            <a:r>
              <a:rPr lang="en-US" sz="2504" b="1">
                <a:solidFill>
                  <a:srgbClr val="FFC000"/>
                </a:solidFill>
                <a:latin typeface="Arial"/>
                <a:ea typeface="Arial"/>
                <a:cs typeface="Arial"/>
                <a:sym typeface="Arial"/>
              </a:rPr>
              <a:t>Title, Authors, and Affiliations</a:t>
            </a:r>
          </a:p>
          <a:p>
            <a:pPr>
              <a:buSzPct val="25000"/>
            </a:pPr>
            <a:r>
              <a:rPr lang="en-US" sz="1903">
                <a:solidFill>
                  <a:srgbClr val="BFBFBF"/>
                </a:solidFill>
                <a:latin typeface="Arial"/>
                <a:ea typeface="Arial"/>
                <a:cs typeface="Arial"/>
                <a:sym typeface="Arial"/>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endParaRPr sz="1903">
              <a:solidFill>
                <a:srgbClr val="BFBFBF"/>
              </a:solidFill>
              <a:latin typeface="Arial"/>
              <a:ea typeface="Arial"/>
              <a:cs typeface="Arial"/>
              <a:sym typeface="Arial"/>
            </a:endParaRPr>
          </a:p>
          <a:p>
            <a:pPr>
              <a:buSzPct val="25000"/>
            </a:pPr>
            <a:r>
              <a:rPr lang="en-US" sz="1903" b="1">
                <a:solidFill>
                  <a:srgbClr val="FFC000"/>
                </a:solidFill>
                <a:latin typeface="Arial"/>
                <a:ea typeface="Arial"/>
                <a:cs typeface="Arial"/>
                <a:sym typeface="Arial"/>
              </a:rPr>
              <a:t>TIP: </a:t>
            </a:r>
            <a:r>
              <a:rPr lang="en-US" sz="1903">
                <a:solidFill>
                  <a:srgbClr val="BFBFBF"/>
                </a:solidFill>
                <a:latin typeface="Arial"/>
                <a:ea typeface="Arial"/>
                <a:cs typeface="Arial"/>
                <a:sym typeface="Arial"/>
              </a:rPr>
              <a:t>The font size of your title should be bigger than your name(s) and institution name(s). The smallest font size should be 28 points.</a:t>
            </a:r>
          </a:p>
          <a:p>
            <a:pPr>
              <a:buSzPct val="25000"/>
            </a:pPr>
            <a:br>
              <a:rPr lang="en-US" sz="2204" b="1">
                <a:solidFill>
                  <a:schemeClr val="lt1"/>
                </a:solidFill>
                <a:latin typeface="Arial"/>
                <a:ea typeface="Arial"/>
                <a:cs typeface="Arial"/>
                <a:sym typeface="Arial"/>
              </a:rPr>
            </a:br>
            <a:endParaRPr lang="en-US" sz="2204" b="1">
              <a:solidFill>
                <a:schemeClr val="lt1"/>
              </a:solidFill>
              <a:latin typeface="Arial"/>
              <a:ea typeface="Arial"/>
              <a:cs typeface="Arial"/>
              <a:sym typeface="Arial"/>
            </a:endParaRPr>
          </a:p>
          <a:p>
            <a:pPr algn="ctr"/>
            <a:endParaRPr sz="2204" b="1">
              <a:solidFill>
                <a:srgbClr val="FFC000"/>
              </a:solidFill>
              <a:latin typeface="Arial"/>
              <a:ea typeface="Arial"/>
              <a:cs typeface="Arial"/>
              <a:sym typeface="Arial"/>
            </a:endParaRPr>
          </a:p>
          <a:p>
            <a:pPr algn="ctr"/>
            <a:endParaRPr sz="2204" b="1">
              <a:solidFill>
                <a:srgbClr val="FFC000"/>
              </a:solidFill>
              <a:latin typeface="Arial"/>
              <a:ea typeface="Arial"/>
              <a:cs typeface="Arial"/>
              <a:sym typeface="Arial"/>
            </a:endParaRPr>
          </a:p>
          <a:p>
            <a:pPr algn="ctr">
              <a:buSzPct val="25000"/>
            </a:pPr>
            <a:r>
              <a:rPr lang="en-US" sz="2504" b="1">
                <a:solidFill>
                  <a:srgbClr val="FFC000"/>
                </a:solidFill>
                <a:latin typeface="Arial"/>
                <a:ea typeface="Arial"/>
                <a:cs typeface="Arial"/>
                <a:sym typeface="Arial"/>
              </a:rPr>
              <a:t>Adding Logos / Seals</a:t>
            </a:r>
          </a:p>
          <a:p>
            <a:pPr>
              <a:buSzPct val="25000"/>
            </a:pPr>
            <a:r>
              <a:rPr lang="en-US" sz="1903">
                <a:solidFill>
                  <a:srgbClr val="BFBFBF"/>
                </a:solidFill>
                <a:latin typeface="Arial"/>
                <a:ea typeface="Arial"/>
                <a:cs typeface="Arial"/>
                <a:sym typeface="Arial"/>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endParaRPr sz="1903">
              <a:solidFill>
                <a:srgbClr val="BFBFBF"/>
              </a:solidFill>
              <a:latin typeface="Arial"/>
              <a:ea typeface="Arial"/>
              <a:cs typeface="Arial"/>
              <a:sym typeface="Arial"/>
            </a:endParaRPr>
          </a:p>
          <a:p>
            <a:pPr>
              <a:buSzPct val="25000"/>
            </a:pPr>
            <a:r>
              <a:rPr lang="en-US" sz="1903" b="1">
                <a:solidFill>
                  <a:srgbClr val="FFC000"/>
                </a:solidFill>
                <a:latin typeface="Arial"/>
                <a:ea typeface="Arial"/>
                <a:cs typeface="Arial"/>
                <a:sym typeface="Arial"/>
              </a:rPr>
              <a:t>TIP: </a:t>
            </a:r>
            <a:r>
              <a:rPr lang="en-US" sz="1903">
                <a:solidFill>
                  <a:srgbClr val="BFBFBF"/>
                </a:solidFill>
                <a:latin typeface="Arial"/>
                <a:ea typeface="Arial"/>
                <a:cs typeface="Arial"/>
                <a:sym typeface="Arial"/>
              </a:rPr>
              <a:t>If there is a conference website,  you can pull logos from there.  Please keep in my that we will be adding navigational buttons or a kiosk menu button on the right side of the slides.  Please make the appropriate space for that.</a:t>
            </a:r>
          </a:p>
          <a:p>
            <a:endParaRPr sz="1903">
              <a:solidFill>
                <a:srgbClr val="FFFFFF"/>
              </a:solidFill>
              <a:latin typeface="Arial"/>
              <a:ea typeface="Arial"/>
              <a:cs typeface="Arial"/>
              <a:sym typeface="Arial"/>
            </a:endParaRPr>
          </a:p>
          <a:p>
            <a:pPr algn="ctr">
              <a:buSzPct val="25000"/>
            </a:pPr>
            <a:r>
              <a:rPr lang="en-US" sz="2504" b="1">
                <a:solidFill>
                  <a:srgbClr val="FFC000"/>
                </a:solidFill>
                <a:latin typeface="Arial"/>
                <a:ea typeface="Arial"/>
                <a:cs typeface="Arial"/>
                <a:sym typeface="Arial"/>
              </a:rPr>
              <a:t>Photographs / Graphics</a:t>
            </a:r>
          </a:p>
          <a:p>
            <a:pPr>
              <a:buSzPct val="25000"/>
            </a:pPr>
            <a:r>
              <a:rPr lang="en-US" sz="1903">
                <a:solidFill>
                  <a:srgbClr val="BFBFBF"/>
                </a:solidFill>
                <a:latin typeface="Arial"/>
                <a:ea typeface="Arial"/>
                <a:cs typeface="Arial"/>
                <a:sym typeface="Arial"/>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endParaRPr sz="1903">
              <a:solidFill>
                <a:srgbClr val="FFFFFF"/>
              </a:solidFill>
              <a:latin typeface="Arial"/>
              <a:ea typeface="Arial"/>
              <a:cs typeface="Arial"/>
              <a:sym typeface="Arial"/>
            </a:endParaRPr>
          </a:p>
          <a:p>
            <a:pPr algn="ctr"/>
            <a:endParaRPr sz="2204" b="1">
              <a:solidFill>
                <a:srgbClr val="FFC000"/>
              </a:solidFill>
              <a:latin typeface="Arial"/>
              <a:ea typeface="Arial"/>
              <a:cs typeface="Arial"/>
              <a:sym typeface="Arial"/>
            </a:endParaRPr>
          </a:p>
          <a:p>
            <a:pPr algn="ctr"/>
            <a:endParaRPr sz="2204" b="1">
              <a:solidFill>
                <a:srgbClr val="FFC000"/>
              </a:solidFill>
              <a:latin typeface="Arial"/>
              <a:ea typeface="Arial"/>
              <a:cs typeface="Arial"/>
              <a:sym typeface="Arial"/>
            </a:endParaRPr>
          </a:p>
          <a:p>
            <a:pPr algn="ctr"/>
            <a:endParaRPr sz="2204" b="1">
              <a:solidFill>
                <a:srgbClr val="FFC000"/>
              </a:solidFill>
              <a:latin typeface="Arial"/>
              <a:ea typeface="Arial"/>
              <a:cs typeface="Arial"/>
              <a:sym typeface="Arial"/>
            </a:endParaRPr>
          </a:p>
          <a:p>
            <a:pPr algn="ctr"/>
            <a:endParaRPr sz="2204" b="1">
              <a:solidFill>
                <a:srgbClr val="FFC000"/>
              </a:solidFill>
              <a:latin typeface="Arial"/>
              <a:ea typeface="Arial"/>
              <a:cs typeface="Arial"/>
              <a:sym typeface="Arial"/>
            </a:endParaRPr>
          </a:p>
          <a:p>
            <a:pPr algn="ctr"/>
            <a:endParaRPr sz="2204" b="1">
              <a:solidFill>
                <a:srgbClr val="FFC000"/>
              </a:solidFill>
              <a:latin typeface="Arial"/>
              <a:ea typeface="Arial"/>
              <a:cs typeface="Arial"/>
              <a:sym typeface="Arial"/>
            </a:endParaRPr>
          </a:p>
          <a:p>
            <a:pPr algn="ctr"/>
            <a:endParaRPr sz="2204" b="1">
              <a:solidFill>
                <a:srgbClr val="FFC000"/>
              </a:solidFill>
              <a:latin typeface="Arial"/>
              <a:ea typeface="Arial"/>
              <a:cs typeface="Arial"/>
              <a:sym typeface="Arial"/>
            </a:endParaRPr>
          </a:p>
        </p:txBody>
      </p:sp>
      <p:sp>
        <p:nvSpPr>
          <p:cNvPr id="20" name="Shape 30"/>
          <p:cNvSpPr/>
          <p:nvPr/>
        </p:nvSpPr>
        <p:spPr>
          <a:xfrm>
            <a:off x="37663622" y="-35621"/>
            <a:ext cx="9457927" cy="21139653"/>
          </a:xfrm>
          <a:prstGeom prst="rect">
            <a:avLst/>
          </a:prstGeom>
          <a:solidFill>
            <a:srgbClr val="0C0C0C"/>
          </a:solidFill>
          <a:ln>
            <a:noFill/>
          </a:ln>
        </p:spPr>
        <p:txBody>
          <a:bodyPr lIns="358321" tIns="358321" rIns="358321" bIns="0" anchor="t" anchorCtr="0">
            <a:noAutofit/>
          </a:bodyPr>
          <a:lstStyle/>
          <a:p>
            <a:pPr algn="ctr">
              <a:buSzPct val="25000"/>
            </a:pPr>
            <a:r>
              <a:rPr lang="en-US" sz="3105" b="1">
                <a:solidFill>
                  <a:schemeClr val="lt1"/>
                </a:solidFill>
                <a:latin typeface="Arial"/>
                <a:ea typeface="Arial"/>
                <a:cs typeface="Arial"/>
                <a:sym typeface="Arial"/>
              </a:rPr>
              <a:t>QUICK START (cont.)</a:t>
            </a:r>
          </a:p>
          <a:p>
            <a:pPr algn="ctr"/>
            <a:endParaRPr sz="2805" b="1">
              <a:solidFill>
                <a:schemeClr val="lt1"/>
              </a:solidFill>
              <a:latin typeface="Arial"/>
              <a:ea typeface="Arial"/>
              <a:cs typeface="Arial"/>
              <a:sym typeface="Arial"/>
            </a:endParaRPr>
          </a:p>
          <a:p>
            <a:pPr algn="ctr">
              <a:buSzPct val="25000"/>
            </a:pPr>
            <a:r>
              <a:rPr lang="en-US" sz="2504" b="1">
                <a:solidFill>
                  <a:srgbClr val="FFC000"/>
                </a:solidFill>
                <a:latin typeface="Arial"/>
                <a:ea typeface="Arial"/>
                <a:cs typeface="Arial"/>
                <a:sym typeface="Arial"/>
              </a:rPr>
              <a:t>How to change the template color theme</a:t>
            </a:r>
          </a:p>
          <a:p>
            <a:pPr marL="0" lvl="2">
              <a:buSzPct val="25000"/>
            </a:pPr>
            <a:r>
              <a:rPr lang="en-US" sz="1903">
                <a:solidFill>
                  <a:srgbClr val="BFBFBF"/>
                </a:solidFill>
                <a:latin typeface="Arial"/>
                <a:ea typeface="Arial"/>
                <a:cs typeface="Arial"/>
                <a:sym typeface="Arial"/>
              </a:rPr>
              <a:t>You can easily change the color theme of your poster by going to the DESIGN menu, click on COLORS, and choose the color theme of your choice. You can also create your own color theme.</a:t>
            </a:r>
          </a:p>
          <a:p>
            <a:pPr marL="0" lvl="2"/>
            <a:endParaRPr sz="1903">
              <a:solidFill>
                <a:srgbClr val="BFBFBF"/>
              </a:solidFill>
              <a:latin typeface="Arial"/>
              <a:ea typeface="Arial"/>
              <a:cs typeface="Arial"/>
              <a:sym typeface="Arial"/>
            </a:endParaRPr>
          </a:p>
          <a:p>
            <a:endParaRPr sz="1903">
              <a:solidFill>
                <a:srgbClr val="BFBFBF"/>
              </a:solidFill>
              <a:latin typeface="Arial"/>
              <a:ea typeface="Arial"/>
              <a:cs typeface="Arial"/>
              <a:sym typeface="Arial"/>
            </a:endParaRPr>
          </a:p>
          <a:p>
            <a:endParaRPr sz="1903">
              <a:solidFill>
                <a:srgbClr val="BFBFBF"/>
              </a:solidFill>
              <a:latin typeface="Arial"/>
              <a:ea typeface="Arial"/>
              <a:cs typeface="Arial"/>
              <a:sym typeface="Arial"/>
            </a:endParaRPr>
          </a:p>
          <a:p>
            <a:endParaRPr sz="1903">
              <a:solidFill>
                <a:srgbClr val="BFBFBF"/>
              </a:solidFill>
              <a:latin typeface="Arial"/>
              <a:ea typeface="Arial"/>
              <a:cs typeface="Arial"/>
              <a:sym typeface="Arial"/>
            </a:endParaRPr>
          </a:p>
          <a:p>
            <a:endParaRPr sz="1903">
              <a:solidFill>
                <a:srgbClr val="BFBFBF"/>
              </a:solidFill>
              <a:latin typeface="Arial"/>
              <a:ea typeface="Arial"/>
              <a:cs typeface="Arial"/>
              <a:sym typeface="Arial"/>
            </a:endParaRPr>
          </a:p>
          <a:p>
            <a:endParaRPr sz="1903">
              <a:solidFill>
                <a:srgbClr val="BFBFBF"/>
              </a:solidFill>
              <a:latin typeface="Arial"/>
              <a:ea typeface="Arial"/>
              <a:cs typeface="Arial"/>
              <a:sym typeface="Arial"/>
            </a:endParaRPr>
          </a:p>
          <a:p>
            <a:endParaRPr sz="1903">
              <a:solidFill>
                <a:srgbClr val="BFBFBF"/>
              </a:solidFill>
              <a:latin typeface="Arial"/>
              <a:ea typeface="Arial"/>
              <a:cs typeface="Arial"/>
              <a:sym typeface="Arial"/>
            </a:endParaRPr>
          </a:p>
          <a:p>
            <a:pPr>
              <a:buSzPct val="25000"/>
            </a:pPr>
            <a:r>
              <a:rPr lang="en-US" sz="1903">
                <a:solidFill>
                  <a:srgbClr val="BFBFBF"/>
                </a:solidFill>
                <a:latin typeface="Arial"/>
                <a:ea typeface="Arial"/>
                <a:cs typeface="Arial"/>
                <a:sym typeface="Arial"/>
              </a:rPr>
              <a:t>You can also manually change the color of your background by going to VIEW &gt; SLIDE MASTER.  After you finish working on the master be sure to go to VIEW &gt; NORMAL to continue working on your poster.</a:t>
            </a:r>
          </a:p>
          <a:p>
            <a:endParaRPr sz="1903">
              <a:solidFill>
                <a:srgbClr val="BFBFBF"/>
              </a:solidFill>
              <a:latin typeface="Arial"/>
              <a:ea typeface="Arial"/>
              <a:cs typeface="Arial"/>
              <a:sym typeface="Arial"/>
            </a:endParaRPr>
          </a:p>
          <a:p>
            <a:pPr algn="ctr">
              <a:buSzPct val="25000"/>
            </a:pPr>
            <a:r>
              <a:rPr lang="en-US" sz="2504" b="1">
                <a:solidFill>
                  <a:srgbClr val="FFC000"/>
                </a:solidFill>
                <a:latin typeface="Arial"/>
                <a:ea typeface="Arial"/>
                <a:cs typeface="Arial"/>
                <a:sym typeface="Arial"/>
              </a:rPr>
              <a:t>How to add Text</a:t>
            </a:r>
          </a:p>
          <a:p>
            <a:pPr marL="0" lvl="2">
              <a:buSzPct val="25000"/>
            </a:pPr>
            <a:r>
              <a:rPr lang="en-US" sz="1903">
                <a:solidFill>
                  <a:srgbClr val="BFBFBF"/>
                </a:solidFill>
                <a:latin typeface="Arial"/>
                <a:ea typeface="Arial"/>
                <a:cs typeface="Arial"/>
                <a:sym typeface="Arial"/>
              </a:rPr>
              <a:t>The template comes with a number of pre-formatted placeholders for headers and text blocks. You can add more blocks by copying and pasting the existing ones or by adding a text box from the HOME menu. </a:t>
            </a:r>
          </a:p>
          <a:p>
            <a:pPr marL="0" lvl="2"/>
            <a:endParaRPr sz="1903">
              <a:solidFill>
                <a:srgbClr val="BFBFBF"/>
              </a:solidFill>
              <a:latin typeface="Arial"/>
              <a:ea typeface="Arial"/>
              <a:cs typeface="Arial"/>
              <a:sym typeface="Arial"/>
            </a:endParaRPr>
          </a:p>
          <a:p>
            <a:pPr algn="ctr">
              <a:buSzPct val="25000"/>
            </a:pPr>
            <a:r>
              <a:rPr lang="en-US" sz="1903">
                <a:solidFill>
                  <a:srgbClr val="BFBFBF"/>
                </a:solidFill>
                <a:latin typeface="Arial"/>
                <a:ea typeface="Arial"/>
                <a:cs typeface="Arial"/>
                <a:sym typeface="Arial"/>
              </a:rPr>
              <a:t> </a:t>
            </a:r>
            <a:r>
              <a:rPr lang="en-US" sz="2504" b="1">
                <a:solidFill>
                  <a:srgbClr val="FFC000"/>
                </a:solidFill>
                <a:latin typeface="Arial"/>
                <a:ea typeface="Arial"/>
                <a:cs typeface="Arial"/>
                <a:sym typeface="Arial"/>
              </a:rPr>
              <a:t>Text size</a:t>
            </a:r>
          </a:p>
          <a:p>
            <a:pPr>
              <a:buSzPct val="25000"/>
            </a:pPr>
            <a:r>
              <a:rPr lang="en-US" sz="1903">
                <a:solidFill>
                  <a:srgbClr val="BFBFBF"/>
                </a:solidFill>
                <a:latin typeface="Arial"/>
                <a:ea typeface="Arial"/>
                <a:cs typeface="Arial"/>
                <a:sym typeface="Arial"/>
              </a:rPr>
              <a:t>Adjust the size of your text based on how much content you have to present. The default template text offers a good starting point. The text should not be less than 28 points.</a:t>
            </a:r>
          </a:p>
          <a:p>
            <a:pPr marL="0" lvl="2"/>
            <a:endParaRPr sz="1903">
              <a:solidFill>
                <a:srgbClr val="BFBFBF"/>
              </a:solidFill>
              <a:latin typeface="Arial"/>
              <a:ea typeface="Arial"/>
              <a:cs typeface="Arial"/>
              <a:sym typeface="Arial"/>
            </a:endParaRPr>
          </a:p>
          <a:p>
            <a:pPr algn="ctr">
              <a:buSzPct val="25000"/>
            </a:pPr>
            <a:r>
              <a:rPr lang="en-US" sz="2504" b="1">
                <a:solidFill>
                  <a:srgbClr val="FFC000"/>
                </a:solidFill>
                <a:latin typeface="Arial"/>
                <a:ea typeface="Arial"/>
                <a:cs typeface="Arial"/>
                <a:sym typeface="Arial"/>
              </a:rPr>
              <a:t>How to add Tables</a:t>
            </a:r>
          </a:p>
          <a:p>
            <a:pPr marL="1361210" lvl="1" indent="-12722">
              <a:buSzPct val="25000"/>
            </a:pPr>
            <a:r>
              <a:rPr lang="en-US" sz="1903">
                <a:solidFill>
                  <a:srgbClr val="BFBFBF"/>
                </a:solidFill>
                <a:latin typeface="Arial"/>
                <a:ea typeface="Arial"/>
                <a:cs typeface="Arial"/>
                <a:sym typeface="Arial"/>
              </a:rPr>
              <a:t>To add a table from scratch go to the INSERT menu and </a:t>
            </a:r>
            <a:br>
              <a:rPr lang="en-US" sz="1903">
                <a:solidFill>
                  <a:srgbClr val="BFBFBF"/>
                </a:solidFill>
                <a:latin typeface="Arial"/>
                <a:ea typeface="Arial"/>
                <a:cs typeface="Arial"/>
                <a:sym typeface="Arial"/>
              </a:rPr>
            </a:br>
            <a:r>
              <a:rPr lang="en-US" sz="1903">
                <a:solidFill>
                  <a:srgbClr val="BFBFBF"/>
                </a:solidFill>
                <a:latin typeface="Arial"/>
                <a:ea typeface="Arial"/>
                <a:cs typeface="Arial"/>
                <a:sym typeface="Arial"/>
              </a:rPr>
              <a:t>click on TABLE. A drop-down box will help you select rows and columns. </a:t>
            </a:r>
          </a:p>
          <a:p>
            <a:pPr>
              <a:buSzPct val="25000"/>
            </a:pPr>
            <a:r>
              <a:rPr lang="en-US" sz="1903">
                <a:solidFill>
                  <a:srgbClr val="BFBFBF"/>
                </a:solidFill>
                <a:latin typeface="Arial"/>
                <a:ea typeface="Arial"/>
                <a:cs typeface="Arial"/>
                <a:sym typeface="Arial"/>
              </a:rPr>
              <a:t>You can also copy and a paste a table from Word or another PowerPoint document. A pasted table may need to be re-formatted by RIGHT-CLICK &gt; FORMAT SHAPE, TEXT BOX, Margins.</a:t>
            </a:r>
          </a:p>
          <a:p>
            <a:endParaRPr sz="1903">
              <a:solidFill>
                <a:srgbClr val="BFBFBF"/>
              </a:solidFill>
              <a:latin typeface="Arial"/>
              <a:ea typeface="Arial"/>
              <a:cs typeface="Arial"/>
              <a:sym typeface="Arial"/>
            </a:endParaRPr>
          </a:p>
          <a:p>
            <a:pPr algn="ctr">
              <a:buSzPct val="25000"/>
            </a:pPr>
            <a:r>
              <a:rPr lang="en-US" sz="2504" b="1">
                <a:solidFill>
                  <a:srgbClr val="FFC000"/>
                </a:solidFill>
                <a:latin typeface="Arial"/>
                <a:ea typeface="Arial"/>
                <a:cs typeface="Arial"/>
                <a:sym typeface="Arial"/>
              </a:rPr>
              <a:t>Graphs / Charts</a:t>
            </a:r>
          </a:p>
          <a:p>
            <a:pPr>
              <a:buSzPct val="25000"/>
            </a:pPr>
            <a:r>
              <a:rPr lang="en-US" sz="1903">
                <a:solidFill>
                  <a:srgbClr val="BFBFBF"/>
                </a:solidFill>
                <a:latin typeface="Arial"/>
                <a:ea typeface="Arial"/>
                <a:cs typeface="Arial"/>
                <a:sym typeface="Arial"/>
              </a:rPr>
              <a:t>You will have to convert your graphs/charts/formulas/equations into images (.jpg or .png and insert them into your presentation.  This will help maintain the values as different operating systems can distort your work.</a:t>
            </a:r>
          </a:p>
          <a:p>
            <a:endParaRPr sz="1903">
              <a:solidFill>
                <a:srgbClr val="BFBFBF"/>
              </a:solidFill>
              <a:latin typeface="Arial"/>
              <a:ea typeface="Arial"/>
              <a:cs typeface="Arial"/>
              <a:sym typeface="Arial"/>
            </a:endParaRPr>
          </a:p>
          <a:p>
            <a:endParaRPr sz="1903">
              <a:solidFill>
                <a:srgbClr val="BFBFBF"/>
              </a:solidFill>
              <a:latin typeface="Arial"/>
              <a:ea typeface="Arial"/>
              <a:cs typeface="Arial"/>
              <a:sym typeface="Arial"/>
            </a:endParaRPr>
          </a:p>
          <a:p>
            <a:pPr algn="ctr">
              <a:buSzPct val="25000"/>
            </a:pPr>
            <a:r>
              <a:rPr lang="en-US" sz="2504" b="1">
                <a:solidFill>
                  <a:srgbClr val="FFC000"/>
                </a:solidFill>
                <a:latin typeface="Arial"/>
                <a:ea typeface="Arial"/>
                <a:cs typeface="Arial"/>
                <a:sym typeface="Arial"/>
              </a:rPr>
              <a:t>Save your work</a:t>
            </a:r>
          </a:p>
          <a:p>
            <a:pPr>
              <a:buSzPct val="25000"/>
            </a:pPr>
            <a:r>
              <a:rPr lang="en-US" sz="1903">
                <a:solidFill>
                  <a:srgbClr val="BFBFBF"/>
                </a:solidFill>
                <a:latin typeface="Arial"/>
                <a:ea typeface="Arial"/>
                <a:cs typeface="Arial"/>
                <a:sym typeface="Arial"/>
              </a:rPr>
              <a:t>Save your template as a  </a:t>
            </a:r>
            <a:r>
              <a:rPr lang="en-US" sz="1903" err="1">
                <a:solidFill>
                  <a:srgbClr val="BFBFBF"/>
                </a:solidFill>
                <a:latin typeface="Arial"/>
                <a:ea typeface="Arial"/>
                <a:cs typeface="Arial"/>
                <a:sym typeface="Arial"/>
              </a:rPr>
              <a:t>lastname.firstname</a:t>
            </a:r>
            <a:r>
              <a:rPr lang="en-US" sz="1903">
                <a:solidFill>
                  <a:srgbClr val="BFBFBF"/>
                </a:solidFill>
                <a:latin typeface="Arial"/>
                <a:ea typeface="Arial"/>
                <a:cs typeface="Arial"/>
                <a:sym typeface="Arial"/>
              </a:rPr>
              <a:t> and as a .</a:t>
            </a:r>
            <a:r>
              <a:rPr lang="en-US" sz="1903" err="1">
                <a:solidFill>
                  <a:srgbClr val="BFBFBF"/>
                </a:solidFill>
                <a:latin typeface="Arial"/>
                <a:ea typeface="Arial"/>
                <a:cs typeface="Arial"/>
                <a:sym typeface="Arial"/>
              </a:rPr>
              <a:t>pptx</a:t>
            </a:r>
            <a:r>
              <a:rPr lang="en-US" sz="1903">
                <a:solidFill>
                  <a:srgbClr val="BFBFBF"/>
                </a:solidFill>
                <a:latin typeface="Arial"/>
                <a:ea typeface="Arial"/>
                <a:cs typeface="Arial"/>
                <a:sym typeface="Arial"/>
              </a:rPr>
              <a:t> file.</a:t>
            </a:r>
          </a:p>
        </p:txBody>
      </p:sp>
      <p:sp>
        <p:nvSpPr>
          <p:cNvPr id="21" name="Rectangle 20"/>
          <p:cNvSpPr/>
          <p:nvPr/>
        </p:nvSpPr>
        <p:spPr>
          <a:xfrm>
            <a:off x="74092" y="105113"/>
            <a:ext cx="37435358" cy="20857486"/>
          </a:xfrm>
          <a:prstGeom prst="rect">
            <a:avLst/>
          </a:prstGeom>
          <a:noFill/>
          <a:ln w="254000">
            <a:solidFill>
              <a:schemeClr val="tx1">
                <a:lumMod val="95000"/>
                <a:lumOff val="5000"/>
              </a:schemeClr>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pic>
        <p:nvPicPr>
          <p:cNvPr id="22" name="Picture 21"/>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76000"/>
                    </a14:imgEffect>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664874" y="706522"/>
            <a:ext cx="7632407" cy="878883"/>
          </a:xfrm>
          <a:prstGeom prst="rect">
            <a:avLst/>
          </a:prstGeom>
          <a:noFill/>
          <a:ln>
            <a:noFill/>
          </a:ln>
        </p:spPr>
      </p:pic>
      <p:sp>
        <p:nvSpPr>
          <p:cNvPr id="17" name="Text Placeholder 4">
            <a:extLst>
              <a:ext uri="{FF2B5EF4-FFF2-40B4-BE49-F238E27FC236}">
                <a16:creationId xmlns:a16="http://schemas.microsoft.com/office/drawing/2014/main" id="{BEBBCB1D-625E-41C5-8384-94CB6C75C512}"/>
              </a:ext>
            </a:extLst>
          </p:cNvPr>
          <p:cNvSpPr txBox="1">
            <a:spLocks/>
          </p:cNvSpPr>
          <p:nvPr/>
        </p:nvSpPr>
        <p:spPr>
          <a:xfrm>
            <a:off x="19164689" y="5267125"/>
            <a:ext cx="17403763" cy="860589"/>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r>
              <a:rPr lang="en-US" sz="4007" b="1">
                <a:solidFill>
                  <a:srgbClr val="EE6C4D"/>
                </a:solidFill>
              </a:rPr>
              <a:t>Introduction</a:t>
            </a:r>
          </a:p>
        </p:txBody>
      </p:sp>
      <p:sp>
        <p:nvSpPr>
          <p:cNvPr id="4" name="Content Placeholder 3">
            <a:extLst>
              <a:ext uri="{FF2B5EF4-FFF2-40B4-BE49-F238E27FC236}">
                <a16:creationId xmlns:a16="http://schemas.microsoft.com/office/drawing/2014/main" id="{0D53F31E-1440-4743-AC16-E31915F773BD}"/>
              </a:ext>
            </a:extLst>
          </p:cNvPr>
          <p:cNvSpPr>
            <a:spLocks noGrp="1"/>
          </p:cNvSpPr>
          <p:nvPr>
            <p:ph sz="quarter" idx="20"/>
          </p:nvPr>
        </p:nvSpPr>
        <p:spPr>
          <a:xfrm>
            <a:off x="19192029" y="6572112"/>
            <a:ext cx="17403763" cy="8144180"/>
          </a:xfrm>
        </p:spPr>
        <p:txBody>
          <a:bodyPr vert="horz" anchor="t"/>
          <a:lstStyle/>
          <a:p>
            <a:r>
              <a:rPr lang="en-US" dirty="0">
                <a:solidFill>
                  <a:srgbClr val="F7B9AB"/>
                </a:solidFill>
              </a:rPr>
              <a:t>Batteries are one of the most underestimated threats to the prospect of a green world. When batteries undergo decomposition in landfills they release heavy metals such as mercury, lead, nickel, cadmium, and lithium into the environment. These metals can render surrounding soil infertile to life. When these metals make their way into the surrounding water, they result in the death of organisms and eventual collapse of ecosystems. In addition, candles and light bulbs pose a threat to a safe community. Fires caused by unattended candles resulted in an annual average of, 82 civilian deaths, 800 civilian fire injuries, and $295 million in direct property, from the years 2011-2015 (Ahrens, 2017). Luckily, these problems can be solved with bioengineering. By employing the eco-friendly luciferase enzyme produced by the firefly</a:t>
            </a:r>
            <a:r>
              <a:rPr lang="en-US" i="1" dirty="0">
                <a:solidFill>
                  <a:srgbClr val="F7B9AB"/>
                </a:solidFill>
              </a:rPr>
              <a:t> Photinus </a:t>
            </a:r>
            <a:r>
              <a:rPr lang="en-US" i="1" dirty="0" err="1">
                <a:solidFill>
                  <a:srgbClr val="F7B9AB"/>
                </a:solidFill>
              </a:rPr>
              <a:t>pyralis</a:t>
            </a:r>
            <a:r>
              <a:rPr lang="en-US" dirty="0">
                <a:solidFill>
                  <a:srgbClr val="F7B9AB"/>
                </a:solidFill>
              </a:rPr>
              <a:t>, </a:t>
            </a:r>
            <a:r>
              <a:rPr lang="en-US" dirty="0" err="1">
                <a:solidFill>
                  <a:srgbClr val="F7B9AB"/>
                </a:solidFill>
              </a:rPr>
              <a:t>AliveLIGHT</a:t>
            </a:r>
            <a:r>
              <a:rPr lang="en-US" dirty="0">
                <a:solidFill>
                  <a:srgbClr val="F7B9AB"/>
                </a:solidFill>
              </a:rPr>
              <a:t>™, a  self-sustaining biological desktop lamp, will safely produce light without any harmful byproducts. Luciferase catalyzes the pathway described in Figure I below. Light is produced when dioxetane, an intermediate molecule (not shown), breaks apart supplying oxyluciferin with the energy required to release photons. When </a:t>
            </a:r>
            <a:r>
              <a:rPr lang="en-US" i="1" dirty="0">
                <a:solidFill>
                  <a:srgbClr val="F7B9AB"/>
                </a:solidFill>
              </a:rPr>
              <a:t>Saccharomyces cerevisiae</a:t>
            </a:r>
            <a:r>
              <a:rPr lang="en-US" dirty="0">
                <a:solidFill>
                  <a:srgbClr val="F7B9AB"/>
                </a:solidFill>
              </a:rPr>
              <a:t> is genetically modified to express luciferase from the </a:t>
            </a:r>
            <a:r>
              <a:rPr lang="en-US" dirty="0" err="1">
                <a:solidFill>
                  <a:srgbClr val="F7B9AB"/>
                </a:solidFill>
              </a:rPr>
              <a:t>Fluc</a:t>
            </a:r>
            <a:r>
              <a:rPr lang="en-US" dirty="0">
                <a:solidFill>
                  <a:srgbClr val="F7B9AB"/>
                </a:solidFill>
              </a:rPr>
              <a:t> reporter, a similar lighting effect can be seen. When grown with the protist</a:t>
            </a:r>
            <a:r>
              <a:rPr lang="en-US" i="1" dirty="0">
                <a:solidFill>
                  <a:srgbClr val="F7B9AB"/>
                </a:solidFill>
              </a:rPr>
              <a:t> Chlamydomonas </a:t>
            </a:r>
            <a:r>
              <a:rPr lang="en-US" i="1" dirty="0" err="1">
                <a:solidFill>
                  <a:srgbClr val="F7B9AB"/>
                </a:solidFill>
              </a:rPr>
              <a:t>reinhardtii</a:t>
            </a:r>
            <a:r>
              <a:rPr lang="en-US" dirty="0">
                <a:solidFill>
                  <a:srgbClr val="F7B9AB"/>
                </a:solidFill>
              </a:rPr>
              <a:t>, an artificially engineered niche forms in which the carbon dioxide produced by the yeast is consumed by the protist while the ammonia produced by the protist is consumed by the yeast. This mutualistic relationship can be sustained by the introduction of a Master Mix containing 2% glucose, 10mM KNO</a:t>
            </a:r>
            <a:r>
              <a:rPr lang="en-US" baseline="-25000" dirty="0">
                <a:solidFill>
                  <a:srgbClr val="F7B9AB"/>
                </a:solidFill>
              </a:rPr>
              <a:t>2</a:t>
            </a:r>
            <a:r>
              <a:rPr lang="en-US" dirty="0">
                <a:solidFill>
                  <a:srgbClr val="F7B9AB"/>
                </a:solidFill>
              </a:rPr>
              <a:t>, and ATP to support the luciferase expression. </a:t>
            </a:r>
          </a:p>
          <a:p>
            <a:br>
              <a:rPr lang="en-US" dirty="0"/>
            </a:br>
            <a:endParaRPr lang="en-US" dirty="0">
              <a:solidFill>
                <a:srgbClr val="F7B9AB"/>
              </a:solidFill>
            </a:endParaRPr>
          </a:p>
        </p:txBody>
      </p:sp>
      <p:grpSp>
        <p:nvGrpSpPr>
          <p:cNvPr id="34" name="Group 33">
            <a:extLst>
              <a:ext uri="{FF2B5EF4-FFF2-40B4-BE49-F238E27FC236}">
                <a16:creationId xmlns:a16="http://schemas.microsoft.com/office/drawing/2014/main" id="{9B026E49-26CF-44AF-A1B8-275FD94580C9}"/>
              </a:ext>
            </a:extLst>
          </p:cNvPr>
          <p:cNvGrpSpPr/>
          <p:nvPr/>
        </p:nvGrpSpPr>
        <p:grpSpPr>
          <a:xfrm>
            <a:off x="28130256" y="15234389"/>
            <a:ext cx="4900559" cy="4931470"/>
            <a:chOff x="18962545" y="15764203"/>
            <a:chExt cx="4892066" cy="4922923"/>
          </a:xfrm>
        </p:grpSpPr>
        <p:sp>
          <p:nvSpPr>
            <p:cNvPr id="16" name="Rectangle 15">
              <a:extLst>
                <a:ext uri="{FF2B5EF4-FFF2-40B4-BE49-F238E27FC236}">
                  <a16:creationId xmlns:a16="http://schemas.microsoft.com/office/drawing/2014/main" id="{2DF61EA5-CD36-466C-A81F-AC3DE3ACB63E}"/>
                </a:ext>
              </a:extLst>
            </p:cNvPr>
            <p:cNvSpPr/>
            <p:nvPr/>
          </p:nvSpPr>
          <p:spPr>
            <a:xfrm>
              <a:off x="18962545" y="15764203"/>
              <a:ext cx="4842391" cy="4922923"/>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sp>
          <p:nvSpPr>
            <p:cNvPr id="19" name="Rectangle 18">
              <a:extLst>
                <a:ext uri="{FF2B5EF4-FFF2-40B4-BE49-F238E27FC236}">
                  <a16:creationId xmlns:a16="http://schemas.microsoft.com/office/drawing/2014/main" id="{6C3E42E7-B825-4C6F-82AB-A6DC109F4A6B}"/>
                </a:ext>
              </a:extLst>
            </p:cNvPr>
            <p:cNvSpPr/>
            <p:nvPr/>
          </p:nvSpPr>
          <p:spPr>
            <a:xfrm>
              <a:off x="19401885" y="16063071"/>
              <a:ext cx="447094" cy="447094"/>
            </a:xfrm>
            <a:prstGeom prst="rect">
              <a:avLst/>
            </a:prstGeom>
            <a:solidFill>
              <a:srgbClr val="3D5A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sp>
          <p:nvSpPr>
            <p:cNvPr id="28" name="Rectangle 27">
              <a:extLst>
                <a:ext uri="{FF2B5EF4-FFF2-40B4-BE49-F238E27FC236}">
                  <a16:creationId xmlns:a16="http://schemas.microsoft.com/office/drawing/2014/main" id="{4788DD86-0BAA-4138-B514-F350D32021F8}"/>
                </a:ext>
              </a:extLst>
            </p:cNvPr>
            <p:cNvSpPr/>
            <p:nvPr/>
          </p:nvSpPr>
          <p:spPr>
            <a:xfrm>
              <a:off x="19371885" y="18204576"/>
              <a:ext cx="447094" cy="447094"/>
            </a:xfrm>
            <a:prstGeom prst="rect">
              <a:avLst/>
            </a:prstGeom>
            <a:solidFill>
              <a:srgbClr val="EE6C4D"/>
            </a:solidFill>
            <a:ln>
              <a:solidFill>
                <a:srgbClr val="EE6C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sp>
          <p:nvSpPr>
            <p:cNvPr id="27" name="TextBox 26">
              <a:extLst>
                <a:ext uri="{FF2B5EF4-FFF2-40B4-BE49-F238E27FC236}">
                  <a16:creationId xmlns:a16="http://schemas.microsoft.com/office/drawing/2014/main" id="{9515E409-8709-4E4A-A3FD-23DFEC9CCB58}"/>
                </a:ext>
              </a:extLst>
            </p:cNvPr>
            <p:cNvSpPr txBox="1"/>
            <p:nvPr/>
          </p:nvSpPr>
          <p:spPr>
            <a:xfrm>
              <a:off x="19401885" y="16747923"/>
              <a:ext cx="4452726" cy="1015663"/>
            </a:xfrm>
            <a:prstGeom prst="rect">
              <a:avLst/>
            </a:prstGeom>
            <a:noFill/>
          </p:spPr>
          <p:txBody>
            <a:bodyPr wrap="square" rtlCol="0">
              <a:spAutoFit/>
            </a:bodyPr>
            <a:lstStyle/>
            <a:p>
              <a:r>
                <a:rPr lang="en-US" sz="3005" dirty="0">
                  <a:solidFill>
                    <a:srgbClr val="3D5A80"/>
                  </a:solidFill>
                </a:rPr>
                <a:t>Likeliness of purchasing a GMO on a scale of 1-5</a:t>
              </a:r>
            </a:p>
          </p:txBody>
        </p:sp>
        <p:sp>
          <p:nvSpPr>
            <p:cNvPr id="31" name="TextBox 30">
              <a:extLst>
                <a:ext uri="{FF2B5EF4-FFF2-40B4-BE49-F238E27FC236}">
                  <a16:creationId xmlns:a16="http://schemas.microsoft.com/office/drawing/2014/main" id="{A04A6187-9065-498B-B6CA-0EB0BA660886}"/>
                </a:ext>
              </a:extLst>
            </p:cNvPr>
            <p:cNvSpPr txBox="1"/>
            <p:nvPr/>
          </p:nvSpPr>
          <p:spPr>
            <a:xfrm>
              <a:off x="19399556" y="18801670"/>
              <a:ext cx="4452726" cy="1477328"/>
            </a:xfrm>
            <a:prstGeom prst="rect">
              <a:avLst/>
            </a:prstGeom>
            <a:noFill/>
          </p:spPr>
          <p:txBody>
            <a:bodyPr wrap="square" rtlCol="0">
              <a:spAutoFit/>
            </a:bodyPr>
            <a:lstStyle/>
            <a:p>
              <a:r>
                <a:rPr lang="en-US" sz="3005" dirty="0">
                  <a:solidFill>
                    <a:srgbClr val="EE6C4D"/>
                  </a:solidFill>
                </a:rPr>
                <a:t>How strongly one believes that GMOs take away quality on a scale of 1-5</a:t>
              </a:r>
            </a:p>
          </p:txBody>
        </p:sp>
      </p:grpSp>
      <p:sp>
        <p:nvSpPr>
          <p:cNvPr id="32" name="Content Placeholder 5">
            <a:extLst>
              <a:ext uri="{FF2B5EF4-FFF2-40B4-BE49-F238E27FC236}">
                <a16:creationId xmlns:a16="http://schemas.microsoft.com/office/drawing/2014/main" id="{CE395C4F-DA92-4D2D-8C21-75D021081F94}"/>
              </a:ext>
            </a:extLst>
          </p:cNvPr>
          <p:cNvSpPr txBox="1">
            <a:spLocks/>
          </p:cNvSpPr>
          <p:nvPr/>
        </p:nvSpPr>
        <p:spPr>
          <a:xfrm>
            <a:off x="5289188" y="15516061"/>
            <a:ext cx="12779447" cy="5159938"/>
          </a:xfrm>
          <a:prstGeom prst="rect">
            <a:avLst/>
          </a:prstGeom>
        </p:spPr>
        <p:txBody>
          <a:bodyPr vert="horz" anchor="t"/>
          <a:lstStyle>
            <a:lvl1pPr marL="0" indent="0" algn="l" defTabSz="1672026" rtl="0" eaLnBrk="1" latinLnBrk="0" hangingPunct="1">
              <a:spcBef>
                <a:spcPct val="20000"/>
              </a:spcBef>
              <a:buFont typeface="Arial"/>
              <a:buNone/>
              <a:defRPr sz="2800"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algn="just"/>
            <a:r>
              <a:rPr lang="en-US" sz="3005" dirty="0">
                <a:solidFill>
                  <a:srgbClr val="F7B9AB"/>
                </a:solidFill>
                <a:cs typeface="Calibri"/>
              </a:rPr>
              <a:t>A survey was administered to determine what the general opinion is on GMOs. Overall, people who live around this area where neutral. Though, there were more people believe that GMOs take away from quality than people who didn't. There was also a slight variance based on age, as shown in the graph. Adults are slightly more likely to buy a GMO from the store.</a:t>
            </a:r>
          </a:p>
        </p:txBody>
      </p:sp>
      <p:pic>
        <p:nvPicPr>
          <p:cNvPr id="1026" name="Picture 2">
            <a:extLst>
              <a:ext uri="{FF2B5EF4-FFF2-40B4-BE49-F238E27FC236}">
                <a16:creationId xmlns:a16="http://schemas.microsoft.com/office/drawing/2014/main" id="{BBBBE1D8-F1BF-4AF8-B4DC-A62A33F62E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36401" y="15160689"/>
            <a:ext cx="8014892" cy="49558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70A301F1-8AEE-4209-8F47-A18C4858AB12}"/>
              </a:ext>
            </a:extLst>
          </p:cNvPr>
          <p:cNvSpPr/>
          <p:nvPr/>
        </p:nvSpPr>
        <p:spPr>
          <a:xfrm>
            <a:off x="21982471" y="19922945"/>
            <a:ext cx="2445513" cy="518484"/>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1.</a:t>
            </a:r>
          </a:p>
        </p:txBody>
      </p:sp>
      <p:sp>
        <p:nvSpPr>
          <p:cNvPr id="38" name="Text Placeholder 1">
            <a:extLst>
              <a:ext uri="{FF2B5EF4-FFF2-40B4-BE49-F238E27FC236}">
                <a16:creationId xmlns:a16="http://schemas.microsoft.com/office/drawing/2014/main" id="{DECB4A3A-3CAB-4494-9C82-0ACDE5C100FA}"/>
              </a:ext>
            </a:extLst>
          </p:cNvPr>
          <p:cNvSpPr>
            <a:spLocks noGrp="1"/>
          </p:cNvSpPr>
          <p:nvPr>
            <p:ph type="body" sz="quarter" idx="10"/>
          </p:nvPr>
        </p:nvSpPr>
        <p:spPr>
          <a:xfrm>
            <a:off x="2192081" y="1761769"/>
            <a:ext cx="33079247" cy="1388481"/>
          </a:xfrm>
        </p:spPr>
        <p:txBody>
          <a:bodyPr/>
          <a:lstStyle/>
          <a:p>
            <a:r>
              <a:rPr lang="en-US" sz="9616" b="1" dirty="0" err="1">
                <a:solidFill>
                  <a:srgbClr val="EE6C4D"/>
                </a:solidFill>
                <a:latin typeface="+mj-lt"/>
              </a:rPr>
              <a:t>AliveLIGHT</a:t>
            </a:r>
            <a:r>
              <a:rPr lang="en-US" sz="9616" b="1" baseline="30000" dirty="0">
                <a:solidFill>
                  <a:srgbClr val="EE6C4D"/>
                </a:solidFill>
                <a:latin typeface="+mj-lt"/>
              </a:rPr>
              <a:t>™</a:t>
            </a:r>
            <a:r>
              <a:rPr lang="en-US" sz="9616" b="1" dirty="0">
                <a:solidFill>
                  <a:srgbClr val="EE6C4D"/>
                </a:solidFill>
                <a:latin typeface="+mj-lt"/>
              </a:rPr>
              <a:t>: Engineering a natural light generating machine</a:t>
            </a:r>
          </a:p>
        </p:txBody>
      </p:sp>
      <p:sp>
        <p:nvSpPr>
          <p:cNvPr id="39" name="Text Placeholder 11">
            <a:extLst>
              <a:ext uri="{FF2B5EF4-FFF2-40B4-BE49-F238E27FC236}">
                <a16:creationId xmlns:a16="http://schemas.microsoft.com/office/drawing/2014/main" id="{311FB220-1068-40FD-A0C6-4621C5FF4570}"/>
              </a:ext>
            </a:extLst>
          </p:cNvPr>
          <p:cNvSpPr>
            <a:spLocks noGrp="1"/>
          </p:cNvSpPr>
          <p:nvPr>
            <p:ph type="body" sz="quarter" idx="11"/>
          </p:nvPr>
        </p:nvSpPr>
        <p:spPr>
          <a:xfrm>
            <a:off x="3127119" y="2880132"/>
            <a:ext cx="31329301" cy="993995"/>
          </a:xfrm>
        </p:spPr>
        <p:txBody>
          <a:bodyPr/>
          <a:lstStyle/>
          <a:p>
            <a:r>
              <a:rPr lang="en-US" sz="3606" dirty="0">
                <a:solidFill>
                  <a:srgbClr val="F7B9AB"/>
                </a:solidFill>
              </a:rPr>
              <a:t>Cate Barton, Anya </a:t>
            </a:r>
            <a:r>
              <a:rPr lang="en-US" sz="3606" dirty="0" err="1">
                <a:solidFill>
                  <a:srgbClr val="F7B9AB"/>
                </a:solidFill>
              </a:rPr>
              <a:t>Gemos</a:t>
            </a:r>
            <a:r>
              <a:rPr lang="en-US" sz="3606" dirty="0">
                <a:solidFill>
                  <a:srgbClr val="F7B9AB"/>
                </a:solidFill>
              </a:rPr>
              <a:t>, Meredith </a:t>
            </a:r>
            <a:r>
              <a:rPr lang="en-US" sz="3606" dirty="0" err="1">
                <a:solidFill>
                  <a:srgbClr val="F7B9AB"/>
                </a:solidFill>
              </a:rPr>
              <a:t>Hoole</a:t>
            </a:r>
            <a:r>
              <a:rPr lang="en-US" sz="3606" dirty="0">
                <a:solidFill>
                  <a:srgbClr val="F7B9AB"/>
                </a:solidFill>
              </a:rPr>
              <a:t>, Jackson Lundberg, Trey Marcantonio, Kenneth Moore, Amy </a:t>
            </a:r>
            <a:r>
              <a:rPr lang="en-US" sz="3606" dirty="0" err="1">
                <a:solidFill>
                  <a:srgbClr val="F7B9AB"/>
                </a:solidFill>
              </a:rPr>
              <a:t>Murrant</a:t>
            </a:r>
            <a:r>
              <a:rPr lang="en-US" sz="3606" dirty="0">
                <a:solidFill>
                  <a:srgbClr val="F7B9AB"/>
                </a:solidFill>
              </a:rPr>
              <a:t>-Johnson, </a:t>
            </a:r>
            <a:r>
              <a:rPr lang="en-US" sz="3606" dirty="0" err="1">
                <a:solidFill>
                  <a:srgbClr val="F7B9AB"/>
                </a:solidFill>
              </a:rPr>
              <a:t>Naama</a:t>
            </a:r>
            <a:r>
              <a:rPr lang="en-US" sz="3606" dirty="0">
                <a:solidFill>
                  <a:srgbClr val="F7B9AB"/>
                </a:solidFill>
              </a:rPr>
              <a:t> </a:t>
            </a:r>
            <a:r>
              <a:rPr lang="en-US" sz="3606" dirty="0" err="1">
                <a:solidFill>
                  <a:srgbClr val="F7B9AB"/>
                </a:solidFill>
              </a:rPr>
              <a:t>Perliger</a:t>
            </a:r>
            <a:r>
              <a:rPr lang="en-US" sz="3606" dirty="0">
                <a:solidFill>
                  <a:srgbClr val="F7B9AB"/>
                </a:solidFill>
              </a:rPr>
              <a:t>, and Ian Wood</a:t>
            </a:r>
          </a:p>
        </p:txBody>
      </p:sp>
      <p:sp>
        <p:nvSpPr>
          <p:cNvPr id="40" name="Text Placeholder 13">
            <a:extLst>
              <a:ext uri="{FF2B5EF4-FFF2-40B4-BE49-F238E27FC236}">
                <a16:creationId xmlns:a16="http://schemas.microsoft.com/office/drawing/2014/main" id="{D3E04B26-D9C9-4D05-A83B-3D6139C2FE26}"/>
              </a:ext>
            </a:extLst>
          </p:cNvPr>
          <p:cNvSpPr>
            <a:spLocks noGrp="1"/>
          </p:cNvSpPr>
          <p:nvPr>
            <p:ph type="body" sz="quarter" idx="12"/>
          </p:nvPr>
        </p:nvSpPr>
        <p:spPr>
          <a:xfrm>
            <a:off x="5511907" y="4015391"/>
            <a:ext cx="26439598" cy="993910"/>
          </a:xfrm>
        </p:spPr>
        <p:txBody>
          <a:bodyPr/>
          <a:lstStyle/>
          <a:p>
            <a:r>
              <a:rPr lang="en-US" i="1" dirty="0" err="1">
                <a:solidFill>
                  <a:srgbClr val="F7B9AB"/>
                </a:solidFill>
              </a:rPr>
              <a:t>Tyngsborough</a:t>
            </a:r>
            <a:r>
              <a:rPr lang="en-US" i="1" dirty="0">
                <a:solidFill>
                  <a:srgbClr val="F7B9AB"/>
                </a:solidFill>
              </a:rPr>
              <a:t> High School  </a:t>
            </a:r>
            <a:r>
              <a:rPr lang="en-US" i="1" dirty="0" err="1">
                <a:solidFill>
                  <a:srgbClr val="F7B9AB"/>
                </a:solidFill>
              </a:rPr>
              <a:t>BioBuilderClub</a:t>
            </a:r>
            <a:endParaRPr lang="en-US" i="1" dirty="0">
              <a:solidFill>
                <a:srgbClr val="F7B9AB"/>
              </a:solidFill>
            </a:endParaRPr>
          </a:p>
        </p:txBody>
      </p:sp>
      <p:pic>
        <p:nvPicPr>
          <p:cNvPr id="41" name="Picture 40">
            <a:extLst>
              <a:ext uri="{FF2B5EF4-FFF2-40B4-BE49-F238E27FC236}">
                <a16:creationId xmlns:a16="http://schemas.microsoft.com/office/drawing/2014/main" id="{4E83D8E4-EF9A-4FC2-BD5A-F58634139154}"/>
              </a:ext>
            </a:extLst>
          </p:cNvPr>
          <p:cNvPicPr>
            <a:picLocks noChangeAspect="1"/>
          </p:cNvPicPr>
          <p:nvPr/>
        </p:nvPicPr>
        <p:blipFill rotWithShape="1">
          <a:blip r:embed="rId7"/>
          <a:srcRect b="13696"/>
          <a:stretch/>
        </p:blipFill>
        <p:spPr>
          <a:xfrm>
            <a:off x="34592083" y="466148"/>
            <a:ext cx="2137304" cy="1852799"/>
          </a:xfrm>
          <a:prstGeom prst="rect">
            <a:avLst/>
          </a:prstGeom>
        </p:spPr>
      </p:pic>
    </p:spTree>
    <p:extLst>
      <p:ext uri="{BB962C8B-B14F-4D97-AF65-F5344CB8AC3E}">
        <p14:creationId xmlns:p14="http://schemas.microsoft.com/office/powerpoint/2010/main" val="2852592039"/>
      </p:ext>
    </p:extLst>
  </p:cSld>
  <p:clrMapOvr>
    <a:masterClrMapping/>
  </p:clrMapOvr>
  <p:transition spd="slow" advClick="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5A80"/>
        </a:solidFill>
        <a:effectLst/>
      </p:bgPr>
    </p:bg>
    <p:spTree>
      <p:nvGrpSpPr>
        <p:cNvPr id="1" name=""/>
        <p:cNvGrpSpPr/>
        <p:nvPr/>
      </p:nvGrpSpPr>
      <p:grpSpPr>
        <a:xfrm>
          <a:off x="0" y="0"/>
          <a:ext cx="0" cy="0"/>
          <a:chOff x="0" y="0"/>
          <a:chExt cx="0" cy="0"/>
        </a:xfrm>
      </p:grpSpPr>
      <p:sp>
        <p:nvSpPr>
          <p:cNvPr id="23" name="Text Placeholder 4">
            <a:extLst>
              <a:ext uri="{FF2B5EF4-FFF2-40B4-BE49-F238E27FC236}">
                <a16:creationId xmlns:a16="http://schemas.microsoft.com/office/drawing/2014/main" id="{3950394D-84A8-430D-8F73-296586BBCD28}"/>
              </a:ext>
            </a:extLst>
          </p:cNvPr>
          <p:cNvSpPr txBox="1">
            <a:spLocks/>
          </p:cNvSpPr>
          <p:nvPr/>
        </p:nvSpPr>
        <p:spPr>
          <a:xfrm>
            <a:off x="74091" y="-1071931"/>
            <a:ext cx="37435358" cy="4776945"/>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defTabSz="1674868">
              <a:defRPr/>
            </a:pPr>
            <a:endParaRPr lang="en-US" sz="4007">
              <a:solidFill>
                <a:prstClr val="black"/>
              </a:solidFill>
              <a:latin typeface="Calibri"/>
            </a:endParaRPr>
          </a:p>
        </p:txBody>
      </p:sp>
      <p:sp>
        <p:nvSpPr>
          <p:cNvPr id="11" name="Action Button: Forward or Next 10">
            <a:hlinkClick r:id="" action="ppaction://hlinkshowjump?jump=nextslide" highlightClick="1"/>
          </p:cNvPr>
          <p:cNvSpPr/>
          <p:nvPr/>
        </p:nvSpPr>
        <p:spPr>
          <a:xfrm>
            <a:off x="35088243" y="3220543"/>
            <a:ext cx="1144984" cy="1144984"/>
          </a:xfrm>
          <a:prstGeom prst="actionButtonForwardNext">
            <a:avLst/>
          </a:prstGeom>
          <a:solidFill>
            <a:srgbClr val="3D5A80"/>
          </a:solidFill>
          <a:ln>
            <a:solidFill>
              <a:srgbClr val="EE6C4D"/>
            </a:solidFill>
          </a:ln>
        </p:spPr>
        <p:style>
          <a:lnRef idx="3">
            <a:schemeClr val="lt1"/>
          </a:lnRef>
          <a:fillRef idx="1">
            <a:schemeClr val="dk1"/>
          </a:fillRef>
          <a:effectRef idx="1">
            <a:schemeClr val="dk1"/>
          </a:effectRef>
          <a:fontRef idx="minor">
            <a:schemeClr val="lt1"/>
          </a:fontRef>
        </p:style>
        <p:txBody>
          <a:bodyPr rtlCol="0" anchor="ctr"/>
          <a:lstStyle/>
          <a:p>
            <a:pPr algn="ctr" defTabSz="1674868">
              <a:defRPr/>
            </a:pPr>
            <a:endParaRPr lang="en-US" sz="6611" b="1">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ndParaRPr>
          </a:p>
        </p:txBody>
      </p:sp>
      <p:sp>
        <p:nvSpPr>
          <p:cNvPr id="18" name="Shape 40"/>
          <p:cNvSpPr/>
          <p:nvPr/>
        </p:nvSpPr>
        <p:spPr>
          <a:xfrm>
            <a:off x="-9589231" y="0"/>
            <a:ext cx="9412785" cy="21104352"/>
          </a:xfrm>
          <a:prstGeom prst="rect">
            <a:avLst/>
          </a:prstGeom>
          <a:solidFill>
            <a:srgbClr val="0C0C0C"/>
          </a:solidFill>
          <a:ln>
            <a:noFill/>
          </a:ln>
        </p:spPr>
        <p:txBody>
          <a:bodyPr lIns="358321" tIns="358321" rIns="358321" bIns="0" anchor="t" anchorCtr="0">
            <a:noAutofit/>
          </a:bodyPr>
          <a:lstStyle/>
          <a:p>
            <a:pPr algn="ctr" defTabSz="1674868">
              <a:buSzPct val="25000"/>
              <a:defRPr/>
            </a:pPr>
            <a:r>
              <a:rPr lang="en-US" sz="2504" b="1">
                <a:solidFill>
                  <a:srgbClr val="FF0000"/>
                </a:solidFill>
                <a:latin typeface="Arial"/>
                <a:ea typeface="Arial"/>
                <a:cs typeface="Arial"/>
                <a:sym typeface="Arial"/>
              </a:rPr>
              <a:t>(—THIS SIDEBAR DOES NOT SHOW—)</a:t>
            </a:r>
          </a:p>
          <a:p>
            <a:pPr algn="ctr" defTabSz="1674868">
              <a:buSzPct val="25000"/>
              <a:defRPr/>
            </a:pPr>
            <a:r>
              <a:rPr lang="en-US" sz="3105" b="1">
                <a:solidFill>
                  <a:prstClr val="white"/>
                </a:solidFill>
                <a:latin typeface="Arial"/>
                <a:ea typeface="Arial"/>
                <a:cs typeface="Arial"/>
                <a:sym typeface="Arial"/>
              </a:rPr>
              <a:t>DESIGN GUIDE</a:t>
            </a:r>
          </a:p>
          <a:p>
            <a:pPr algn="ctr" defTabSz="1674868">
              <a:defRPr/>
            </a:pPr>
            <a:endParaRPr sz="2204" b="1">
              <a:solidFill>
                <a:srgbClr val="FFFFFF"/>
              </a:solidFill>
              <a:latin typeface="Arial"/>
              <a:ea typeface="Arial"/>
              <a:cs typeface="Arial"/>
              <a:sym typeface="Arial"/>
            </a:endParaRPr>
          </a:p>
          <a:p>
            <a:pPr defTabSz="1674868">
              <a:buSzPct val="25000"/>
              <a:defRPr/>
            </a:pPr>
            <a:r>
              <a:rPr lang="en-US" sz="2204">
                <a:solidFill>
                  <a:srgbClr val="FFFFFF"/>
                </a:solidFill>
                <a:latin typeface="Arial"/>
                <a:ea typeface="Arial"/>
                <a:cs typeface="Arial"/>
                <a:sym typeface="Arial"/>
              </a:rPr>
              <a:t>This PowerPoint 2011 template produces a 40.97”X23.04” presentation poster. You can use it to create your research poster and save valuable time placing titles, subtitles, text, and graphics. </a:t>
            </a:r>
          </a:p>
          <a:p>
            <a:pPr defTabSz="1674868">
              <a:defRPr/>
            </a:pPr>
            <a:endParaRPr sz="2204">
              <a:solidFill>
                <a:srgbClr val="FFFFFF"/>
              </a:solidFill>
              <a:latin typeface="Arial"/>
              <a:ea typeface="Arial"/>
              <a:cs typeface="Arial"/>
              <a:sym typeface="Arial"/>
            </a:endParaRPr>
          </a:p>
          <a:p>
            <a:pPr defTabSz="1674868">
              <a:buSzPct val="25000"/>
              <a:defRPr/>
            </a:pPr>
            <a:r>
              <a:rPr lang="en-US" sz="2204">
                <a:solidFill>
                  <a:srgbClr val="FFFFFF"/>
                </a:solidFill>
                <a:latin typeface="Arial"/>
                <a:ea typeface="Arial"/>
                <a:cs typeface="Arial"/>
                <a:sym typeface="Arial"/>
              </a:rPr>
              <a:t>We provide a series of YouTube tutorials that will guide you through the poster design process and answer your poster production questions. To view our template tutorials, go online to </a:t>
            </a:r>
            <a:r>
              <a:rPr lang="en-US" sz="2204">
                <a:solidFill>
                  <a:srgbClr val="FFFFFF"/>
                </a:solidFill>
                <a:latin typeface="Arial"/>
                <a:ea typeface="Arial"/>
                <a:cs typeface="Arial"/>
                <a:sym typeface="Arial"/>
                <a:hlinkClick r:id="rId2"/>
              </a:rPr>
              <a:t>https://www.youtube.com/playlist?list=PLBz4JvE0AKmweXsMNGeyRXgWgN_lj_b5L</a:t>
            </a:r>
            <a:endParaRPr sz="2204">
              <a:solidFill>
                <a:srgbClr val="FFFFFF"/>
              </a:solidFill>
              <a:latin typeface="Arial"/>
              <a:ea typeface="Arial"/>
              <a:cs typeface="Arial"/>
              <a:sym typeface="Arial"/>
            </a:endParaRPr>
          </a:p>
          <a:p>
            <a:pPr defTabSz="1674868">
              <a:buSzPct val="25000"/>
              <a:defRPr/>
            </a:pPr>
            <a:r>
              <a:rPr lang="en-US" sz="2204">
                <a:solidFill>
                  <a:prstClr val="white"/>
                </a:solidFill>
                <a:latin typeface="Arial"/>
                <a:ea typeface="Arial"/>
                <a:cs typeface="Arial"/>
                <a:sym typeface="Arial"/>
              </a:rPr>
              <a:t>If you are uploading ahead of time, please go to our website: </a:t>
            </a:r>
            <a:br>
              <a:rPr lang="en-US" sz="2204">
                <a:solidFill>
                  <a:prstClr val="white"/>
                </a:solidFill>
                <a:latin typeface="Arial"/>
                <a:ea typeface="Arial"/>
                <a:cs typeface="Arial"/>
                <a:sym typeface="Arial"/>
              </a:rPr>
            </a:br>
            <a:r>
              <a:rPr lang="en-US" sz="2204">
                <a:solidFill>
                  <a:prstClr val="white"/>
                </a:solidFill>
                <a:latin typeface="Arial"/>
                <a:ea typeface="Arial"/>
                <a:cs typeface="Arial"/>
                <a:sym typeface="Arial"/>
                <a:hlinkClick r:id="rId3"/>
              </a:rPr>
              <a:t>http://www.eposterboards.com/eposterupload/</a:t>
            </a:r>
            <a:endParaRPr lang="en-US" sz="2204">
              <a:solidFill>
                <a:prstClr val="white"/>
              </a:solidFill>
              <a:latin typeface="Arial"/>
              <a:ea typeface="Arial"/>
              <a:cs typeface="Arial"/>
              <a:sym typeface="Arial"/>
            </a:endParaRPr>
          </a:p>
          <a:p>
            <a:pPr defTabSz="1674868">
              <a:buSzPct val="25000"/>
              <a:defRPr/>
            </a:pPr>
            <a:endParaRPr lang="en-US" sz="2204">
              <a:solidFill>
                <a:prstClr val="white"/>
              </a:solidFill>
              <a:latin typeface="Arial"/>
              <a:ea typeface="Arial"/>
              <a:cs typeface="Arial"/>
              <a:sym typeface="Arial"/>
            </a:endParaRPr>
          </a:p>
          <a:p>
            <a:pPr defTabSz="1674868">
              <a:buSzPct val="25000"/>
              <a:defRPr/>
            </a:pPr>
            <a:r>
              <a:rPr lang="en-US" sz="2204">
                <a:solidFill>
                  <a:srgbClr val="FFFF00"/>
                </a:solidFill>
                <a:latin typeface="Arial"/>
                <a:ea typeface="Arial"/>
                <a:cs typeface="Arial"/>
                <a:sym typeface="Arial"/>
              </a:rPr>
              <a:t>Need assistance? Call 617-588-3508 option 2</a:t>
            </a:r>
          </a:p>
          <a:p>
            <a:pPr defTabSz="1674868">
              <a:defRPr/>
            </a:pPr>
            <a:endParaRPr sz="2805" b="1">
              <a:solidFill>
                <a:srgbClr val="FF6600"/>
              </a:solidFill>
              <a:latin typeface="Arial"/>
              <a:ea typeface="Arial"/>
              <a:cs typeface="Arial"/>
              <a:sym typeface="Arial"/>
            </a:endParaRPr>
          </a:p>
          <a:p>
            <a:pPr algn="ctr" defTabSz="1674868">
              <a:defRPr/>
            </a:pPr>
            <a:endParaRPr sz="1903" b="1">
              <a:solidFill>
                <a:srgbClr val="FF6600"/>
              </a:solidFill>
              <a:latin typeface="Arial"/>
              <a:ea typeface="Arial"/>
              <a:cs typeface="Arial"/>
              <a:sym typeface="Arial"/>
            </a:endParaRPr>
          </a:p>
          <a:p>
            <a:pPr algn="ctr" defTabSz="1674868">
              <a:buSzPct val="25000"/>
              <a:defRPr/>
            </a:pPr>
            <a:r>
              <a:rPr lang="en-US" sz="3105" b="1">
                <a:solidFill>
                  <a:srgbClr val="FF6600"/>
                </a:solidFill>
                <a:latin typeface="Arial"/>
                <a:ea typeface="Arial"/>
                <a:cs typeface="Arial"/>
                <a:sym typeface="Arial"/>
              </a:rPr>
              <a:t>QUICK START</a:t>
            </a:r>
          </a:p>
          <a:p>
            <a:pPr algn="ctr" defTabSz="1674868">
              <a:defRPr/>
            </a:pPr>
            <a:endParaRPr sz="2504" b="1">
              <a:solidFill>
                <a:prstClr val="white"/>
              </a:solidFill>
              <a:latin typeface="Arial"/>
              <a:ea typeface="Arial"/>
              <a:cs typeface="Arial"/>
              <a:sym typeface="Arial"/>
            </a:endParaRPr>
          </a:p>
          <a:p>
            <a:pPr defTabSz="1674868">
              <a:defRPr/>
            </a:pPr>
            <a:endParaRPr sz="2204">
              <a:solidFill>
                <a:prstClr val="white"/>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Title, Authors, and Affiliations</a:t>
            </a:r>
          </a:p>
          <a:p>
            <a:pPr defTabSz="1674868">
              <a:buSzPct val="25000"/>
              <a:defRPr/>
            </a:pPr>
            <a:r>
              <a:rPr lang="en-US" sz="1903">
                <a:solidFill>
                  <a:srgbClr val="BFBFBF"/>
                </a:solidFill>
                <a:latin typeface="Arial"/>
                <a:ea typeface="Arial"/>
                <a:cs typeface="Arial"/>
                <a:sym typeface="Arial"/>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674868">
              <a:defRPr/>
            </a:pPr>
            <a:endParaRPr sz="1903">
              <a:solidFill>
                <a:srgbClr val="BFBFBF"/>
              </a:solidFill>
              <a:latin typeface="Arial"/>
              <a:ea typeface="Arial"/>
              <a:cs typeface="Arial"/>
              <a:sym typeface="Arial"/>
            </a:endParaRPr>
          </a:p>
          <a:p>
            <a:pPr defTabSz="1674868">
              <a:buSzPct val="25000"/>
              <a:defRPr/>
            </a:pPr>
            <a:r>
              <a:rPr lang="en-US" sz="1903" b="1">
                <a:solidFill>
                  <a:srgbClr val="FFC000"/>
                </a:solidFill>
                <a:latin typeface="Arial"/>
                <a:ea typeface="Arial"/>
                <a:cs typeface="Arial"/>
                <a:sym typeface="Arial"/>
              </a:rPr>
              <a:t>TIP: </a:t>
            </a:r>
            <a:r>
              <a:rPr lang="en-US" sz="1903">
                <a:solidFill>
                  <a:srgbClr val="BFBFBF"/>
                </a:solidFill>
                <a:latin typeface="Arial"/>
                <a:ea typeface="Arial"/>
                <a:cs typeface="Arial"/>
                <a:sym typeface="Arial"/>
              </a:rPr>
              <a:t>The font size of your title should be bigger than your name(s) and institution name(s). The smallest font size should be 28 points.</a:t>
            </a:r>
          </a:p>
          <a:p>
            <a:pPr defTabSz="1674868">
              <a:buSzPct val="25000"/>
              <a:defRPr/>
            </a:pPr>
            <a:br>
              <a:rPr lang="en-US" sz="2204" b="1">
                <a:solidFill>
                  <a:prstClr val="white"/>
                </a:solidFill>
                <a:latin typeface="Arial"/>
                <a:ea typeface="Arial"/>
                <a:cs typeface="Arial"/>
                <a:sym typeface="Arial"/>
              </a:rPr>
            </a:br>
            <a:endParaRPr lang="en-US" sz="2204" b="1">
              <a:solidFill>
                <a:prstClr val="white"/>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Adding Logos / Seals</a:t>
            </a:r>
          </a:p>
          <a:p>
            <a:pPr defTabSz="1674868">
              <a:buSzPct val="25000"/>
              <a:defRPr/>
            </a:pPr>
            <a:r>
              <a:rPr lang="en-US" sz="1903">
                <a:solidFill>
                  <a:srgbClr val="BFBFBF"/>
                </a:solidFill>
                <a:latin typeface="Arial"/>
                <a:ea typeface="Arial"/>
                <a:cs typeface="Arial"/>
                <a:sym typeface="Arial"/>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674868">
              <a:defRPr/>
            </a:pPr>
            <a:endParaRPr sz="1903">
              <a:solidFill>
                <a:srgbClr val="BFBFBF"/>
              </a:solidFill>
              <a:latin typeface="Arial"/>
              <a:ea typeface="Arial"/>
              <a:cs typeface="Arial"/>
              <a:sym typeface="Arial"/>
            </a:endParaRPr>
          </a:p>
          <a:p>
            <a:pPr defTabSz="1674868">
              <a:buSzPct val="25000"/>
              <a:defRPr/>
            </a:pPr>
            <a:r>
              <a:rPr lang="en-US" sz="1903" b="1">
                <a:solidFill>
                  <a:srgbClr val="FFC000"/>
                </a:solidFill>
                <a:latin typeface="Arial"/>
                <a:ea typeface="Arial"/>
                <a:cs typeface="Arial"/>
                <a:sym typeface="Arial"/>
              </a:rPr>
              <a:t>TIP: </a:t>
            </a:r>
            <a:r>
              <a:rPr lang="en-US" sz="1903">
                <a:solidFill>
                  <a:srgbClr val="BFBFBF"/>
                </a:solidFill>
                <a:latin typeface="Arial"/>
                <a:ea typeface="Arial"/>
                <a:cs typeface="Arial"/>
                <a:sym typeface="Arial"/>
              </a:rPr>
              <a:t>If there is a conference website,  you can pull logos from there.  Please keep in my that we will be adding navigational buttons or a kiosk menu button on the right side of the slides.  Please make the appropriate space for that.</a:t>
            </a:r>
          </a:p>
          <a:p>
            <a:pPr defTabSz="1674868">
              <a:defRPr/>
            </a:pPr>
            <a:endParaRPr sz="1903">
              <a:solidFill>
                <a:srgbClr val="FFFFF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Photographs / Graphics</a:t>
            </a:r>
          </a:p>
          <a:p>
            <a:pPr defTabSz="1674868">
              <a:buSzPct val="25000"/>
              <a:defRPr/>
            </a:pPr>
            <a:r>
              <a:rPr lang="en-US" sz="1903">
                <a:solidFill>
                  <a:srgbClr val="BFBFBF"/>
                </a:solidFill>
                <a:latin typeface="Arial"/>
                <a:ea typeface="Arial"/>
                <a:cs typeface="Arial"/>
                <a:sym typeface="Arial"/>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674868">
              <a:defRPr/>
            </a:pPr>
            <a:endParaRPr sz="1903">
              <a:solidFill>
                <a:srgbClr val="FFFFFF"/>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p:txBody>
      </p:sp>
      <p:sp>
        <p:nvSpPr>
          <p:cNvPr id="20" name="Shape 30"/>
          <p:cNvSpPr/>
          <p:nvPr/>
        </p:nvSpPr>
        <p:spPr>
          <a:xfrm>
            <a:off x="37663622" y="-35621"/>
            <a:ext cx="9457927" cy="21139653"/>
          </a:xfrm>
          <a:prstGeom prst="rect">
            <a:avLst/>
          </a:prstGeom>
          <a:solidFill>
            <a:srgbClr val="0C0C0C"/>
          </a:solidFill>
          <a:ln>
            <a:noFill/>
          </a:ln>
        </p:spPr>
        <p:txBody>
          <a:bodyPr lIns="358321" tIns="358321" rIns="358321" bIns="0" anchor="t" anchorCtr="0">
            <a:noAutofit/>
          </a:bodyPr>
          <a:lstStyle/>
          <a:p>
            <a:pPr algn="ctr" defTabSz="1674868">
              <a:buSzPct val="25000"/>
              <a:defRPr/>
            </a:pPr>
            <a:r>
              <a:rPr lang="en-US" sz="3105" b="1">
                <a:solidFill>
                  <a:prstClr val="white"/>
                </a:solidFill>
                <a:latin typeface="Arial"/>
                <a:ea typeface="Arial"/>
                <a:cs typeface="Arial"/>
                <a:sym typeface="Arial"/>
              </a:rPr>
              <a:t>QUICK START (cont.)</a:t>
            </a:r>
          </a:p>
          <a:p>
            <a:pPr algn="ctr" defTabSz="1674868">
              <a:defRPr/>
            </a:pPr>
            <a:endParaRPr sz="2805" b="1">
              <a:solidFill>
                <a:prstClr val="white"/>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change the template color theme</a:t>
            </a:r>
          </a:p>
          <a:p>
            <a:pPr marL="0" lvl="2" defTabSz="1674868">
              <a:buSzPct val="25000"/>
              <a:defRPr/>
            </a:pPr>
            <a:r>
              <a:rPr lang="en-US" sz="1903">
                <a:solidFill>
                  <a:srgbClr val="BFBFBF"/>
                </a:solidFill>
                <a:latin typeface="Arial"/>
                <a:ea typeface="Arial"/>
                <a:cs typeface="Arial"/>
                <a:sym typeface="Arial"/>
              </a:rPr>
              <a:t>You can easily change the color theme of your poster by going to the DESIGN menu, click on COLORS, and choose the color theme of your choice. You can also create your own color theme.</a:t>
            </a:r>
          </a:p>
          <a:p>
            <a:pPr marL="0" lvl="2"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buSzPct val="25000"/>
              <a:defRPr/>
            </a:pPr>
            <a:r>
              <a:rPr lang="en-US" sz="1903">
                <a:solidFill>
                  <a:srgbClr val="BFBFBF"/>
                </a:solidFill>
                <a:latin typeface="Arial"/>
                <a:ea typeface="Arial"/>
                <a:cs typeface="Arial"/>
                <a:sym typeface="Arial"/>
              </a:rPr>
              <a:t>You can also manually change the color of your background by going to VIEW &gt; SLIDE MASTER.  After you finish working on the master be sure to go to VIEW &gt; NORMAL to continue working on your poster.</a:t>
            </a: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add Text</a:t>
            </a:r>
          </a:p>
          <a:p>
            <a:pPr marL="0" lvl="2" defTabSz="1674868">
              <a:buSzPct val="25000"/>
              <a:defRPr/>
            </a:pPr>
            <a:r>
              <a:rPr lang="en-US" sz="1903">
                <a:solidFill>
                  <a:srgbClr val="BFBFBF"/>
                </a:solidFill>
                <a:latin typeface="Arial"/>
                <a:ea typeface="Arial"/>
                <a:cs typeface="Arial"/>
                <a:sym typeface="Arial"/>
              </a:rPr>
              <a:t>The template comes with a number of pre-formatted placeholders for headers and text blocks. You can add more blocks by copying and pasting the existing ones or by adding a text box from the HOME menu. </a:t>
            </a:r>
          </a:p>
          <a:p>
            <a:pPr marL="0" lvl="2" defTabSz="1674868">
              <a:defRPr/>
            </a:pPr>
            <a:endParaRPr sz="1903">
              <a:solidFill>
                <a:srgbClr val="BFBFBF"/>
              </a:solidFill>
              <a:latin typeface="Arial"/>
              <a:ea typeface="Arial"/>
              <a:cs typeface="Arial"/>
              <a:sym typeface="Arial"/>
            </a:endParaRPr>
          </a:p>
          <a:p>
            <a:pPr algn="ctr" defTabSz="1674868">
              <a:buSzPct val="25000"/>
              <a:defRPr/>
            </a:pPr>
            <a:r>
              <a:rPr lang="en-US" sz="1903">
                <a:solidFill>
                  <a:srgbClr val="BFBFBF"/>
                </a:solidFill>
                <a:latin typeface="Arial"/>
                <a:ea typeface="Arial"/>
                <a:cs typeface="Arial"/>
                <a:sym typeface="Arial"/>
              </a:rPr>
              <a:t> </a:t>
            </a:r>
            <a:r>
              <a:rPr lang="en-US" sz="2504" b="1">
                <a:solidFill>
                  <a:srgbClr val="FFC000"/>
                </a:solidFill>
                <a:latin typeface="Arial"/>
                <a:ea typeface="Arial"/>
                <a:cs typeface="Arial"/>
                <a:sym typeface="Arial"/>
              </a:rPr>
              <a:t>Text size</a:t>
            </a:r>
          </a:p>
          <a:p>
            <a:pPr defTabSz="1674868">
              <a:buSzPct val="25000"/>
              <a:defRPr/>
            </a:pPr>
            <a:r>
              <a:rPr lang="en-US" sz="1903">
                <a:solidFill>
                  <a:srgbClr val="BFBFBF"/>
                </a:solidFill>
                <a:latin typeface="Arial"/>
                <a:ea typeface="Arial"/>
                <a:cs typeface="Arial"/>
                <a:sym typeface="Arial"/>
              </a:rPr>
              <a:t>Adjust the size of your text based on how much content you have to present. The default template text offers a good starting point. The text should not be less than 28 points.</a:t>
            </a:r>
          </a:p>
          <a:p>
            <a:pPr marL="0" lvl="2"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add Tables</a:t>
            </a:r>
          </a:p>
          <a:p>
            <a:pPr marL="1361210" lvl="1" indent="-12722" defTabSz="1674868">
              <a:buSzPct val="25000"/>
              <a:defRPr/>
            </a:pPr>
            <a:r>
              <a:rPr lang="en-US" sz="1903">
                <a:solidFill>
                  <a:srgbClr val="BFBFBF"/>
                </a:solidFill>
                <a:latin typeface="Arial"/>
                <a:ea typeface="Arial"/>
                <a:cs typeface="Arial"/>
                <a:sym typeface="Arial"/>
              </a:rPr>
              <a:t>To add a table from scratch go to the INSERT menu and </a:t>
            </a:r>
            <a:br>
              <a:rPr lang="en-US" sz="1903">
                <a:solidFill>
                  <a:srgbClr val="BFBFBF"/>
                </a:solidFill>
                <a:latin typeface="Arial"/>
                <a:ea typeface="Arial"/>
                <a:cs typeface="Arial"/>
                <a:sym typeface="Arial"/>
              </a:rPr>
            </a:br>
            <a:r>
              <a:rPr lang="en-US" sz="1903">
                <a:solidFill>
                  <a:srgbClr val="BFBFBF"/>
                </a:solidFill>
                <a:latin typeface="Arial"/>
                <a:ea typeface="Arial"/>
                <a:cs typeface="Arial"/>
                <a:sym typeface="Arial"/>
              </a:rPr>
              <a:t>click on TABLE. A drop-down box will help you select rows and columns. </a:t>
            </a:r>
          </a:p>
          <a:p>
            <a:pPr defTabSz="1674868">
              <a:buSzPct val="25000"/>
              <a:defRPr/>
            </a:pPr>
            <a:r>
              <a:rPr lang="en-US" sz="1903">
                <a:solidFill>
                  <a:srgbClr val="BFBFBF"/>
                </a:solidFill>
                <a:latin typeface="Arial"/>
                <a:ea typeface="Arial"/>
                <a:cs typeface="Arial"/>
                <a:sym typeface="Arial"/>
              </a:rPr>
              <a:t>You can also copy and a paste a table from Word or another PowerPoint document. A pasted table may need to be re-formatted by RIGHT-CLICK &gt; FORMAT SHAPE, TEXT BOX, Margins.</a:t>
            </a: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Graphs / Charts</a:t>
            </a:r>
          </a:p>
          <a:p>
            <a:pPr defTabSz="1674868">
              <a:buSzPct val="25000"/>
              <a:defRPr/>
            </a:pPr>
            <a:r>
              <a:rPr lang="en-US" sz="1903">
                <a:solidFill>
                  <a:srgbClr val="BFBFBF"/>
                </a:solidFill>
                <a:latin typeface="Arial"/>
                <a:ea typeface="Arial"/>
                <a:cs typeface="Arial"/>
                <a:sym typeface="Arial"/>
              </a:rPr>
              <a:t>You will have to convert your graphs/charts/formulas/equations into images (.jpg or .png and insert them into your presentation.  This will help maintain the values as different operating systems can distort your work.</a:t>
            </a: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Save your work</a:t>
            </a:r>
          </a:p>
          <a:p>
            <a:pPr defTabSz="1674868">
              <a:buSzPct val="25000"/>
              <a:defRPr/>
            </a:pPr>
            <a:r>
              <a:rPr lang="en-US" sz="1903">
                <a:solidFill>
                  <a:srgbClr val="BFBFBF"/>
                </a:solidFill>
                <a:latin typeface="Arial"/>
                <a:ea typeface="Arial"/>
                <a:cs typeface="Arial"/>
                <a:sym typeface="Arial"/>
              </a:rPr>
              <a:t>Save your template as a  </a:t>
            </a:r>
            <a:r>
              <a:rPr lang="en-US" sz="1903" err="1">
                <a:solidFill>
                  <a:srgbClr val="BFBFBF"/>
                </a:solidFill>
                <a:latin typeface="Arial"/>
                <a:ea typeface="Arial"/>
                <a:cs typeface="Arial"/>
                <a:sym typeface="Arial"/>
              </a:rPr>
              <a:t>lastname.firstname</a:t>
            </a:r>
            <a:r>
              <a:rPr lang="en-US" sz="1903">
                <a:solidFill>
                  <a:srgbClr val="BFBFBF"/>
                </a:solidFill>
                <a:latin typeface="Arial"/>
                <a:ea typeface="Arial"/>
                <a:cs typeface="Arial"/>
                <a:sym typeface="Arial"/>
              </a:rPr>
              <a:t> and as a .</a:t>
            </a:r>
            <a:r>
              <a:rPr lang="en-US" sz="1903" err="1">
                <a:solidFill>
                  <a:srgbClr val="BFBFBF"/>
                </a:solidFill>
                <a:latin typeface="Arial"/>
                <a:ea typeface="Arial"/>
                <a:cs typeface="Arial"/>
                <a:sym typeface="Arial"/>
              </a:rPr>
              <a:t>pptx</a:t>
            </a:r>
            <a:r>
              <a:rPr lang="en-US" sz="1903">
                <a:solidFill>
                  <a:srgbClr val="BFBFBF"/>
                </a:solidFill>
                <a:latin typeface="Arial"/>
                <a:ea typeface="Arial"/>
                <a:cs typeface="Arial"/>
                <a:sym typeface="Arial"/>
              </a:rPr>
              <a:t> file.</a:t>
            </a:r>
          </a:p>
        </p:txBody>
      </p:sp>
      <p:sp>
        <p:nvSpPr>
          <p:cNvPr id="21" name="Rectangle 20"/>
          <p:cNvSpPr/>
          <p:nvPr/>
        </p:nvSpPr>
        <p:spPr>
          <a:xfrm>
            <a:off x="74092" y="105113"/>
            <a:ext cx="37435358" cy="20857486"/>
          </a:xfrm>
          <a:prstGeom prst="rect">
            <a:avLst/>
          </a:prstGeom>
          <a:noFill/>
          <a:ln w="254000">
            <a:solidFill>
              <a:schemeClr val="tx1">
                <a:lumMod val="95000"/>
                <a:lumOff val="5000"/>
              </a:schemeClr>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1674868">
              <a:defRPr/>
            </a:pPr>
            <a:endParaRPr lang="en-US" sz="6611">
              <a:solidFill>
                <a:prstClr val="white"/>
              </a:solidFill>
              <a:latin typeface="Calibri"/>
            </a:endParaRPr>
          </a:p>
        </p:txBody>
      </p:sp>
      <p:pic>
        <p:nvPicPr>
          <p:cNvPr id="22" name="Picture 21"/>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76000"/>
                    </a14:imgEffect>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664874" y="706522"/>
            <a:ext cx="7632407" cy="878883"/>
          </a:xfrm>
          <a:prstGeom prst="rect">
            <a:avLst/>
          </a:prstGeom>
          <a:noFill/>
          <a:ln>
            <a:noFill/>
          </a:ln>
        </p:spPr>
      </p:pic>
      <p:sp>
        <p:nvSpPr>
          <p:cNvPr id="17" name="Text Placeholder 4">
            <a:extLst>
              <a:ext uri="{FF2B5EF4-FFF2-40B4-BE49-F238E27FC236}">
                <a16:creationId xmlns:a16="http://schemas.microsoft.com/office/drawing/2014/main" id="{BEBBCB1D-625E-41C5-8384-94CB6C75C512}"/>
              </a:ext>
            </a:extLst>
          </p:cNvPr>
          <p:cNvSpPr txBox="1">
            <a:spLocks/>
          </p:cNvSpPr>
          <p:nvPr/>
        </p:nvSpPr>
        <p:spPr>
          <a:xfrm>
            <a:off x="2150900" y="5265547"/>
            <a:ext cx="15484773" cy="862167"/>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defTabSz="1674868">
              <a:defRPr/>
            </a:pPr>
            <a:r>
              <a:rPr lang="en-US" sz="4007" b="1">
                <a:solidFill>
                  <a:srgbClr val="EE6C4D"/>
                </a:solidFill>
                <a:latin typeface="Calibri"/>
              </a:rPr>
              <a:t>Flow Chart</a:t>
            </a:r>
          </a:p>
        </p:txBody>
      </p:sp>
      <p:sp>
        <p:nvSpPr>
          <p:cNvPr id="3" name="TextBox 2">
            <a:extLst>
              <a:ext uri="{FF2B5EF4-FFF2-40B4-BE49-F238E27FC236}">
                <a16:creationId xmlns:a16="http://schemas.microsoft.com/office/drawing/2014/main" id="{B2977AB0-79D1-450B-B409-1B5DDFDAD09E}"/>
              </a:ext>
            </a:extLst>
          </p:cNvPr>
          <p:cNvSpPr txBox="1"/>
          <p:nvPr/>
        </p:nvSpPr>
        <p:spPr>
          <a:xfrm>
            <a:off x="19266738" y="13567404"/>
            <a:ext cx="17325877" cy="648352"/>
          </a:xfrm>
          <a:prstGeom prst="rect">
            <a:avLst/>
          </a:prstGeom>
        </p:spPr>
        <p:txBody>
          <a:bodyPr rot="0" spcFirstLastPara="0" vertOverflow="overflow" horzOverflow="overflow" vert="horz" wrap="square" lIns="91599" tIns="45799" rIns="91599" bIns="45799" numCol="1" spcCol="0" rtlCol="0" fromWordArt="0" anchor="t" anchorCtr="0" forceAA="0" compatLnSpc="1">
            <a:prstTxWarp prst="textNoShape">
              <a:avLst/>
            </a:prstTxWarp>
            <a:spAutoFit/>
          </a:bodyPr>
          <a:lstStyle/>
          <a:p>
            <a:pPr algn="l"/>
            <a:endParaRPr lang="en-US" sz="3606">
              <a:solidFill>
                <a:schemeClr val="bg1"/>
              </a:solidFill>
              <a:cs typeface="Calibri"/>
            </a:endParaRPr>
          </a:p>
        </p:txBody>
      </p:sp>
      <p:sp>
        <p:nvSpPr>
          <p:cNvPr id="24" name="Action Button: Forward or Next 10">
            <a:hlinkClick r:id="" action="ppaction://hlinkshowjump?jump=previousslide" highlightClick="1"/>
            <a:extLst>
              <a:ext uri="{FF2B5EF4-FFF2-40B4-BE49-F238E27FC236}">
                <a16:creationId xmlns:a16="http://schemas.microsoft.com/office/drawing/2014/main" id="{4410AFAA-B5D5-4896-B0F6-5151AE1D5A5C}"/>
              </a:ext>
            </a:extLst>
          </p:cNvPr>
          <p:cNvSpPr/>
          <p:nvPr/>
        </p:nvSpPr>
        <p:spPr>
          <a:xfrm rot="10800000">
            <a:off x="1230185" y="3145938"/>
            <a:ext cx="1144984" cy="1144984"/>
          </a:xfrm>
          <a:prstGeom prst="actionButtonForwardNext">
            <a:avLst/>
          </a:prstGeom>
          <a:solidFill>
            <a:srgbClr val="3D5A80"/>
          </a:solidFill>
          <a:ln>
            <a:solidFill>
              <a:srgbClr val="EE6C4D"/>
            </a:solidFill>
          </a:ln>
        </p:spPr>
        <p:style>
          <a:lnRef idx="3">
            <a:schemeClr val="lt1"/>
          </a:lnRef>
          <a:fillRef idx="1">
            <a:schemeClr val="dk1"/>
          </a:fillRef>
          <a:effectRef idx="1">
            <a:schemeClr val="dk1"/>
          </a:effectRef>
          <a:fontRef idx="minor">
            <a:schemeClr val="lt1"/>
          </a:fontRef>
        </p:style>
        <p:txBody>
          <a:bodyPr rtlCol="0" anchor="ctr"/>
          <a:lstStyle/>
          <a:p>
            <a:pPr algn="ctr" defTabSz="1674868">
              <a:defRPr/>
            </a:pPr>
            <a:endParaRPr lang="en-US" sz="6611" b="1">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ndParaRPr>
          </a:p>
        </p:txBody>
      </p:sp>
      <p:pic>
        <p:nvPicPr>
          <p:cNvPr id="31" name="Picture 30">
            <a:extLst>
              <a:ext uri="{FF2B5EF4-FFF2-40B4-BE49-F238E27FC236}">
                <a16:creationId xmlns:a16="http://schemas.microsoft.com/office/drawing/2014/main" id="{7D731A62-F447-4DA9-86E3-141F11987EEC}"/>
              </a:ext>
            </a:extLst>
          </p:cNvPr>
          <p:cNvPicPr>
            <a:picLocks noChangeAspect="1"/>
          </p:cNvPicPr>
          <p:nvPr/>
        </p:nvPicPr>
        <p:blipFill>
          <a:blip r:embed="rId6"/>
          <a:stretch>
            <a:fillRect/>
          </a:stretch>
        </p:blipFill>
        <p:spPr>
          <a:xfrm>
            <a:off x="9545381" y="6127715"/>
            <a:ext cx="8091722" cy="13199621"/>
          </a:xfrm>
          <a:prstGeom prst="rect">
            <a:avLst/>
          </a:prstGeom>
        </p:spPr>
      </p:pic>
      <p:pic>
        <p:nvPicPr>
          <p:cNvPr id="33" name="Picture 32">
            <a:extLst>
              <a:ext uri="{FF2B5EF4-FFF2-40B4-BE49-F238E27FC236}">
                <a16:creationId xmlns:a16="http://schemas.microsoft.com/office/drawing/2014/main" id="{1F91831B-E6FE-496B-A722-00CFAE36DC22}"/>
              </a:ext>
            </a:extLst>
          </p:cNvPr>
          <p:cNvPicPr>
            <a:picLocks noChangeAspect="1"/>
          </p:cNvPicPr>
          <p:nvPr/>
        </p:nvPicPr>
        <p:blipFill>
          <a:blip r:embed="rId7"/>
          <a:stretch>
            <a:fillRect/>
          </a:stretch>
        </p:blipFill>
        <p:spPr>
          <a:xfrm>
            <a:off x="2148040" y="6127715"/>
            <a:ext cx="8091721" cy="13199621"/>
          </a:xfrm>
          <a:prstGeom prst="rect">
            <a:avLst/>
          </a:prstGeom>
        </p:spPr>
      </p:pic>
      <p:sp>
        <p:nvSpPr>
          <p:cNvPr id="35" name="Text Placeholder 4">
            <a:extLst>
              <a:ext uri="{FF2B5EF4-FFF2-40B4-BE49-F238E27FC236}">
                <a16:creationId xmlns:a16="http://schemas.microsoft.com/office/drawing/2014/main" id="{A29E8370-4B05-4ADE-8F3E-CC9C55AC8087}"/>
              </a:ext>
            </a:extLst>
          </p:cNvPr>
          <p:cNvSpPr txBox="1">
            <a:spLocks/>
          </p:cNvSpPr>
          <p:nvPr/>
        </p:nvSpPr>
        <p:spPr>
          <a:xfrm>
            <a:off x="20189983" y="5265547"/>
            <a:ext cx="16402631" cy="665471"/>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defTabSz="1674868">
              <a:defRPr/>
            </a:pPr>
            <a:r>
              <a:rPr lang="en-US" sz="4007" b="1">
                <a:solidFill>
                  <a:srgbClr val="EE6C4D"/>
                </a:solidFill>
                <a:latin typeface="Calibri"/>
              </a:rPr>
              <a:t>Methods</a:t>
            </a:r>
          </a:p>
        </p:txBody>
      </p:sp>
      <p:pic>
        <p:nvPicPr>
          <p:cNvPr id="4" name="Picture 4" descr="A group of people standing in a kitchen preparing food&#10;&#10;Description generated with high confidence">
            <a:extLst>
              <a:ext uri="{FF2B5EF4-FFF2-40B4-BE49-F238E27FC236}">
                <a16:creationId xmlns:a16="http://schemas.microsoft.com/office/drawing/2014/main" id="{A0B39559-1417-4DF9-80F9-B0C3378B1422}"/>
              </a:ext>
            </a:extLst>
          </p:cNvPr>
          <p:cNvPicPr>
            <a:picLocks noGrp="1" noChangeAspect="1"/>
          </p:cNvPicPr>
          <p:nvPr>
            <p:ph sz="quarter" idx="14"/>
          </p:nvPr>
        </p:nvPicPr>
        <p:blipFill>
          <a:blip r:embed="rId8"/>
          <a:stretch>
            <a:fillRect/>
          </a:stretch>
        </p:blipFill>
        <p:spPr>
          <a:xfrm>
            <a:off x="20260627" y="14609017"/>
            <a:ext cx="6337583" cy="4776947"/>
          </a:xfrm>
          <a:prstGeom prst="rect">
            <a:avLst/>
          </a:prstGeom>
        </p:spPr>
      </p:pic>
      <p:pic>
        <p:nvPicPr>
          <p:cNvPr id="2050" name="Picture 2" descr="https://thsbiobuilderclub.weebly.com/uploads/2/8/8/3/28831351/img-4351_orig.jpg">
            <a:extLst>
              <a:ext uri="{FF2B5EF4-FFF2-40B4-BE49-F238E27FC236}">
                <a16:creationId xmlns:a16="http://schemas.microsoft.com/office/drawing/2014/main" id="{BD25AA88-8C25-4572-A788-60B09DBB65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26598209" y="14632618"/>
            <a:ext cx="3568214" cy="47769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hsbiobuilderclub.weebly.com/uploads/2/8/8/3/28831351/img-4359_orig.jpg">
            <a:extLst>
              <a:ext uri="{FF2B5EF4-FFF2-40B4-BE49-F238E27FC236}">
                <a16:creationId xmlns:a16="http://schemas.microsoft.com/office/drawing/2014/main" id="{6DD015C0-D843-4A00-AA74-496C285DBE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66424" y="14644418"/>
            <a:ext cx="6395135" cy="47769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28C59D-C886-4F6C-ACF2-DF30583D73DD}"/>
              </a:ext>
            </a:extLst>
          </p:cNvPr>
          <p:cNvSpPr txBox="1"/>
          <p:nvPr/>
        </p:nvSpPr>
        <p:spPr>
          <a:xfrm>
            <a:off x="20189983" y="5931018"/>
            <a:ext cx="16402631" cy="8725199"/>
          </a:xfrm>
          <a:prstGeom prst="rect">
            <a:avLst/>
          </a:prstGeom>
          <a:noFill/>
        </p:spPr>
        <p:txBody>
          <a:bodyPr wrap="square" rtlCol="0">
            <a:spAutoFit/>
          </a:bodyPr>
          <a:lstStyle/>
          <a:p>
            <a:pPr algn="just"/>
            <a:r>
              <a:rPr lang="en-US" sz="2805">
                <a:solidFill>
                  <a:srgbClr val="F7B9AB"/>
                </a:solidFill>
              </a:rPr>
              <a:t>A microfuge tube was labeled “No DNA” and 500μL of EZ - Solution I was added to it. A sterile inoculating loop was then used to transfer an isolated white colony of yeast into the “No DNA” tube before the loop was discarded into a waste receptacle for decontamination. The “No DNA”  tube was swirled in order to form a mixture of the EZ - Solution I and yeast and then placed into the microcentrifuge. A separate microfuge tube known as the “blank” tube was filled with 500μl of water and placed opposite of the “No DNA” tube on the microcentrifuge in order to balance out the apparatus. Once balanced properly, the microcentrifuge was run for 30 seconds on full speed in order to properly mix the contents of the “No DNA” tube. The microcentrifuge separated the contents of the “No DNA” tube after the 30 seconds, into white pellet of yeast and its associated supernatant. The majority of the supernatant was then removed using a pipet and disposed of in a waste receptacle. The white pellet of cells within the “No DNA” tube were resuspended with 100μL of EZ - Solution II to form a homogeneous solution. A sterile microfuge tube was then labeled “</a:t>
            </a:r>
            <a:r>
              <a:rPr lang="en-US" sz="2805" err="1">
                <a:solidFill>
                  <a:srgbClr val="F7B9AB"/>
                </a:solidFill>
              </a:rPr>
              <a:t>crtYB</a:t>
            </a:r>
            <a:r>
              <a:rPr lang="en-US" sz="2805">
                <a:solidFill>
                  <a:srgbClr val="F7B9AB"/>
                </a:solidFill>
              </a:rPr>
              <a:t>* DNA” and 5μL of DNA was added to it. 50μL of cells from the “No DNA” tube were added to the “</a:t>
            </a:r>
            <a:r>
              <a:rPr lang="en-US" sz="2805" err="1">
                <a:solidFill>
                  <a:srgbClr val="F7B9AB"/>
                </a:solidFill>
              </a:rPr>
              <a:t>crtYB</a:t>
            </a:r>
            <a:r>
              <a:rPr lang="en-US" sz="2805">
                <a:solidFill>
                  <a:srgbClr val="F7B9AB"/>
                </a:solidFill>
              </a:rPr>
              <a:t>* DNA,” resulting in each tube containing 50μL of suspended yeast cells. 500 </a:t>
            </a:r>
            <a:r>
              <a:rPr lang="en-US" sz="2805" err="1">
                <a:solidFill>
                  <a:srgbClr val="F7B9AB"/>
                </a:solidFill>
              </a:rPr>
              <a:t>μL</a:t>
            </a:r>
            <a:r>
              <a:rPr lang="en-US" sz="2805">
                <a:solidFill>
                  <a:srgbClr val="F7B9AB"/>
                </a:solidFill>
              </a:rPr>
              <a:t> of EZ - Solution III was added to both tubes using a pipet with sterile tips for each tube. The two tubes were then incubated at 30°C for an hour, periodically being flicked to prevent any of the contents from settling. Two Petri dishes were then labeled on the media side as NO DNA/ colony color, and </a:t>
            </a:r>
            <a:r>
              <a:rPr lang="en-US" sz="2805" err="1">
                <a:solidFill>
                  <a:srgbClr val="F7B9AB"/>
                </a:solidFill>
              </a:rPr>
              <a:t>crtYB</a:t>
            </a:r>
            <a:r>
              <a:rPr lang="en-US" sz="2805">
                <a:solidFill>
                  <a:srgbClr val="F7B9AB"/>
                </a:solidFill>
              </a:rPr>
              <a:t>* DNA/colony color along with our initials and the date. 200μL of each sample was then aliquoted onto the media of each appropriate Petri dish. The samples were then spread evenly across the petri dish using a sterile spreader. Both the spreader and microfuge tubes were then discarded, to be decontaminated. The two petri dishes then incubated, media side up, for 7 days at room temperature. The colonies of each color yeast were then counted and recorded after the 7 day incubation period. </a:t>
            </a:r>
          </a:p>
        </p:txBody>
      </p:sp>
      <p:sp>
        <p:nvSpPr>
          <p:cNvPr id="27" name="Rectangle 26">
            <a:extLst>
              <a:ext uri="{FF2B5EF4-FFF2-40B4-BE49-F238E27FC236}">
                <a16:creationId xmlns:a16="http://schemas.microsoft.com/office/drawing/2014/main" id="{08E6DA2C-4770-46D9-A0FD-23A08427A29E}"/>
              </a:ext>
            </a:extLst>
          </p:cNvPr>
          <p:cNvSpPr/>
          <p:nvPr/>
        </p:nvSpPr>
        <p:spPr>
          <a:xfrm>
            <a:off x="8685370" y="18902879"/>
            <a:ext cx="2445513" cy="518484"/>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2.</a:t>
            </a:r>
          </a:p>
        </p:txBody>
      </p:sp>
      <p:sp>
        <p:nvSpPr>
          <p:cNvPr id="28" name="Rectangle 27">
            <a:extLst>
              <a:ext uri="{FF2B5EF4-FFF2-40B4-BE49-F238E27FC236}">
                <a16:creationId xmlns:a16="http://schemas.microsoft.com/office/drawing/2014/main" id="{53F69985-809A-4EB8-A1DB-16B59E1D3E1F}"/>
              </a:ext>
            </a:extLst>
          </p:cNvPr>
          <p:cNvSpPr/>
          <p:nvPr/>
        </p:nvSpPr>
        <p:spPr>
          <a:xfrm>
            <a:off x="20260627" y="19647528"/>
            <a:ext cx="16300932" cy="538763"/>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3</a:t>
            </a:r>
            <a:r>
              <a:rPr lang="en-US" sz="2805" b="1" dirty="0">
                <a:solidFill>
                  <a:srgbClr val="EE6C4D"/>
                </a:solidFill>
              </a:rPr>
              <a:t>. Lab work at the Learning Lab at Lab Central, hosted by </a:t>
            </a:r>
            <a:r>
              <a:rPr lang="en-US" sz="2805" b="1" dirty="0" err="1">
                <a:solidFill>
                  <a:srgbClr val="EE6C4D"/>
                </a:solidFill>
              </a:rPr>
              <a:t>BioBuilder</a:t>
            </a:r>
            <a:r>
              <a:rPr lang="en-US" sz="2805" b="1" dirty="0">
                <a:solidFill>
                  <a:srgbClr val="EE6C4D"/>
                </a:solidFill>
              </a:rPr>
              <a:t> (2.22.19)</a:t>
            </a:r>
            <a:endParaRPr lang="en-US" sz="2805" b="1" u="sng" dirty="0">
              <a:solidFill>
                <a:srgbClr val="EE6C4D"/>
              </a:solidFill>
            </a:endParaRPr>
          </a:p>
        </p:txBody>
      </p:sp>
      <p:sp>
        <p:nvSpPr>
          <p:cNvPr id="32" name="Text Placeholder 1">
            <a:extLst>
              <a:ext uri="{FF2B5EF4-FFF2-40B4-BE49-F238E27FC236}">
                <a16:creationId xmlns:a16="http://schemas.microsoft.com/office/drawing/2014/main" id="{424B239C-5D1F-457E-86B0-E1D79CDB7AF3}"/>
              </a:ext>
            </a:extLst>
          </p:cNvPr>
          <p:cNvSpPr>
            <a:spLocks noGrp="1"/>
          </p:cNvSpPr>
          <p:nvPr>
            <p:ph type="body" sz="quarter" idx="10"/>
          </p:nvPr>
        </p:nvSpPr>
        <p:spPr>
          <a:xfrm>
            <a:off x="2192081" y="1761769"/>
            <a:ext cx="33079247" cy="1388481"/>
          </a:xfrm>
        </p:spPr>
        <p:txBody>
          <a:bodyPr/>
          <a:lstStyle/>
          <a:p>
            <a:r>
              <a:rPr lang="en-US" sz="9616" b="1" dirty="0" err="1">
                <a:solidFill>
                  <a:srgbClr val="EE6C4D"/>
                </a:solidFill>
                <a:latin typeface="+mj-lt"/>
              </a:rPr>
              <a:t>AliveLIGHT</a:t>
            </a:r>
            <a:r>
              <a:rPr lang="en-US" sz="9616" b="1" baseline="30000" dirty="0">
                <a:solidFill>
                  <a:srgbClr val="EE6C4D"/>
                </a:solidFill>
                <a:latin typeface="+mj-lt"/>
              </a:rPr>
              <a:t>™</a:t>
            </a:r>
            <a:r>
              <a:rPr lang="en-US" sz="9616" b="1" dirty="0">
                <a:solidFill>
                  <a:srgbClr val="EE6C4D"/>
                </a:solidFill>
                <a:latin typeface="+mj-lt"/>
              </a:rPr>
              <a:t>: Engineering a natural light generating machine</a:t>
            </a:r>
          </a:p>
        </p:txBody>
      </p:sp>
      <p:sp>
        <p:nvSpPr>
          <p:cNvPr id="34" name="Text Placeholder 11">
            <a:extLst>
              <a:ext uri="{FF2B5EF4-FFF2-40B4-BE49-F238E27FC236}">
                <a16:creationId xmlns:a16="http://schemas.microsoft.com/office/drawing/2014/main" id="{F73F4A1C-D27B-4699-B55F-365E4AE5E4ED}"/>
              </a:ext>
            </a:extLst>
          </p:cNvPr>
          <p:cNvSpPr>
            <a:spLocks noGrp="1"/>
          </p:cNvSpPr>
          <p:nvPr>
            <p:ph type="body" sz="quarter" idx="11"/>
          </p:nvPr>
        </p:nvSpPr>
        <p:spPr>
          <a:xfrm>
            <a:off x="3127119" y="2880132"/>
            <a:ext cx="31329301" cy="993995"/>
          </a:xfrm>
        </p:spPr>
        <p:txBody>
          <a:bodyPr/>
          <a:lstStyle/>
          <a:p>
            <a:r>
              <a:rPr lang="en-US" sz="3606" dirty="0">
                <a:solidFill>
                  <a:srgbClr val="F7B9AB"/>
                </a:solidFill>
              </a:rPr>
              <a:t>Cate Barton, Anya </a:t>
            </a:r>
            <a:r>
              <a:rPr lang="en-US" sz="3606" dirty="0" err="1">
                <a:solidFill>
                  <a:srgbClr val="F7B9AB"/>
                </a:solidFill>
              </a:rPr>
              <a:t>Gemos</a:t>
            </a:r>
            <a:r>
              <a:rPr lang="en-US" sz="3606" dirty="0">
                <a:solidFill>
                  <a:srgbClr val="F7B9AB"/>
                </a:solidFill>
              </a:rPr>
              <a:t>, Meredith </a:t>
            </a:r>
            <a:r>
              <a:rPr lang="en-US" sz="3606" dirty="0" err="1">
                <a:solidFill>
                  <a:srgbClr val="F7B9AB"/>
                </a:solidFill>
              </a:rPr>
              <a:t>Hoole</a:t>
            </a:r>
            <a:r>
              <a:rPr lang="en-US" sz="3606" dirty="0">
                <a:solidFill>
                  <a:srgbClr val="F7B9AB"/>
                </a:solidFill>
              </a:rPr>
              <a:t>, Jackson Lundberg, Trey Marcantonio, Kenneth Moore, Amy </a:t>
            </a:r>
            <a:r>
              <a:rPr lang="en-US" sz="3606" dirty="0" err="1">
                <a:solidFill>
                  <a:srgbClr val="F7B9AB"/>
                </a:solidFill>
              </a:rPr>
              <a:t>Murrant</a:t>
            </a:r>
            <a:r>
              <a:rPr lang="en-US" sz="3606" dirty="0">
                <a:solidFill>
                  <a:srgbClr val="F7B9AB"/>
                </a:solidFill>
              </a:rPr>
              <a:t>-Johnson, </a:t>
            </a:r>
            <a:r>
              <a:rPr lang="en-US" sz="3606" dirty="0" err="1">
                <a:solidFill>
                  <a:srgbClr val="F7B9AB"/>
                </a:solidFill>
              </a:rPr>
              <a:t>Naama</a:t>
            </a:r>
            <a:r>
              <a:rPr lang="en-US" sz="3606" dirty="0">
                <a:solidFill>
                  <a:srgbClr val="F7B9AB"/>
                </a:solidFill>
              </a:rPr>
              <a:t> </a:t>
            </a:r>
            <a:r>
              <a:rPr lang="en-US" sz="3606" dirty="0" err="1">
                <a:solidFill>
                  <a:srgbClr val="F7B9AB"/>
                </a:solidFill>
              </a:rPr>
              <a:t>Perliger</a:t>
            </a:r>
            <a:r>
              <a:rPr lang="en-US" sz="3606" dirty="0">
                <a:solidFill>
                  <a:srgbClr val="F7B9AB"/>
                </a:solidFill>
              </a:rPr>
              <a:t>, and Ian Wood</a:t>
            </a:r>
          </a:p>
        </p:txBody>
      </p:sp>
      <p:sp>
        <p:nvSpPr>
          <p:cNvPr id="36" name="Text Placeholder 13">
            <a:extLst>
              <a:ext uri="{FF2B5EF4-FFF2-40B4-BE49-F238E27FC236}">
                <a16:creationId xmlns:a16="http://schemas.microsoft.com/office/drawing/2014/main" id="{8D928C6A-E296-4492-AF8D-F0A0E033EF37}"/>
              </a:ext>
            </a:extLst>
          </p:cNvPr>
          <p:cNvSpPr>
            <a:spLocks noGrp="1"/>
          </p:cNvSpPr>
          <p:nvPr>
            <p:ph type="body" sz="quarter" idx="12"/>
          </p:nvPr>
        </p:nvSpPr>
        <p:spPr>
          <a:xfrm>
            <a:off x="5511907" y="4015391"/>
            <a:ext cx="26439598" cy="993910"/>
          </a:xfrm>
        </p:spPr>
        <p:txBody>
          <a:bodyPr/>
          <a:lstStyle/>
          <a:p>
            <a:r>
              <a:rPr lang="en-US" i="1" dirty="0" err="1">
                <a:solidFill>
                  <a:srgbClr val="F7B9AB"/>
                </a:solidFill>
              </a:rPr>
              <a:t>Tyngsborough</a:t>
            </a:r>
            <a:r>
              <a:rPr lang="en-US" i="1" dirty="0">
                <a:solidFill>
                  <a:srgbClr val="F7B9AB"/>
                </a:solidFill>
              </a:rPr>
              <a:t> High School  </a:t>
            </a:r>
            <a:r>
              <a:rPr lang="en-US" i="1" dirty="0" err="1">
                <a:solidFill>
                  <a:srgbClr val="F7B9AB"/>
                </a:solidFill>
              </a:rPr>
              <a:t>BioBuilderClub</a:t>
            </a:r>
            <a:endParaRPr lang="en-US" i="1" dirty="0">
              <a:solidFill>
                <a:srgbClr val="F7B9AB"/>
              </a:solidFill>
            </a:endParaRPr>
          </a:p>
        </p:txBody>
      </p:sp>
      <p:pic>
        <p:nvPicPr>
          <p:cNvPr id="37" name="Picture 36">
            <a:extLst>
              <a:ext uri="{FF2B5EF4-FFF2-40B4-BE49-F238E27FC236}">
                <a16:creationId xmlns:a16="http://schemas.microsoft.com/office/drawing/2014/main" id="{2E878086-91DE-4EF4-BB26-7C1D69591532}"/>
              </a:ext>
            </a:extLst>
          </p:cNvPr>
          <p:cNvPicPr>
            <a:picLocks noChangeAspect="1"/>
          </p:cNvPicPr>
          <p:nvPr/>
        </p:nvPicPr>
        <p:blipFill rotWithShape="1">
          <a:blip r:embed="rId11"/>
          <a:srcRect b="13696"/>
          <a:stretch/>
        </p:blipFill>
        <p:spPr>
          <a:xfrm>
            <a:off x="34592083" y="466148"/>
            <a:ext cx="2137304" cy="1852799"/>
          </a:xfrm>
          <a:prstGeom prst="rect">
            <a:avLst/>
          </a:prstGeom>
        </p:spPr>
      </p:pic>
    </p:spTree>
    <p:extLst>
      <p:ext uri="{BB962C8B-B14F-4D97-AF65-F5344CB8AC3E}">
        <p14:creationId xmlns:p14="http://schemas.microsoft.com/office/powerpoint/2010/main" val="642779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5A80"/>
        </a:solidFill>
        <a:effectLst/>
      </p:bgPr>
    </p:bg>
    <p:spTree>
      <p:nvGrpSpPr>
        <p:cNvPr id="1" name=""/>
        <p:cNvGrpSpPr/>
        <p:nvPr/>
      </p:nvGrpSpPr>
      <p:grpSpPr>
        <a:xfrm>
          <a:off x="0" y="0"/>
          <a:ext cx="0" cy="0"/>
          <a:chOff x="0" y="0"/>
          <a:chExt cx="0" cy="0"/>
        </a:xfrm>
      </p:grpSpPr>
      <p:sp>
        <p:nvSpPr>
          <p:cNvPr id="23" name="Text Placeholder 4">
            <a:extLst>
              <a:ext uri="{FF2B5EF4-FFF2-40B4-BE49-F238E27FC236}">
                <a16:creationId xmlns:a16="http://schemas.microsoft.com/office/drawing/2014/main" id="{3950394D-84A8-430D-8F73-296586BBCD28}"/>
              </a:ext>
            </a:extLst>
          </p:cNvPr>
          <p:cNvSpPr txBox="1">
            <a:spLocks/>
          </p:cNvSpPr>
          <p:nvPr/>
        </p:nvSpPr>
        <p:spPr>
          <a:xfrm>
            <a:off x="74091" y="-1071931"/>
            <a:ext cx="37435358" cy="4776945"/>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defTabSz="1674868">
              <a:defRPr/>
            </a:pPr>
            <a:endParaRPr lang="en-US" sz="4007">
              <a:solidFill>
                <a:prstClr val="black"/>
              </a:solidFill>
              <a:latin typeface="Calibri"/>
            </a:endParaRPr>
          </a:p>
        </p:txBody>
      </p:sp>
      <p:sp>
        <p:nvSpPr>
          <p:cNvPr id="8" name="Text Placeholder 7"/>
          <p:cNvSpPr>
            <a:spLocks noGrp="1"/>
          </p:cNvSpPr>
          <p:nvPr>
            <p:ph type="body" sz="quarter" idx="15"/>
          </p:nvPr>
        </p:nvSpPr>
        <p:spPr>
          <a:solidFill>
            <a:srgbClr val="293241"/>
          </a:solidFill>
        </p:spPr>
        <p:txBody>
          <a:bodyPr/>
          <a:lstStyle/>
          <a:p>
            <a:r>
              <a:rPr lang="en-US" b="1" dirty="0" err="1">
                <a:solidFill>
                  <a:srgbClr val="EE6C4D"/>
                </a:solidFill>
              </a:rPr>
              <a:t>AliveLIGHT</a:t>
            </a:r>
            <a:r>
              <a:rPr lang="en-US" b="1" baseline="30000" dirty="0">
                <a:solidFill>
                  <a:srgbClr val="EE6C4D"/>
                </a:solidFill>
              </a:rPr>
              <a:t> ©  </a:t>
            </a:r>
            <a:r>
              <a:rPr lang="en-US" b="1" dirty="0">
                <a:solidFill>
                  <a:srgbClr val="EE6C4D"/>
                </a:solidFill>
              </a:rPr>
              <a:t>System Level Model</a:t>
            </a:r>
          </a:p>
        </p:txBody>
      </p:sp>
      <p:pic>
        <p:nvPicPr>
          <p:cNvPr id="5" name="Content Placeholder 4">
            <a:extLst>
              <a:ext uri="{FF2B5EF4-FFF2-40B4-BE49-F238E27FC236}">
                <a16:creationId xmlns:a16="http://schemas.microsoft.com/office/drawing/2014/main" id="{4C93AE77-8EBF-41DF-A094-1A1BB53E6539}"/>
              </a:ext>
            </a:extLst>
          </p:cNvPr>
          <p:cNvPicPr>
            <a:picLocks noGrp="1" noChangeAspect="1"/>
          </p:cNvPicPr>
          <p:nvPr>
            <p:ph sz="quarter" idx="20"/>
          </p:nvPr>
        </p:nvPicPr>
        <p:blipFill>
          <a:blip r:embed="rId2"/>
          <a:stretch>
            <a:fillRect/>
          </a:stretch>
        </p:blipFill>
        <p:spPr>
          <a:xfrm>
            <a:off x="7759475" y="13567405"/>
            <a:ext cx="10590426" cy="7296753"/>
          </a:xfrm>
          <a:ln>
            <a:noFill/>
          </a:ln>
        </p:spPr>
      </p:pic>
      <p:sp>
        <p:nvSpPr>
          <p:cNvPr id="11" name="Action Button: Forward or Next 10">
            <a:hlinkClick r:id="" action="ppaction://hlinkshowjump?jump=nextslide" highlightClick="1"/>
          </p:cNvPr>
          <p:cNvSpPr/>
          <p:nvPr/>
        </p:nvSpPr>
        <p:spPr>
          <a:xfrm>
            <a:off x="35088243" y="3220543"/>
            <a:ext cx="1144984" cy="1144984"/>
          </a:xfrm>
          <a:prstGeom prst="actionButtonForwardNext">
            <a:avLst/>
          </a:prstGeom>
          <a:solidFill>
            <a:srgbClr val="3D5A80"/>
          </a:solidFill>
          <a:ln>
            <a:solidFill>
              <a:srgbClr val="EE6C4D"/>
            </a:solidFill>
          </a:ln>
        </p:spPr>
        <p:style>
          <a:lnRef idx="3">
            <a:schemeClr val="lt1"/>
          </a:lnRef>
          <a:fillRef idx="1">
            <a:schemeClr val="dk1"/>
          </a:fillRef>
          <a:effectRef idx="1">
            <a:schemeClr val="dk1"/>
          </a:effectRef>
          <a:fontRef idx="minor">
            <a:schemeClr val="lt1"/>
          </a:fontRef>
        </p:style>
        <p:txBody>
          <a:bodyPr rtlCol="0" anchor="ctr"/>
          <a:lstStyle/>
          <a:p>
            <a:pPr algn="ctr" defTabSz="1674868">
              <a:defRPr/>
            </a:pPr>
            <a:endParaRPr lang="en-US" sz="6611" b="1">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ndParaRPr>
          </a:p>
        </p:txBody>
      </p:sp>
      <p:sp>
        <p:nvSpPr>
          <p:cNvPr id="18" name="Shape 40"/>
          <p:cNvSpPr/>
          <p:nvPr/>
        </p:nvSpPr>
        <p:spPr>
          <a:xfrm>
            <a:off x="-9589231" y="0"/>
            <a:ext cx="9412785" cy="21104352"/>
          </a:xfrm>
          <a:prstGeom prst="rect">
            <a:avLst/>
          </a:prstGeom>
          <a:solidFill>
            <a:srgbClr val="0C0C0C"/>
          </a:solidFill>
          <a:ln>
            <a:noFill/>
          </a:ln>
        </p:spPr>
        <p:txBody>
          <a:bodyPr lIns="358321" tIns="358321" rIns="358321" bIns="0" anchor="t" anchorCtr="0">
            <a:noAutofit/>
          </a:bodyPr>
          <a:lstStyle/>
          <a:p>
            <a:pPr algn="ctr" defTabSz="1674868">
              <a:buSzPct val="25000"/>
              <a:defRPr/>
            </a:pPr>
            <a:r>
              <a:rPr lang="en-US" sz="2504" b="1">
                <a:solidFill>
                  <a:srgbClr val="FF0000"/>
                </a:solidFill>
                <a:latin typeface="Arial"/>
                <a:ea typeface="Arial"/>
                <a:cs typeface="Arial"/>
                <a:sym typeface="Arial"/>
              </a:rPr>
              <a:t>(—THIS SIDEBAR DOES NOT SHOW—)</a:t>
            </a:r>
          </a:p>
          <a:p>
            <a:pPr algn="ctr" defTabSz="1674868">
              <a:buSzPct val="25000"/>
              <a:defRPr/>
            </a:pPr>
            <a:r>
              <a:rPr lang="en-US" sz="3105" b="1">
                <a:solidFill>
                  <a:prstClr val="white"/>
                </a:solidFill>
                <a:latin typeface="Arial"/>
                <a:ea typeface="Arial"/>
                <a:cs typeface="Arial"/>
                <a:sym typeface="Arial"/>
              </a:rPr>
              <a:t>DESIGN GUIDE</a:t>
            </a:r>
          </a:p>
          <a:p>
            <a:pPr algn="ctr" defTabSz="1674868">
              <a:defRPr/>
            </a:pPr>
            <a:endParaRPr sz="2204" b="1">
              <a:solidFill>
                <a:srgbClr val="FFFFFF"/>
              </a:solidFill>
              <a:latin typeface="Arial"/>
              <a:ea typeface="Arial"/>
              <a:cs typeface="Arial"/>
              <a:sym typeface="Arial"/>
            </a:endParaRPr>
          </a:p>
          <a:p>
            <a:pPr defTabSz="1674868">
              <a:buSzPct val="25000"/>
              <a:defRPr/>
            </a:pPr>
            <a:r>
              <a:rPr lang="en-US" sz="2204">
                <a:solidFill>
                  <a:srgbClr val="FFFFFF"/>
                </a:solidFill>
                <a:latin typeface="Arial"/>
                <a:ea typeface="Arial"/>
                <a:cs typeface="Arial"/>
                <a:sym typeface="Arial"/>
              </a:rPr>
              <a:t>This PowerPoint 2011 template produces a 40.97”X23.04” presentation poster. You can use it to create your research poster and save valuable time placing titles, subtitles, text, and graphics. </a:t>
            </a:r>
          </a:p>
          <a:p>
            <a:pPr defTabSz="1674868">
              <a:defRPr/>
            </a:pPr>
            <a:endParaRPr sz="2204">
              <a:solidFill>
                <a:srgbClr val="FFFFFF"/>
              </a:solidFill>
              <a:latin typeface="Arial"/>
              <a:ea typeface="Arial"/>
              <a:cs typeface="Arial"/>
              <a:sym typeface="Arial"/>
            </a:endParaRPr>
          </a:p>
          <a:p>
            <a:pPr defTabSz="1674868">
              <a:buSzPct val="25000"/>
              <a:defRPr/>
            </a:pPr>
            <a:r>
              <a:rPr lang="en-US" sz="2204">
                <a:solidFill>
                  <a:srgbClr val="FFFFFF"/>
                </a:solidFill>
                <a:latin typeface="Arial"/>
                <a:ea typeface="Arial"/>
                <a:cs typeface="Arial"/>
                <a:sym typeface="Arial"/>
              </a:rPr>
              <a:t>We provide a series of YouTube tutorials that will guide you through the poster design process and answer your poster production questions. To view our template tutorials, go online to </a:t>
            </a:r>
            <a:r>
              <a:rPr lang="en-US" sz="2204">
                <a:solidFill>
                  <a:srgbClr val="FFFFFF"/>
                </a:solidFill>
                <a:latin typeface="Arial"/>
                <a:ea typeface="Arial"/>
                <a:cs typeface="Arial"/>
                <a:sym typeface="Arial"/>
                <a:hlinkClick r:id="rId3"/>
              </a:rPr>
              <a:t>https://www.youtube.com/playlist?list=PLBz4JvE0AKmweXsMNGeyRXgWgN_lj_b5L</a:t>
            </a:r>
            <a:endParaRPr sz="2204">
              <a:solidFill>
                <a:srgbClr val="FFFFFF"/>
              </a:solidFill>
              <a:latin typeface="Arial"/>
              <a:ea typeface="Arial"/>
              <a:cs typeface="Arial"/>
              <a:sym typeface="Arial"/>
            </a:endParaRPr>
          </a:p>
          <a:p>
            <a:pPr defTabSz="1674868">
              <a:buSzPct val="25000"/>
              <a:defRPr/>
            </a:pPr>
            <a:r>
              <a:rPr lang="en-US" sz="2204">
                <a:solidFill>
                  <a:prstClr val="white"/>
                </a:solidFill>
                <a:latin typeface="Arial"/>
                <a:ea typeface="Arial"/>
                <a:cs typeface="Arial"/>
                <a:sym typeface="Arial"/>
              </a:rPr>
              <a:t>If you are uploading ahead of time, please go to our website: </a:t>
            </a:r>
            <a:br>
              <a:rPr lang="en-US" sz="2204">
                <a:solidFill>
                  <a:prstClr val="white"/>
                </a:solidFill>
                <a:latin typeface="Arial"/>
                <a:ea typeface="Arial"/>
                <a:cs typeface="Arial"/>
                <a:sym typeface="Arial"/>
              </a:rPr>
            </a:br>
            <a:r>
              <a:rPr lang="en-US" sz="2204">
                <a:solidFill>
                  <a:prstClr val="white"/>
                </a:solidFill>
                <a:latin typeface="Arial"/>
                <a:ea typeface="Arial"/>
                <a:cs typeface="Arial"/>
                <a:sym typeface="Arial"/>
                <a:hlinkClick r:id="rId4"/>
              </a:rPr>
              <a:t>http://www.eposterboards.com/eposterupload/</a:t>
            </a:r>
            <a:endParaRPr lang="en-US" sz="2204">
              <a:solidFill>
                <a:prstClr val="white"/>
              </a:solidFill>
              <a:latin typeface="Arial"/>
              <a:ea typeface="Arial"/>
              <a:cs typeface="Arial"/>
              <a:sym typeface="Arial"/>
            </a:endParaRPr>
          </a:p>
          <a:p>
            <a:pPr defTabSz="1674868">
              <a:buSzPct val="25000"/>
              <a:defRPr/>
            </a:pPr>
            <a:endParaRPr lang="en-US" sz="2204">
              <a:solidFill>
                <a:prstClr val="white"/>
              </a:solidFill>
              <a:latin typeface="Arial"/>
              <a:ea typeface="Arial"/>
              <a:cs typeface="Arial"/>
              <a:sym typeface="Arial"/>
            </a:endParaRPr>
          </a:p>
          <a:p>
            <a:pPr defTabSz="1674868">
              <a:buSzPct val="25000"/>
              <a:defRPr/>
            </a:pPr>
            <a:r>
              <a:rPr lang="en-US" sz="2204">
                <a:solidFill>
                  <a:srgbClr val="FFFF00"/>
                </a:solidFill>
                <a:latin typeface="Arial"/>
                <a:ea typeface="Arial"/>
                <a:cs typeface="Arial"/>
                <a:sym typeface="Arial"/>
              </a:rPr>
              <a:t>Need assistance? Call 617-588-3508 option 2</a:t>
            </a:r>
          </a:p>
          <a:p>
            <a:pPr defTabSz="1674868">
              <a:defRPr/>
            </a:pPr>
            <a:endParaRPr sz="2805" b="1">
              <a:solidFill>
                <a:srgbClr val="FF6600"/>
              </a:solidFill>
              <a:latin typeface="Arial"/>
              <a:ea typeface="Arial"/>
              <a:cs typeface="Arial"/>
              <a:sym typeface="Arial"/>
            </a:endParaRPr>
          </a:p>
          <a:p>
            <a:pPr algn="ctr" defTabSz="1674868">
              <a:defRPr/>
            </a:pPr>
            <a:endParaRPr sz="1903" b="1">
              <a:solidFill>
                <a:srgbClr val="FF6600"/>
              </a:solidFill>
              <a:latin typeface="Arial"/>
              <a:ea typeface="Arial"/>
              <a:cs typeface="Arial"/>
              <a:sym typeface="Arial"/>
            </a:endParaRPr>
          </a:p>
          <a:p>
            <a:pPr algn="ctr" defTabSz="1674868">
              <a:buSzPct val="25000"/>
              <a:defRPr/>
            </a:pPr>
            <a:r>
              <a:rPr lang="en-US" sz="3105" b="1">
                <a:solidFill>
                  <a:srgbClr val="FF6600"/>
                </a:solidFill>
                <a:latin typeface="Arial"/>
                <a:ea typeface="Arial"/>
                <a:cs typeface="Arial"/>
                <a:sym typeface="Arial"/>
              </a:rPr>
              <a:t>QUICK START</a:t>
            </a:r>
          </a:p>
          <a:p>
            <a:pPr algn="ctr" defTabSz="1674868">
              <a:defRPr/>
            </a:pPr>
            <a:endParaRPr sz="2504" b="1">
              <a:solidFill>
                <a:prstClr val="white"/>
              </a:solidFill>
              <a:latin typeface="Arial"/>
              <a:ea typeface="Arial"/>
              <a:cs typeface="Arial"/>
              <a:sym typeface="Arial"/>
            </a:endParaRPr>
          </a:p>
          <a:p>
            <a:pPr defTabSz="1674868">
              <a:defRPr/>
            </a:pPr>
            <a:endParaRPr sz="2204">
              <a:solidFill>
                <a:prstClr val="white"/>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Title, Authors, and Affiliations</a:t>
            </a:r>
          </a:p>
          <a:p>
            <a:pPr defTabSz="1674868">
              <a:buSzPct val="25000"/>
              <a:defRPr/>
            </a:pPr>
            <a:r>
              <a:rPr lang="en-US" sz="1903">
                <a:solidFill>
                  <a:srgbClr val="BFBFBF"/>
                </a:solidFill>
                <a:latin typeface="Arial"/>
                <a:ea typeface="Arial"/>
                <a:cs typeface="Arial"/>
                <a:sym typeface="Arial"/>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674868">
              <a:defRPr/>
            </a:pPr>
            <a:endParaRPr sz="1903">
              <a:solidFill>
                <a:srgbClr val="BFBFBF"/>
              </a:solidFill>
              <a:latin typeface="Arial"/>
              <a:ea typeface="Arial"/>
              <a:cs typeface="Arial"/>
              <a:sym typeface="Arial"/>
            </a:endParaRPr>
          </a:p>
          <a:p>
            <a:pPr defTabSz="1674868">
              <a:buSzPct val="25000"/>
              <a:defRPr/>
            </a:pPr>
            <a:r>
              <a:rPr lang="en-US" sz="1903" b="1">
                <a:solidFill>
                  <a:srgbClr val="FFC000"/>
                </a:solidFill>
                <a:latin typeface="Arial"/>
                <a:ea typeface="Arial"/>
                <a:cs typeface="Arial"/>
                <a:sym typeface="Arial"/>
              </a:rPr>
              <a:t>TIP: </a:t>
            </a:r>
            <a:r>
              <a:rPr lang="en-US" sz="1903">
                <a:solidFill>
                  <a:srgbClr val="BFBFBF"/>
                </a:solidFill>
                <a:latin typeface="Arial"/>
                <a:ea typeface="Arial"/>
                <a:cs typeface="Arial"/>
                <a:sym typeface="Arial"/>
              </a:rPr>
              <a:t>The font size of your title should be bigger than your name(s) and institution name(s). The smallest font size should be 28 points.</a:t>
            </a:r>
          </a:p>
          <a:p>
            <a:pPr defTabSz="1674868">
              <a:buSzPct val="25000"/>
              <a:defRPr/>
            </a:pPr>
            <a:br>
              <a:rPr lang="en-US" sz="2204" b="1">
                <a:solidFill>
                  <a:prstClr val="white"/>
                </a:solidFill>
                <a:latin typeface="Arial"/>
                <a:ea typeface="Arial"/>
                <a:cs typeface="Arial"/>
                <a:sym typeface="Arial"/>
              </a:rPr>
            </a:br>
            <a:endParaRPr lang="en-US" sz="2204" b="1">
              <a:solidFill>
                <a:prstClr val="white"/>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Adding Logos / Seals</a:t>
            </a:r>
          </a:p>
          <a:p>
            <a:pPr defTabSz="1674868">
              <a:buSzPct val="25000"/>
              <a:defRPr/>
            </a:pPr>
            <a:r>
              <a:rPr lang="en-US" sz="1903">
                <a:solidFill>
                  <a:srgbClr val="BFBFBF"/>
                </a:solidFill>
                <a:latin typeface="Arial"/>
                <a:ea typeface="Arial"/>
                <a:cs typeface="Arial"/>
                <a:sym typeface="Arial"/>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674868">
              <a:defRPr/>
            </a:pPr>
            <a:endParaRPr sz="1903">
              <a:solidFill>
                <a:srgbClr val="BFBFBF"/>
              </a:solidFill>
              <a:latin typeface="Arial"/>
              <a:ea typeface="Arial"/>
              <a:cs typeface="Arial"/>
              <a:sym typeface="Arial"/>
            </a:endParaRPr>
          </a:p>
          <a:p>
            <a:pPr defTabSz="1674868">
              <a:buSzPct val="25000"/>
              <a:defRPr/>
            </a:pPr>
            <a:r>
              <a:rPr lang="en-US" sz="1903" b="1">
                <a:solidFill>
                  <a:srgbClr val="FFC000"/>
                </a:solidFill>
                <a:latin typeface="Arial"/>
                <a:ea typeface="Arial"/>
                <a:cs typeface="Arial"/>
                <a:sym typeface="Arial"/>
              </a:rPr>
              <a:t>TIP: </a:t>
            </a:r>
            <a:r>
              <a:rPr lang="en-US" sz="1903">
                <a:solidFill>
                  <a:srgbClr val="BFBFBF"/>
                </a:solidFill>
                <a:latin typeface="Arial"/>
                <a:ea typeface="Arial"/>
                <a:cs typeface="Arial"/>
                <a:sym typeface="Arial"/>
              </a:rPr>
              <a:t>If there is a conference website,  you can pull logos from there.  Please keep in my that we will be adding navigational buttons or a kiosk menu button on the right side of the slides.  Please make the appropriate space for that.</a:t>
            </a:r>
          </a:p>
          <a:p>
            <a:pPr defTabSz="1674868">
              <a:defRPr/>
            </a:pPr>
            <a:endParaRPr sz="1903">
              <a:solidFill>
                <a:srgbClr val="FFFFF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Photographs / Graphics</a:t>
            </a:r>
          </a:p>
          <a:p>
            <a:pPr defTabSz="1674868">
              <a:buSzPct val="25000"/>
              <a:defRPr/>
            </a:pPr>
            <a:r>
              <a:rPr lang="en-US" sz="1903">
                <a:solidFill>
                  <a:srgbClr val="BFBFBF"/>
                </a:solidFill>
                <a:latin typeface="Arial"/>
                <a:ea typeface="Arial"/>
                <a:cs typeface="Arial"/>
                <a:sym typeface="Arial"/>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674868">
              <a:defRPr/>
            </a:pPr>
            <a:endParaRPr sz="1903">
              <a:solidFill>
                <a:srgbClr val="FFFFFF"/>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p:txBody>
      </p:sp>
      <p:sp>
        <p:nvSpPr>
          <p:cNvPr id="20" name="Shape 30"/>
          <p:cNvSpPr/>
          <p:nvPr/>
        </p:nvSpPr>
        <p:spPr>
          <a:xfrm>
            <a:off x="37663622" y="-35621"/>
            <a:ext cx="9457927" cy="21139653"/>
          </a:xfrm>
          <a:prstGeom prst="rect">
            <a:avLst/>
          </a:prstGeom>
          <a:solidFill>
            <a:srgbClr val="0C0C0C"/>
          </a:solidFill>
          <a:ln>
            <a:noFill/>
          </a:ln>
        </p:spPr>
        <p:txBody>
          <a:bodyPr lIns="358321" tIns="358321" rIns="358321" bIns="0" anchor="t" anchorCtr="0">
            <a:noAutofit/>
          </a:bodyPr>
          <a:lstStyle/>
          <a:p>
            <a:pPr algn="ctr" defTabSz="1674868">
              <a:buSzPct val="25000"/>
              <a:defRPr/>
            </a:pPr>
            <a:r>
              <a:rPr lang="en-US" sz="3105" b="1">
                <a:solidFill>
                  <a:prstClr val="white"/>
                </a:solidFill>
                <a:latin typeface="Arial"/>
                <a:ea typeface="Arial"/>
                <a:cs typeface="Arial"/>
                <a:sym typeface="Arial"/>
              </a:rPr>
              <a:t>QUICK START (cont.)</a:t>
            </a:r>
          </a:p>
          <a:p>
            <a:pPr algn="ctr" defTabSz="1674868">
              <a:defRPr/>
            </a:pPr>
            <a:endParaRPr sz="2805" b="1">
              <a:solidFill>
                <a:prstClr val="white"/>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change the template color theme</a:t>
            </a:r>
          </a:p>
          <a:p>
            <a:pPr marL="0" lvl="2" defTabSz="1674868">
              <a:buSzPct val="25000"/>
              <a:defRPr/>
            </a:pPr>
            <a:r>
              <a:rPr lang="en-US" sz="1903">
                <a:solidFill>
                  <a:srgbClr val="BFBFBF"/>
                </a:solidFill>
                <a:latin typeface="Arial"/>
                <a:ea typeface="Arial"/>
                <a:cs typeface="Arial"/>
                <a:sym typeface="Arial"/>
              </a:rPr>
              <a:t>You can easily change the color theme of your poster by going to the DESIGN menu, click on COLORS, and choose the color theme of your choice. You can also create your own color theme.</a:t>
            </a:r>
          </a:p>
          <a:p>
            <a:pPr marL="0" lvl="2"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buSzPct val="25000"/>
              <a:defRPr/>
            </a:pPr>
            <a:r>
              <a:rPr lang="en-US" sz="1903">
                <a:solidFill>
                  <a:srgbClr val="BFBFBF"/>
                </a:solidFill>
                <a:latin typeface="Arial"/>
                <a:ea typeface="Arial"/>
                <a:cs typeface="Arial"/>
                <a:sym typeface="Arial"/>
              </a:rPr>
              <a:t>You can also manually change the color of your background by going to VIEW &gt; SLIDE MASTER.  After you finish working on the master be sure to go to VIEW &gt; NORMAL to continue working on your poster.</a:t>
            </a: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add Text</a:t>
            </a:r>
          </a:p>
          <a:p>
            <a:pPr marL="0" lvl="2" defTabSz="1674868">
              <a:buSzPct val="25000"/>
              <a:defRPr/>
            </a:pPr>
            <a:r>
              <a:rPr lang="en-US" sz="1903">
                <a:solidFill>
                  <a:srgbClr val="BFBFBF"/>
                </a:solidFill>
                <a:latin typeface="Arial"/>
                <a:ea typeface="Arial"/>
                <a:cs typeface="Arial"/>
                <a:sym typeface="Arial"/>
              </a:rPr>
              <a:t>The template comes with a number of pre-formatted placeholders for headers and text blocks. You can add more blocks by copying and pasting the existing ones or by adding a text box from the HOME menu. </a:t>
            </a:r>
          </a:p>
          <a:p>
            <a:pPr marL="0" lvl="2" defTabSz="1674868">
              <a:defRPr/>
            </a:pPr>
            <a:endParaRPr sz="1903">
              <a:solidFill>
                <a:srgbClr val="BFBFBF"/>
              </a:solidFill>
              <a:latin typeface="Arial"/>
              <a:ea typeface="Arial"/>
              <a:cs typeface="Arial"/>
              <a:sym typeface="Arial"/>
            </a:endParaRPr>
          </a:p>
          <a:p>
            <a:pPr algn="ctr" defTabSz="1674868">
              <a:buSzPct val="25000"/>
              <a:defRPr/>
            </a:pPr>
            <a:r>
              <a:rPr lang="en-US" sz="1903">
                <a:solidFill>
                  <a:srgbClr val="BFBFBF"/>
                </a:solidFill>
                <a:latin typeface="Arial"/>
                <a:ea typeface="Arial"/>
                <a:cs typeface="Arial"/>
                <a:sym typeface="Arial"/>
              </a:rPr>
              <a:t> </a:t>
            </a:r>
            <a:r>
              <a:rPr lang="en-US" sz="2504" b="1">
                <a:solidFill>
                  <a:srgbClr val="FFC000"/>
                </a:solidFill>
                <a:latin typeface="Arial"/>
                <a:ea typeface="Arial"/>
                <a:cs typeface="Arial"/>
                <a:sym typeface="Arial"/>
              </a:rPr>
              <a:t>Text size</a:t>
            </a:r>
          </a:p>
          <a:p>
            <a:pPr defTabSz="1674868">
              <a:buSzPct val="25000"/>
              <a:defRPr/>
            </a:pPr>
            <a:r>
              <a:rPr lang="en-US" sz="1903">
                <a:solidFill>
                  <a:srgbClr val="BFBFBF"/>
                </a:solidFill>
                <a:latin typeface="Arial"/>
                <a:ea typeface="Arial"/>
                <a:cs typeface="Arial"/>
                <a:sym typeface="Arial"/>
              </a:rPr>
              <a:t>Adjust the size of your text based on how much content you have to present. The default template text offers a good starting point. The text should not be less than 28 points.</a:t>
            </a:r>
          </a:p>
          <a:p>
            <a:pPr marL="0" lvl="2"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add Tables</a:t>
            </a:r>
          </a:p>
          <a:p>
            <a:pPr marL="1361210" lvl="1" indent="-12722" defTabSz="1674868">
              <a:buSzPct val="25000"/>
              <a:defRPr/>
            </a:pPr>
            <a:r>
              <a:rPr lang="en-US" sz="1903">
                <a:solidFill>
                  <a:srgbClr val="BFBFBF"/>
                </a:solidFill>
                <a:latin typeface="Arial"/>
                <a:ea typeface="Arial"/>
                <a:cs typeface="Arial"/>
                <a:sym typeface="Arial"/>
              </a:rPr>
              <a:t>To add a table from scratch go to the INSERT menu and </a:t>
            </a:r>
            <a:br>
              <a:rPr lang="en-US" sz="1903">
                <a:solidFill>
                  <a:srgbClr val="BFBFBF"/>
                </a:solidFill>
                <a:latin typeface="Arial"/>
                <a:ea typeface="Arial"/>
                <a:cs typeface="Arial"/>
                <a:sym typeface="Arial"/>
              </a:rPr>
            </a:br>
            <a:r>
              <a:rPr lang="en-US" sz="1903">
                <a:solidFill>
                  <a:srgbClr val="BFBFBF"/>
                </a:solidFill>
                <a:latin typeface="Arial"/>
                <a:ea typeface="Arial"/>
                <a:cs typeface="Arial"/>
                <a:sym typeface="Arial"/>
              </a:rPr>
              <a:t>click on TABLE. A drop-down box will help you select rows and columns. </a:t>
            </a:r>
          </a:p>
          <a:p>
            <a:pPr defTabSz="1674868">
              <a:buSzPct val="25000"/>
              <a:defRPr/>
            </a:pPr>
            <a:r>
              <a:rPr lang="en-US" sz="1903">
                <a:solidFill>
                  <a:srgbClr val="BFBFBF"/>
                </a:solidFill>
                <a:latin typeface="Arial"/>
                <a:ea typeface="Arial"/>
                <a:cs typeface="Arial"/>
                <a:sym typeface="Arial"/>
              </a:rPr>
              <a:t>You can also copy and a paste a table from Word or another PowerPoint document. A pasted table may need to be re-formatted by RIGHT-CLICK &gt; FORMAT SHAPE, TEXT BOX, Margins.</a:t>
            </a: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Graphs / Charts</a:t>
            </a:r>
          </a:p>
          <a:p>
            <a:pPr defTabSz="1674868">
              <a:buSzPct val="25000"/>
              <a:defRPr/>
            </a:pPr>
            <a:r>
              <a:rPr lang="en-US" sz="1903">
                <a:solidFill>
                  <a:srgbClr val="BFBFBF"/>
                </a:solidFill>
                <a:latin typeface="Arial"/>
                <a:ea typeface="Arial"/>
                <a:cs typeface="Arial"/>
                <a:sym typeface="Arial"/>
              </a:rPr>
              <a:t>You will have to convert your graphs/charts/formulas/equations into images (.jpg or .png and insert them into your presentation.  This will help maintain the values as different operating systems can distort your work.</a:t>
            </a: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Save your work</a:t>
            </a:r>
          </a:p>
          <a:p>
            <a:pPr defTabSz="1674868">
              <a:buSzPct val="25000"/>
              <a:defRPr/>
            </a:pPr>
            <a:r>
              <a:rPr lang="en-US" sz="1903">
                <a:solidFill>
                  <a:srgbClr val="BFBFBF"/>
                </a:solidFill>
                <a:latin typeface="Arial"/>
                <a:ea typeface="Arial"/>
                <a:cs typeface="Arial"/>
                <a:sym typeface="Arial"/>
              </a:rPr>
              <a:t>Save your template as a  </a:t>
            </a:r>
            <a:r>
              <a:rPr lang="en-US" sz="1903" err="1">
                <a:solidFill>
                  <a:srgbClr val="BFBFBF"/>
                </a:solidFill>
                <a:latin typeface="Arial"/>
                <a:ea typeface="Arial"/>
                <a:cs typeface="Arial"/>
                <a:sym typeface="Arial"/>
              </a:rPr>
              <a:t>lastname.firstname</a:t>
            </a:r>
            <a:r>
              <a:rPr lang="en-US" sz="1903">
                <a:solidFill>
                  <a:srgbClr val="BFBFBF"/>
                </a:solidFill>
                <a:latin typeface="Arial"/>
                <a:ea typeface="Arial"/>
                <a:cs typeface="Arial"/>
                <a:sym typeface="Arial"/>
              </a:rPr>
              <a:t> and as a .</a:t>
            </a:r>
            <a:r>
              <a:rPr lang="en-US" sz="1903" err="1">
                <a:solidFill>
                  <a:srgbClr val="BFBFBF"/>
                </a:solidFill>
                <a:latin typeface="Arial"/>
                <a:ea typeface="Arial"/>
                <a:cs typeface="Arial"/>
                <a:sym typeface="Arial"/>
              </a:rPr>
              <a:t>pptx</a:t>
            </a:r>
            <a:r>
              <a:rPr lang="en-US" sz="1903">
                <a:solidFill>
                  <a:srgbClr val="BFBFBF"/>
                </a:solidFill>
                <a:latin typeface="Arial"/>
                <a:ea typeface="Arial"/>
                <a:cs typeface="Arial"/>
                <a:sym typeface="Arial"/>
              </a:rPr>
              <a:t> file.</a:t>
            </a:r>
          </a:p>
        </p:txBody>
      </p:sp>
      <p:sp>
        <p:nvSpPr>
          <p:cNvPr id="21" name="Rectangle 20"/>
          <p:cNvSpPr/>
          <p:nvPr/>
        </p:nvSpPr>
        <p:spPr>
          <a:xfrm>
            <a:off x="74092" y="105113"/>
            <a:ext cx="37435358" cy="20857486"/>
          </a:xfrm>
          <a:prstGeom prst="rect">
            <a:avLst/>
          </a:prstGeom>
          <a:noFill/>
          <a:ln w="254000">
            <a:solidFill>
              <a:schemeClr val="tx1">
                <a:lumMod val="95000"/>
                <a:lumOff val="5000"/>
              </a:schemeClr>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1674868">
              <a:defRPr/>
            </a:pPr>
            <a:endParaRPr lang="en-US" sz="6611">
              <a:solidFill>
                <a:prstClr val="white"/>
              </a:solidFill>
              <a:latin typeface="Calibri"/>
            </a:endParaRPr>
          </a:p>
        </p:txBody>
      </p:sp>
      <p:pic>
        <p:nvPicPr>
          <p:cNvPr id="22" name="Picture 21"/>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sharpenSoften amount="76000"/>
                    </a14:imgEffect>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664874" y="706522"/>
            <a:ext cx="7632407" cy="878883"/>
          </a:xfrm>
          <a:prstGeom prst="rect">
            <a:avLst/>
          </a:prstGeom>
          <a:noFill/>
          <a:ln>
            <a:noFill/>
          </a:ln>
        </p:spPr>
      </p:pic>
      <p:sp>
        <p:nvSpPr>
          <p:cNvPr id="17" name="Text Placeholder 4">
            <a:extLst>
              <a:ext uri="{FF2B5EF4-FFF2-40B4-BE49-F238E27FC236}">
                <a16:creationId xmlns:a16="http://schemas.microsoft.com/office/drawing/2014/main" id="{BEBBCB1D-625E-41C5-8384-94CB6C75C512}"/>
              </a:ext>
            </a:extLst>
          </p:cNvPr>
          <p:cNvSpPr txBox="1">
            <a:spLocks/>
          </p:cNvSpPr>
          <p:nvPr/>
        </p:nvSpPr>
        <p:spPr>
          <a:xfrm>
            <a:off x="1230185" y="5267125"/>
            <a:ext cx="17104756" cy="860589"/>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defTabSz="1674868">
              <a:defRPr/>
            </a:pPr>
            <a:r>
              <a:rPr lang="en-US" sz="4007" b="1">
                <a:solidFill>
                  <a:srgbClr val="EE6C4D"/>
                </a:solidFill>
                <a:latin typeface="Calibri"/>
              </a:rPr>
              <a:t>Plasmid Design</a:t>
            </a:r>
          </a:p>
        </p:txBody>
      </p:sp>
      <p:sp>
        <p:nvSpPr>
          <p:cNvPr id="19" name="Text Placeholder 12">
            <a:extLst>
              <a:ext uri="{FF2B5EF4-FFF2-40B4-BE49-F238E27FC236}">
                <a16:creationId xmlns:a16="http://schemas.microsoft.com/office/drawing/2014/main" id="{4A847CB7-E1CD-4DE5-B643-78AE7F051B7E}"/>
              </a:ext>
            </a:extLst>
          </p:cNvPr>
          <p:cNvSpPr txBox="1">
            <a:spLocks/>
          </p:cNvSpPr>
          <p:nvPr/>
        </p:nvSpPr>
        <p:spPr>
          <a:xfrm>
            <a:off x="931179" y="12684568"/>
            <a:ext cx="17403763" cy="860589"/>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r>
              <a:rPr lang="en-US" sz="4007" b="1" dirty="0" err="1">
                <a:solidFill>
                  <a:srgbClr val="EE6C4D"/>
                </a:solidFill>
              </a:rPr>
              <a:t>AliveLIGHT</a:t>
            </a:r>
            <a:r>
              <a:rPr lang="en-US" sz="4007" b="1" baseline="30000" dirty="0">
                <a:solidFill>
                  <a:srgbClr val="EE6C4D"/>
                </a:solidFill>
              </a:rPr>
              <a:t> ©  </a:t>
            </a:r>
            <a:r>
              <a:rPr lang="en-US" sz="4007" b="1" dirty="0">
                <a:solidFill>
                  <a:srgbClr val="EE6C4D"/>
                </a:solidFill>
              </a:rPr>
              <a:t>Device Level Model</a:t>
            </a:r>
          </a:p>
        </p:txBody>
      </p:sp>
      <p:sp>
        <p:nvSpPr>
          <p:cNvPr id="3" name="TextBox 2">
            <a:extLst>
              <a:ext uri="{FF2B5EF4-FFF2-40B4-BE49-F238E27FC236}">
                <a16:creationId xmlns:a16="http://schemas.microsoft.com/office/drawing/2014/main" id="{B2977AB0-79D1-450B-B409-1B5DDFDAD09E}"/>
              </a:ext>
            </a:extLst>
          </p:cNvPr>
          <p:cNvSpPr txBox="1"/>
          <p:nvPr/>
        </p:nvSpPr>
        <p:spPr>
          <a:xfrm>
            <a:off x="19266738" y="13567404"/>
            <a:ext cx="17325877" cy="648352"/>
          </a:xfrm>
          <a:prstGeom prst="rect">
            <a:avLst/>
          </a:prstGeom>
        </p:spPr>
        <p:txBody>
          <a:bodyPr rot="0" spcFirstLastPara="0" vertOverflow="overflow" horzOverflow="overflow" vert="horz" wrap="square" lIns="91599" tIns="45799" rIns="91599" bIns="45799" numCol="1" spcCol="0" rtlCol="0" fromWordArt="0" anchor="t" anchorCtr="0" forceAA="0" compatLnSpc="1">
            <a:prstTxWarp prst="textNoShape">
              <a:avLst/>
            </a:prstTxWarp>
            <a:spAutoFit/>
          </a:bodyPr>
          <a:lstStyle/>
          <a:p>
            <a:pPr algn="l"/>
            <a:endParaRPr lang="en-US" sz="3606">
              <a:solidFill>
                <a:schemeClr val="bg1"/>
              </a:solidFill>
              <a:cs typeface="Calibri"/>
            </a:endParaRPr>
          </a:p>
        </p:txBody>
      </p:sp>
      <p:sp>
        <p:nvSpPr>
          <p:cNvPr id="24" name="Action Button: Forward or Next 10">
            <a:hlinkClick r:id="" action="ppaction://hlinkshowjump?jump=previousslide" highlightClick="1"/>
            <a:extLst>
              <a:ext uri="{FF2B5EF4-FFF2-40B4-BE49-F238E27FC236}">
                <a16:creationId xmlns:a16="http://schemas.microsoft.com/office/drawing/2014/main" id="{4410AFAA-B5D5-4896-B0F6-5151AE1D5A5C}"/>
              </a:ext>
            </a:extLst>
          </p:cNvPr>
          <p:cNvSpPr/>
          <p:nvPr/>
        </p:nvSpPr>
        <p:spPr>
          <a:xfrm rot="10800000">
            <a:off x="1230185" y="3145938"/>
            <a:ext cx="1144984" cy="1144984"/>
          </a:xfrm>
          <a:prstGeom prst="actionButtonForwardNext">
            <a:avLst/>
          </a:prstGeom>
          <a:solidFill>
            <a:srgbClr val="3D5A80"/>
          </a:solidFill>
          <a:ln>
            <a:solidFill>
              <a:srgbClr val="EE6C4D"/>
            </a:solidFill>
          </a:ln>
        </p:spPr>
        <p:style>
          <a:lnRef idx="3">
            <a:schemeClr val="lt1"/>
          </a:lnRef>
          <a:fillRef idx="1">
            <a:schemeClr val="dk1"/>
          </a:fillRef>
          <a:effectRef idx="1">
            <a:schemeClr val="dk1"/>
          </a:effectRef>
          <a:fontRef idx="minor">
            <a:schemeClr val="lt1"/>
          </a:fontRef>
        </p:style>
        <p:txBody>
          <a:bodyPr rtlCol="0" anchor="ctr"/>
          <a:lstStyle/>
          <a:p>
            <a:pPr algn="ctr" defTabSz="1674868">
              <a:defRPr/>
            </a:pPr>
            <a:endParaRPr lang="en-US" sz="6611" b="1">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ndParaRPr>
          </a:p>
        </p:txBody>
      </p:sp>
      <p:pic>
        <p:nvPicPr>
          <p:cNvPr id="7" name="Content Placeholder 6">
            <a:extLst>
              <a:ext uri="{FF2B5EF4-FFF2-40B4-BE49-F238E27FC236}">
                <a16:creationId xmlns:a16="http://schemas.microsoft.com/office/drawing/2014/main" id="{EF282867-8026-46C0-951E-26DCC40DBC4D}"/>
              </a:ext>
            </a:extLst>
          </p:cNvPr>
          <p:cNvPicPr>
            <a:picLocks noGrp="1" noChangeAspect="1"/>
          </p:cNvPicPr>
          <p:nvPr>
            <p:ph sz="quarter" idx="18"/>
          </p:nvPr>
        </p:nvPicPr>
        <p:blipFill rotWithShape="1">
          <a:blip r:embed="rId7"/>
          <a:srcRect l="2890" t="-511" r="-2890" b="511"/>
          <a:stretch/>
        </p:blipFill>
        <p:spPr>
          <a:xfrm>
            <a:off x="24584697" y="13498366"/>
            <a:ext cx="12373624" cy="7336776"/>
          </a:xfrm>
        </p:spPr>
      </p:pic>
      <p:pic>
        <p:nvPicPr>
          <p:cNvPr id="13" name="Picture 12">
            <a:extLst>
              <a:ext uri="{FF2B5EF4-FFF2-40B4-BE49-F238E27FC236}">
                <a16:creationId xmlns:a16="http://schemas.microsoft.com/office/drawing/2014/main" id="{C40D003F-18DD-435B-A139-2A29D5D9ADAA}"/>
              </a:ext>
            </a:extLst>
          </p:cNvPr>
          <p:cNvPicPr>
            <a:picLocks noChangeAspect="1"/>
          </p:cNvPicPr>
          <p:nvPr/>
        </p:nvPicPr>
        <p:blipFill>
          <a:blip r:embed="rId8"/>
          <a:stretch>
            <a:fillRect/>
          </a:stretch>
        </p:blipFill>
        <p:spPr>
          <a:xfrm>
            <a:off x="1254485" y="6127715"/>
            <a:ext cx="6542272" cy="6489083"/>
          </a:xfrm>
          <a:prstGeom prst="rect">
            <a:avLst/>
          </a:prstGeom>
        </p:spPr>
      </p:pic>
      <p:sp>
        <p:nvSpPr>
          <p:cNvPr id="26" name="Text Placeholder 4">
            <a:extLst>
              <a:ext uri="{FF2B5EF4-FFF2-40B4-BE49-F238E27FC236}">
                <a16:creationId xmlns:a16="http://schemas.microsoft.com/office/drawing/2014/main" id="{FADD5E99-4BEA-4511-9337-3458C8B30425}"/>
              </a:ext>
            </a:extLst>
          </p:cNvPr>
          <p:cNvSpPr txBox="1">
            <a:spLocks/>
          </p:cNvSpPr>
          <p:nvPr/>
        </p:nvSpPr>
        <p:spPr>
          <a:xfrm>
            <a:off x="19192029" y="5267125"/>
            <a:ext cx="17104756" cy="860589"/>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defTabSz="1674868">
              <a:defRPr/>
            </a:pPr>
            <a:r>
              <a:rPr lang="en-US" sz="4007" b="1">
                <a:solidFill>
                  <a:srgbClr val="EE6C4D"/>
                </a:solidFill>
                <a:latin typeface="Calibri"/>
              </a:rPr>
              <a:t>Luciferin-Luciferase Chemistry</a:t>
            </a:r>
          </a:p>
        </p:txBody>
      </p:sp>
      <p:pic>
        <p:nvPicPr>
          <p:cNvPr id="16" name="Picture 15">
            <a:extLst>
              <a:ext uri="{FF2B5EF4-FFF2-40B4-BE49-F238E27FC236}">
                <a16:creationId xmlns:a16="http://schemas.microsoft.com/office/drawing/2014/main" id="{0F054C2F-0BE7-4D9F-AB60-43F205FFB6C5}"/>
              </a:ext>
            </a:extLst>
          </p:cNvPr>
          <p:cNvPicPr>
            <a:picLocks noChangeAspect="1"/>
          </p:cNvPicPr>
          <p:nvPr/>
        </p:nvPicPr>
        <p:blipFill>
          <a:blip r:embed="rId9"/>
          <a:stretch>
            <a:fillRect/>
          </a:stretch>
        </p:blipFill>
        <p:spPr>
          <a:xfrm>
            <a:off x="7696651" y="6127715"/>
            <a:ext cx="10644491" cy="2364487"/>
          </a:xfrm>
          <a:prstGeom prst="rect">
            <a:avLst/>
          </a:prstGeom>
        </p:spPr>
      </p:pic>
      <p:sp>
        <p:nvSpPr>
          <p:cNvPr id="27" name="TextBox 26">
            <a:extLst>
              <a:ext uri="{FF2B5EF4-FFF2-40B4-BE49-F238E27FC236}">
                <a16:creationId xmlns:a16="http://schemas.microsoft.com/office/drawing/2014/main" id="{CE4D6D31-E6BB-4D31-B94B-105FFDB7670A}"/>
              </a:ext>
            </a:extLst>
          </p:cNvPr>
          <p:cNvSpPr txBox="1"/>
          <p:nvPr/>
        </p:nvSpPr>
        <p:spPr>
          <a:xfrm>
            <a:off x="7814040" y="8492201"/>
            <a:ext cx="10538184" cy="1819035"/>
          </a:xfrm>
          <a:prstGeom prst="rect">
            <a:avLst/>
          </a:prstGeom>
          <a:noFill/>
        </p:spPr>
        <p:txBody>
          <a:bodyPr wrap="square" rtlCol="0" anchor="t">
            <a:spAutoFit/>
          </a:bodyPr>
          <a:lstStyle/>
          <a:p>
            <a:pPr algn="just"/>
            <a:r>
              <a:rPr lang="en-US" sz="2805" u="sng" dirty="0">
                <a:solidFill>
                  <a:srgbClr val="F7B9AB"/>
                </a:solidFill>
                <a:cs typeface="Calibri"/>
              </a:rPr>
              <a:t>Figure 4. </a:t>
            </a:r>
            <a:r>
              <a:rPr lang="en-US" sz="2805" dirty="0">
                <a:solidFill>
                  <a:srgbClr val="F7B9AB"/>
                </a:solidFill>
                <a:cs typeface="Calibri"/>
              </a:rPr>
              <a:t>Final plasmid assembly for genetic construct designed through </a:t>
            </a:r>
            <a:r>
              <a:rPr lang="en-US" sz="2805" dirty="0" err="1">
                <a:solidFill>
                  <a:srgbClr val="F7B9AB"/>
                </a:solidFill>
                <a:cs typeface="Calibri"/>
              </a:rPr>
              <a:t>Benchling</a:t>
            </a:r>
            <a:r>
              <a:rPr lang="en-US" sz="2805" dirty="0">
                <a:solidFill>
                  <a:srgbClr val="F7B9AB"/>
                </a:solidFill>
                <a:cs typeface="Calibri"/>
              </a:rPr>
              <a:t>.</a:t>
            </a:r>
          </a:p>
          <a:p>
            <a:pPr algn="just"/>
            <a:r>
              <a:rPr lang="en-US" sz="2805" u="sng" dirty="0">
                <a:solidFill>
                  <a:srgbClr val="F7B9AB"/>
                </a:solidFill>
                <a:cs typeface="Calibri"/>
              </a:rPr>
              <a:t>Figure 5. </a:t>
            </a:r>
            <a:r>
              <a:rPr lang="en-US" sz="2805" dirty="0">
                <a:solidFill>
                  <a:srgbClr val="F7B9AB"/>
                </a:solidFill>
                <a:cs typeface="Calibri"/>
              </a:rPr>
              <a:t>Custom genetic circuit to create luciferase in the presence of copper.</a:t>
            </a:r>
            <a:endParaRPr lang="en-US" sz="2805" dirty="0">
              <a:solidFill>
                <a:srgbClr val="F7B9AB"/>
              </a:solidFill>
            </a:endParaRPr>
          </a:p>
        </p:txBody>
      </p:sp>
      <p:sp>
        <p:nvSpPr>
          <p:cNvPr id="29" name="TextBox 28">
            <a:extLst>
              <a:ext uri="{FF2B5EF4-FFF2-40B4-BE49-F238E27FC236}">
                <a16:creationId xmlns:a16="http://schemas.microsoft.com/office/drawing/2014/main" id="{8D6BE70C-D440-410D-AD00-21BC56A15FF3}"/>
              </a:ext>
            </a:extLst>
          </p:cNvPr>
          <p:cNvSpPr txBox="1"/>
          <p:nvPr/>
        </p:nvSpPr>
        <p:spPr>
          <a:xfrm>
            <a:off x="19071048" y="13706429"/>
            <a:ext cx="5424465" cy="6998657"/>
          </a:xfrm>
          <a:prstGeom prst="rect">
            <a:avLst/>
          </a:prstGeom>
          <a:noFill/>
        </p:spPr>
        <p:txBody>
          <a:bodyPr wrap="square" rtlCol="0">
            <a:spAutoFit/>
          </a:bodyPr>
          <a:lstStyle/>
          <a:p>
            <a:pPr algn="just"/>
            <a:r>
              <a:rPr lang="en-US" sz="2805" dirty="0">
                <a:solidFill>
                  <a:srgbClr val="F7B9AB"/>
                </a:solidFill>
              </a:rPr>
              <a:t>We plan to use </a:t>
            </a:r>
            <a:r>
              <a:rPr lang="en-US" sz="2805" i="1" dirty="0">
                <a:solidFill>
                  <a:srgbClr val="F7B9AB"/>
                </a:solidFill>
              </a:rPr>
              <a:t>Chlamydomonas </a:t>
            </a:r>
            <a:r>
              <a:rPr lang="en-US" sz="2805" i="1" dirty="0" err="1">
                <a:solidFill>
                  <a:srgbClr val="F7B9AB"/>
                </a:solidFill>
              </a:rPr>
              <a:t>reinhardtii</a:t>
            </a:r>
            <a:r>
              <a:rPr lang="en-US" sz="2805" i="1" dirty="0">
                <a:solidFill>
                  <a:srgbClr val="F7B9AB"/>
                </a:solidFill>
              </a:rPr>
              <a:t>  to establish</a:t>
            </a:r>
            <a:r>
              <a:rPr lang="en-US" sz="2805" dirty="0">
                <a:solidFill>
                  <a:srgbClr val="F7B9AB"/>
                </a:solidFill>
              </a:rPr>
              <a:t> a mutualistic relationship with the genetically modified </a:t>
            </a:r>
            <a:r>
              <a:rPr lang="en-US" sz="2805" i="1" dirty="0">
                <a:solidFill>
                  <a:srgbClr val="F7B9AB"/>
                </a:solidFill>
              </a:rPr>
              <a:t>Saccharomyces cerevisiae</a:t>
            </a:r>
            <a:r>
              <a:rPr lang="en-US" sz="2805" dirty="0">
                <a:solidFill>
                  <a:srgbClr val="F7B9AB"/>
                </a:solidFill>
              </a:rPr>
              <a:t>. In this artificially engineered symbiosis, the yeast provides the protist with carbon dioxide while the protist provides the yeast with ammonia and oxygen to sustain luciferase output. The system just needs an input of glucose to support the nutritional needs of yeast, potassium nitrite to support the nutritional needs of the protist, and copper sulfate to induce transcription of </a:t>
            </a:r>
            <a:r>
              <a:rPr lang="en-US" sz="2805" dirty="0" err="1">
                <a:solidFill>
                  <a:srgbClr val="F7B9AB"/>
                </a:solidFill>
              </a:rPr>
              <a:t>Fluc</a:t>
            </a:r>
            <a:r>
              <a:rPr lang="en-US" sz="2805" dirty="0">
                <a:solidFill>
                  <a:srgbClr val="F7B9AB"/>
                </a:solidFill>
              </a:rPr>
              <a:t>.</a:t>
            </a:r>
          </a:p>
        </p:txBody>
      </p:sp>
      <p:sp>
        <p:nvSpPr>
          <p:cNvPr id="30" name="TextBox 29">
            <a:extLst>
              <a:ext uri="{FF2B5EF4-FFF2-40B4-BE49-F238E27FC236}">
                <a16:creationId xmlns:a16="http://schemas.microsoft.com/office/drawing/2014/main" id="{2B2686B8-818B-4B9C-863D-AD847E55D119}"/>
              </a:ext>
            </a:extLst>
          </p:cNvPr>
          <p:cNvSpPr txBox="1"/>
          <p:nvPr/>
        </p:nvSpPr>
        <p:spPr>
          <a:xfrm>
            <a:off x="1012075" y="13528322"/>
            <a:ext cx="6747400" cy="3113940"/>
          </a:xfrm>
          <a:prstGeom prst="rect">
            <a:avLst/>
          </a:prstGeom>
          <a:noFill/>
        </p:spPr>
        <p:txBody>
          <a:bodyPr wrap="square" rtlCol="0">
            <a:spAutoFit/>
          </a:bodyPr>
          <a:lstStyle/>
          <a:p>
            <a:pPr algn="just"/>
            <a:r>
              <a:rPr lang="en-US" sz="2805" dirty="0">
                <a:solidFill>
                  <a:srgbClr val="F7B9AB"/>
                </a:solidFill>
              </a:rPr>
              <a:t>Before copper (II) enters the cell it is reduced to copper (I). By way of the Cup1 promoter, the copper promotes the transcription of luciferase encoded by the </a:t>
            </a:r>
            <a:r>
              <a:rPr lang="en-US" sz="2805" dirty="0" err="1">
                <a:solidFill>
                  <a:srgbClr val="F7B9AB"/>
                </a:solidFill>
              </a:rPr>
              <a:t>Fluc</a:t>
            </a:r>
            <a:r>
              <a:rPr lang="en-US" sz="2805" dirty="0">
                <a:solidFill>
                  <a:srgbClr val="F7B9AB"/>
                </a:solidFill>
              </a:rPr>
              <a:t> gene. The luciferase then complexes with the substrate D-luciferin in the presence of ATP and oxygen to generate oxyluciferin and release photons.</a:t>
            </a:r>
          </a:p>
        </p:txBody>
      </p:sp>
      <p:sp>
        <p:nvSpPr>
          <p:cNvPr id="4" name="TextBox 3">
            <a:extLst>
              <a:ext uri="{FF2B5EF4-FFF2-40B4-BE49-F238E27FC236}">
                <a16:creationId xmlns:a16="http://schemas.microsoft.com/office/drawing/2014/main" id="{D60577B6-F209-4E60-95C0-A9B7F38A28B8}"/>
              </a:ext>
            </a:extLst>
          </p:cNvPr>
          <p:cNvSpPr txBox="1"/>
          <p:nvPr/>
        </p:nvSpPr>
        <p:spPr>
          <a:xfrm>
            <a:off x="19240198" y="6105106"/>
            <a:ext cx="17008418" cy="2682305"/>
          </a:xfrm>
          <a:prstGeom prst="rect">
            <a:avLst/>
          </a:prstGeom>
        </p:spPr>
        <p:txBody>
          <a:bodyPr rot="0" spcFirstLastPara="0" vertOverflow="overflow" horzOverflow="overflow" vert="horz" wrap="square" lIns="91599" tIns="45799" rIns="91599" bIns="45799" numCol="1" spcCol="0" rtlCol="0" fromWordArt="0" anchor="t" anchorCtr="0" forceAA="0" compatLnSpc="1">
            <a:prstTxWarp prst="textNoShape">
              <a:avLst/>
            </a:prstTxWarp>
            <a:spAutoFit/>
          </a:bodyPr>
          <a:lstStyle/>
          <a:p>
            <a:pPr algn="just"/>
            <a:r>
              <a:rPr lang="en-US" sz="2805">
                <a:solidFill>
                  <a:srgbClr val="F7B9AB"/>
                </a:solidFill>
                <a:cs typeface="Calibri"/>
              </a:rPr>
              <a:t>Luciferase is an enzyme primarily found in species of Lampyridae, </a:t>
            </a:r>
            <a:r>
              <a:rPr lang="en-US" sz="2805" err="1">
                <a:solidFill>
                  <a:srgbClr val="F7B9AB"/>
                </a:solidFill>
                <a:cs typeface="Calibri"/>
              </a:rPr>
              <a:t>Elateridae</a:t>
            </a:r>
            <a:r>
              <a:rPr lang="en-US" sz="2805">
                <a:solidFill>
                  <a:srgbClr val="F7B9AB"/>
                </a:solidFill>
                <a:cs typeface="Calibri"/>
              </a:rPr>
              <a:t>, and Phengodidae, which are three of the Coleoptera families. Lampyridae, commonly known as fireflies, are a highly studied area which means information required to employ this luciferase is readily available. This luciferin used as a substrate by Lampyridae is commonly referred to as “firefly luciferin,” or D-firefly luciferin, which gets oxidized by luciferase causing it to emit a photon, which creates light. This reaction between luciferase and D-firefly luciferin is an aerobic process that can be represented by the equation: </a:t>
            </a:r>
            <a:endParaRPr lang="en-US" sz="3205">
              <a:cs typeface="Calibri"/>
            </a:endParaRPr>
          </a:p>
        </p:txBody>
      </p:sp>
      <p:pic>
        <p:nvPicPr>
          <p:cNvPr id="33" name="Picture 32">
            <a:extLst>
              <a:ext uri="{FF2B5EF4-FFF2-40B4-BE49-F238E27FC236}">
                <a16:creationId xmlns:a16="http://schemas.microsoft.com/office/drawing/2014/main" id="{E26E1B7B-DCB0-43B4-BD2E-99A3C7FF31C5}"/>
              </a:ext>
            </a:extLst>
          </p:cNvPr>
          <p:cNvPicPr>
            <a:picLocks noChangeAspect="1"/>
          </p:cNvPicPr>
          <p:nvPr/>
        </p:nvPicPr>
        <p:blipFill rotWithShape="1">
          <a:blip r:embed="rId10"/>
          <a:srcRect t="36573" b="33808"/>
          <a:stretch/>
        </p:blipFill>
        <p:spPr>
          <a:xfrm>
            <a:off x="19192028" y="8837667"/>
            <a:ext cx="17008418" cy="874627"/>
          </a:xfrm>
          <a:prstGeom prst="rect">
            <a:avLst/>
          </a:prstGeom>
        </p:spPr>
      </p:pic>
      <p:sp>
        <p:nvSpPr>
          <p:cNvPr id="28" name="Rectangle 27">
            <a:extLst>
              <a:ext uri="{FF2B5EF4-FFF2-40B4-BE49-F238E27FC236}">
                <a16:creationId xmlns:a16="http://schemas.microsoft.com/office/drawing/2014/main" id="{3C8780D9-5059-4F8C-9619-ED085AF1A2F3}"/>
              </a:ext>
            </a:extLst>
          </p:cNvPr>
          <p:cNvSpPr/>
          <p:nvPr/>
        </p:nvSpPr>
        <p:spPr>
          <a:xfrm>
            <a:off x="29246633" y="20371718"/>
            <a:ext cx="2445513" cy="518484"/>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8.</a:t>
            </a:r>
          </a:p>
        </p:txBody>
      </p:sp>
      <p:sp>
        <p:nvSpPr>
          <p:cNvPr id="31" name="Rectangle 30">
            <a:extLst>
              <a:ext uri="{FF2B5EF4-FFF2-40B4-BE49-F238E27FC236}">
                <a16:creationId xmlns:a16="http://schemas.microsoft.com/office/drawing/2014/main" id="{1566AEAD-EA5E-4CDD-A422-E0FD6A0BF1C5}"/>
              </a:ext>
            </a:extLst>
          </p:cNvPr>
          <p:cNvSpPr/>
          <p:nvPr/>
        </p:nvSpPr>
        <p:spPr>
          <a:xfrm>
            <a:off x="12320963" y="20316659"/>
            <a:ext cx="2445513" cy="518484"/>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7.</a:t>
            </a:r>
          </a:p>
        </p:txBody>
      </p:sp>
      <p:sp>
        <p:nvSpPr>
          <p:cNvPr id="32" name="Rectangle 31">
            <a:extLst>
              <a:ext uri="{FF2B5EF4-FFF2-40B4-BE49-F238E27FC236}">
                <a16:creationId xmlns:a16="http://schemas.microsoft.com/office/drawing/2014/main" id="{ACA29A9A-269F-465C-B49B-A6A57A1252E8}"/>
              </a:ext>
            </a:extLst>
          </p:cNvPr>
          <p:cNvSpPr/>
          <p:nvPr/>
        </p:nvSpPr>
        <p:spPr>
          <a:xfrm>
            <a:off x="26706919" y="9625393"/>
            <a:ext cx="2445513" cy="518484"/>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6.</a:t>
            </a:r>
          </a:p>
        </p:txBody>
      </p:sp>
      <p:sp>
        <p:nvSpPr>
          <p:cNvPr id="34" name="Rectangle 33">
            <a:extLst>
              <a:ext uri="{FF2B5EF4-FFF2-40B4-BE49-F238E27FC236}">
                <a16:creationId xmlns:a16="http://schemas.microsoft.com/office/drawing/2014/main" id="{EFBC0C22-6605-4AC2-B67A-7D771FCDEFFB}"/>
              </a:ext>
            </a:extLst>
          </p:cNvPr>
          <p:cNvSpPr/>
          <p:nvPr/>
        </p:nvSpPr>
        <p:spPr>
          <a:xfrm>
            <a:off x="11843093" y="6479845"/>
            <a:ext cx="2445513" cy="518484"/>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5.</a:t>
            </a:r>
          </a:p>
        </p:txBody>
      </p:sp>
      <p:sp>
        <p:nvSpPr>
          <p:cNvPr id="35" name="Rectangle 34">
            <a:extLst>
              <a:ext uri="{FF2B5EF4-FFF2-40B4-BE49-F238E27FC236}">
                <a16:creationId xmlns:a16="http://schemas.microsoft.com/office/drawing/2014/main" id="{C4741E3B-E042-4762-90B8-0D018267825E}"/>
              </a:ext>
            </a:extLst>
          </p:cNvPr>
          <p:cNvSpPr/>
          <p:nvPr/>
        </p:nvSpPr>
        <p:spPr>
          <a:xfrm>
            <a:off x="3302865" y="12271035"/>
            <a:ext cx="2445513" cy="518484"/>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4.</a:t>
            </a:r>
          </a:p>
        </p:txBody>
      </p:sp>
      <p:sp>
        <p:nvSpPr>
          <p:cNvPr id="44" name="Text Placeholder 1">
            <a:extLst>
              <a:ext uri="{FF2B5EF4-FFF2-40B4-BE49-F238E27FC236}">
                <a16:creationId xmlns:a16="http://schemas.microsoft.com/office/drawing/2014/main" id="{1EAB1F9F-0791-43AB-8915-B16C77B6603A}"/>
              </a:ext>
            </a:extLst>
          </p:cNvPr>
          <p:cNvSpPr>
            <a:spLocks noGrp="1"/>
          </p:cNvSpPr>
          <p:nvPr>
            <p:ph type="body" sz="quarter" idx="10"/>
          </p:nvPr>
        </p:nvSpPr>
        <p:spPr>
          <a:xfrm>
            <a:off x="2192081" y="1761769"/>
            <a:ext cx="33079247" cy="1388481"/>
          </a:xfrm>
        </p:spPr>
        <p:txBody>
          <a:bodyPr/>
          <a:lstStyle/>
          <a:p>
            <a:r>
              <a:rPr lang="en-US" sz="9616" b="1" dirty="0" err="1">
                <a:solidFill>
                  <a:srgbClr val="EE6C4D"/>
                </a:solidFill>
                <a:latin typeface="+mj-lt"/>
              </a:rPr>
              <a:t>AliveLIGHT</a:t>
            </a:r>
            <a:r>
              <a:rPr lang="en-US" sz="9616" b="1" baseline="30000" dirty="0">
                <a:solidFill>
                  <a:srgbClr val="EE6C4D"/>
                </a:solidFill>
                <a:latin typeface="+mj-lt"/>
              </a:rPr>
              <a:t>™</a:t>
            </a:r>
            <a:r>
              <a:rPr lang="en-US" sz="9616" b="1" dirty="0">
                <a:solidFill>
                  <a:srgbClr val="EE6C4D"/>
                </a:solidFill>
                <a:latin typeface="+mj-lt"/>
              </a:rPr>
              <a:t>: Engineering a natural light generating machine</a:t>
            </a:r>
          </a:p>
        </p:txBody>
      </p:sp>
      <p:sp>
        <p:nvSpPr>
          <p:cNvPr id="45" name="Text Placeholder 11">
            <a:extLst>
              <a:ext uri="{FF2B5EF4-FFF2-40B4-BE49-F238E27FC236}">
                <a16:creationId xmlns:a16="http://schemas.microsoft.com/office/drawing/2014/main" id="{278FDAC5-2D11-4C8B-96F3-A513B751F468}"/>
              </a:ext>
            </a:extLst>
          </p:cNvPr>
          <p:cNvSpPr>
            <a:spLocks noGrp="1"/>
          </p:cNvSpPr>
          <p:nvPr>
            <p:ph type="body" sz="quarter" idx="11"/>
          </p:nvPr>
        </p:nvSpPr>
        <p:spPr>
          <a:xfrm>
            <a:off x="3127119" y="2880132"/>
            <a:ext cx="31329301" cy="993995"/>
          </a:xfrm>
        </p:spPr>
        <p:txBody>
          <a:bodyPr/>
          <a:lstStyle/>
          <a:p>
            <a:r>
              <a:rPr lang="en-US" sz="3606" dirty="0">
                <a:solidFill>
                  <a:srgbClr val="F7B9AB"/>
                </a:solidFill>
              </a:rPr>
              <a:t>Cate Barton, Anya </a:t>
            </a:r>
            <a:r>
              <a:rPr lang="en-US" sz="3606" dirty="0" err="1">
                <a:solidFill>
                  <a:srgbClr val="F7B9AB"/>
                </a:solidFill>
              </a:rPr>
              <a:t>Gemos</a:t>
            </a:r>
            <a:r>
              <a:rPr lang="en-US" sz="3606" dirty="0">
                <a:solidFill>
                  <a:srgbClr val="F7B9AB"/>
                </a:solidFill>
              </a:rPr>
              <a:t>, Meredith </a:t>
            </a:r>
            <a:r>
              <a:rPr lang="en-US" sz="3606" dirty="0" err="1">
                <a:solidFill>
                  <a:srgbClr val="F7B9AB"/>
                </a:solidFill>
              </a:rPr>
              <a:t>Hoole</a:t>
            </a:r>
            <a:r>
              <a:rPr lang="en-US" sz="3606" dirty="0">
                <a:solidFill>
                  <a:srgbClr val="F7B9AB"/>
                </a:solidFill>
              </a:rPr>
              <a:t>, Jackson Lundberg, Trey Marcantonio, Kenneth Moore, Amy </a:t>
            </a:r>
            <a:r>
              <a:rPr lang="en-US" sz="3606" dirty="0" err="1">
                <a:solidFill>
                  <a:srgbClr val="F7B9AB"/>
                </a:solidFill>
              </a:rPr>
              <a:t>Murrant</a:t>
            </a:r>
            <a:r>
              <a:rPr lang="en-US" sz="3606" dirty="0">
                <a:solidFill>
                  <a:srgbClr val="F7B9AB"/>
                </a:solidFill>
              </a:rPr>
              <a:t>-Johnson, </a:t>
            </a:r>
            <a:r>
              <a:rPr lang="en-US" sz="3606" dirty="0" err="1">
                <a:solidFill>
                  <a:srgbClr val="F7B9AB"/>
                </a:solidFill>
              </a:rPr>
              <a:t>Naama</a:t>
            </a:r>
            <a:r>
              <a:rPr lang="en-US" sz="3606" dirty="0">
                <a:solidFill>
                  <a:srgbClr val="F7B9AB"/>
                </a:solidFill>
              </a:rPr>
              <a:t> </a:t>
            </a:r>
            <a:r>
              <a:rPr lang="en-US" sz="3606" dirty="0" err="1">
                <a:solidFill>
                  <a:srgbClr val="F7B9AB"/>
                </a:solidFill>
              </a:rPr>
              <a:t>Perliger</a:t>
            </a:r>
            <a:r>
              <a:rPr lang="en-US" sz="3606" dirty="0">
                <a:solidFill>
                  <a:srgbClr val="F7B9AB"/>
                </a:solidFill>
              </a:rPr>
              <a:t>, and Ian Wood</a:t>
            </a:r>
          </a:p>
        </p:txBody>
      </p:sp>
      <p:sp>
        <p:nvSpPr>
          <p:cNvPr id="46" name="Text Placeholder 13">
            <a:extLst>
              <a:ext uri="{FF2B5EF4-FFF2-40B4-BE49-F238E27FC236}">
                <a16:creationId xmlns:a16="http://schemas.microsoft.com/office/drawing/2014/main" id="{48F3CD21-C264-466C-9D73-4B2E10FF0BE0}"/>
              </a:ext>
            </a:extLst>
          </p:cNvPr>
          <p:cNvSpPr>
            <a:spLocks noGrp="1"/>
          </p:cNvSpPr>
          <p:nvPr>
            <p:ph type="body" sz="quarter" idx="12"/>
          </p:nvPr>
        </p:nvSpPr>
        <p:spPr>
          <a:xfrm>
            <a:off x="5511907" y="4015391"/>
            <a:ext cx="26439598" cy="993910"/>
          </a:xfrm>
        </p:spPr>
        <p:txBody>
          <a:bodyPr/>
          <a:lstStyle/>
          <a:p>
            <a:r>
              <a:rPr lang="en-US" i="1" dirty="0" err="1">
                <a:solidFill>
                  <a:srgbClr val="F7B9AB"/>
                </a:solidFill>
              </a:rPr>
              <a:t>Tyngsborough</a:t>
            </a:r>
            <a:r>
              <a:rPr lang="en-US" i="1" dirty="0">
                <a:solidFill>
                  <a:srgbClr val="F7B9AB"/>
                </a:solidFill>
              </a:rPr>
              <a:t> High School  </a:t>
            </a:r>
            <a:r>
              <a:rPr lang="en-US" i="1" dirty="0" err="1">
                <a:solidFill>
                  <a:srgbClr val="F7B9AB"/>
                </a:solidFill>
              </a:rPr>
              <a:t>BioBuilderClub</a:t>
            </a:r>
            <a:endParaRPr lang="en-US" i="1" dirty="0">
              <a:solidFill>
                <a:srgbClr val="F7B9AB"/>
              </a:solidFill>
            </a:endParaRPr>
          </a:p>
        </p:txBody>
      </p:sp>
      <p:pic>
        <p:nvPicPr>
          <p:cNvPr id="47" name="Picture 46">
            <a:extLst>
              <a:ext uri="{FF2B5EF4-FFF2-40B4-BE49-F238E27FC236}">
                <a16:creationId xmlns:a16="http://schemas.microsoft.com/office/drawing/2014/main" id="{225E431B-5B5C-4F12-B2E2-BC4C66DF59D5}"/>
              </a:ext>
            </a:extLst>
          </p:cNvPr>
          <p:cNvPicPr>
            <a:picLocks noChangeAspect="1"/>
          </p:cNvPicPr>
          <p:nvPr/>
        </p:nvPicPr>
        <p:blipFill rotWithShape="1">
          <a:blip r:embed="rId11"/>
          <a:srcRect b="13696"/>
          <a:stretch/>
        </p:blipFill>
        <p:spPr>
          <a:xfrm>
            <a:off x="34592083" y="466148"/>
            <a:ext cx="2137304" cy="1852799"/>
          </a:xfrm>
          <a:prstGeom prst="rect">
            <a:avLst/>
          </a:prstGeom>
        </p:spPr>
      </p:pic>
    </p:spTree>
    <p:extLst>
      <p:ext uri="{BB962C8B-B14F-4D97-AF65-F5344CB8AC3E}">
        <p14:creationId xmlns:p14="http://schemas.microsoft.com/office/powerpoint/2010/main" val="3868007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D5A80"/>
        </a:solidFill>
        <a:effectLst/>
      </p:bgPr>
    </p:bg>
    <p:spTree>
      <p:nvGrpSpPr>
        <p:cNvPr id="1" name=""/>
        <p:cNvGrpSpPr/>
        <p:nvPr/>
      </p:nvGrpSpPr>
      <p:grpSpPr>
        <a:xfrm>
          <a:off x="0" y="0"/>
          <a:ext cx="0" cy="0"/>
          <a:chOff x="0" y="0"/>
          <a:chExt cx="0" cy="0"/>
        </a:xfrm>
      </p:grpSpPr>
      <p:sp>
        <p:nvSpPr>
          <p:cNvPr id="23" name="Text Placeholder 4">
            <a:extLst>
              <a:ext uri="{FF2B5EF4-FFF2-40B4-BE49-F238E27FC236}">
                <a16:creationId xmlns:a16="http://schemas.microsoft.com/office/drawing/2014/main" id="{3950394D-84A8-430D-8F73-296586BBCD28}"/>
              </a:ext>
            </a:extLst>
          </p:cNvPr>
          <p:cNvSpPr txBox="1">
            <a:spLocks/>
          </p:cNvSpPr>
          <p:nvPr/>
        </p:nvSpPr>
        <p:spPr>
          <a:xfrm>
            <a:off x="74091" y="-1071931"/>
            <a:ext cx="37435358" cy="4776945"/>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defTabSz="1674868">
              <a:defRPr/>
            </a:pPr>
            <a:endParaRPr lang="en-US" sz="4007">
              <a:solidFill>
                <a:prstClr val="black"/>
              </a:solidFill>
              <a:latin typeface="Calibri"/>
            </a:endParaRPr>
          </a:p>
        </p:txBody>
      </p:sp>
      <p:sp>
        <p:nvSpPr>
          <p:cNvPr id="11" name="Action Button: Forward or Next 10">
            <a:hlinkClick r:id="" action="ppaction://hlinkshowjump?jump=nextslide" highlightClick="1"/>
          </p:cNvPr>
          <p:cNvSpPr/>
          <p:nvPr/>
        </p:nvSpPr>
        <p:spPr>
          <a:xfrm>
            <a:off x="35088243" y="3220543"/>
            <a:ext cx="1144984" cy="1144984"/>
          </a:xfrm>
          <a:prstGeom prst="actionButtonForwardNext">
            <a:avLst/>
          </a:prstGeom>
          <a:solidFill>
            <a:srgbClr val="3D5A80"/>
          </a:solidFill>
          <a:ln>
            <a:solidFill>
              <a:srgbClr val="EE6C4D"/>
            </a:solidFill>
          </a:ln>
        </p:spPr>
        <p:style>
          <a:lnRef idx="3">
            <a:schemeClr val="lt1"/>
          </a:lnRef>
          <a:fillRef idx="1">
            <a:schemeClr val="dk1"/>
          </a:fillRef>
          <a:effectRef idx="1">
            <a:schemeClr val="dk1"/>
          </a:effectRef>
          <a:fontRef idx="minor">
            <a:schemeClr val="lt1"/>
          </a:fontRef>
        </p:style>
        <p:txBody>
          <a:bodyPr rtlCol="0" anchor="ctr"/>
          <a:lstStyle/>
          <a:p>
            <a:pPr algn="ctr" defTabSz="1674868">
              <a:defRPr/>
            </a:pPr>
            <a:endParaRPr lang="en-US" sz="6611" b="1">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ndParaRPr>
          </a:p>
        </p:txBody>
      </p:sp>
      <p:sp>
        <p:nvSpPr>
          <p:cNvPr id="18" name="Shape 40"/>
          <p:cNvSpPr/>
          <p:nvPr/>
        </p:nvSpPr>
        <p:spPr>
          <a:xfrm>
            <a:off x="-9589231" y="0"/>
            <a:ext cx="9412785" cy="21104352"/>
          </a:xfrm>
          <a:prstGeom prst="rect">
            <a:avLst/>
          </a:prstGeom>
          <a:solidFill>
            <a:srgbClr val="0C0C0C"/>
          </a:solidFill>
          <a:ln>
            <a:noFill/>
          </a:ln>
        </p:spPr>
        <p:txBody>
          <a:bodyPr lIns="358321" tIns="358321" rIns="358321" bIns="0" anchor="t" anchorCtr="0">
            <a:noAutofit/>
          </a:bodyPr>
          <a:lstStyle/>
          <a:p>
            <a:pPr algn="ctr" defTabSz="1674868">
              <a:buSzPct val="25000"/>
              <a:defRPr/>
            </a:pPr>
            <a:r>
              <a:rPr lang="en-US" sz="2504" b="1">
                <a:solidFill>
                  <a:srgbClr val="FF0000"/>
                </a:solidFill>
                <a:latin typeface="Arial"/>
                <a:ea typeface="Arial"/>
                <a:cs typeface="Arial"/>
                <a:sym typeface="Arial"/>
              </a:rPr>
              <a:t>(—THIS SIDEBAR DOES NOT SHOW—)</a:t>
            </a:r>
          </a:p>
          <a:p>
            <a:pPr algn="ctr" defTabSz="1674868">
              <a:buSzPct val="25000"/>
              <a:defRPr/>
            </a:pPr>
            <a:r>
              <a:rPr lang="en-US" sz="3105" b="1">
                <a:solidFill>
                  <a:prstClr val="white"/>
                </a:solidFill>
                <a:latin typeface="Arial"/>
                <a:ea typeface="Arial"/>
                <a:cs typeface="Arial"/>
                <a:sym typeface="Arial"/>
              </a:rPr>
              <a:t>DESIGN GUIDE</a:t>
            </a:r>
          </a:p>
          <a:p>
            <a:pPr algn="ctr" defTabSz="1674868">
              <a:defRPr/>
            </a:pPr>
            <a:endParaRPr sz="2204" b="1">
              <a:solidFill>
                <a:srgbClr val="FFFFFF"/>
              </a:solidFill>
              <a:latin typeface="Arial"/>
              <a:ea typeface="Arial"/>
              <a:cs typeface="Arial"/>
              <a:sym typeface="Arial"/>
            </a:endParaRPr>
          </a:p>
          <a:p>
            <a:pPr defTabSz="1674868">
              <a:buSzPct val="25000"/>
              <a:defRPr/>
            </a:pPr>
            <a:r>
              <a:rPr lang="en-US" sz="2204">
                <a:solidFill>
                  <a:srgbClr val="FFFFFF"/>
                </a:solidFill>
                <a:latin typeface="Arial"/>
                <a:ea typeface="Arial"/>
                <a:cs typeface="Arial"/>
                <a:sym typeface="Arial"/>
              </a:rPr>
              <a:t>This PowerPoint 2011 template produces a 40.97”X23.04” presentation poster. You can use it to create your research poster and save valuable time placing titles, subtitles, text, and graphics. </a:t>
            </a:r>
          </a:p>
          <a:p>
            <a:pPr defTabSz="1674868">
              <a:defRPr/>
            </a:pPr>
            <a:endParaRPr sz="2204">
              <a:solidFill>
                <a:srgbClr val="FFFFFF"/>
              </a:solidFill>
              <a:latin typeface="Arial"/>
              <a:ea typeface="Arial"/>
              <a:cs typeface="Arial"/>
              <a:sym typeface="Arial"/>
            </a:endParaRPr>
          </a:p>
          <a:p>
            <a:pPr defTabSz="1674868">
              <a:buSzPct val="25000"/>
              <a:defRPr/>
            </a:pPr>
            <a:r>
              <a:rPr lang="en-US" sz="2204">
                <a:solidFill>
                  <a:srgbClr val="FFFFFF"/>
                </a:solidFill>
                <a:latin typeface="Arial"/>
                <a:ea typeface="Arial"/>
                <a:cs typeface="Arial"/>
                <a:sym typeface="Arial"/>
              </a:rPr>
              <a:t>We provide a series of YouTube tutorials that will guide you through the poster design process and answer your poster production questions. To view our template tutorials, go online to </a:t>
            </a:r>
            <a:r>
              <a:rPr lang="en-US" sz="2204">
                <a:solidFill>
                  <a:srgbClr val="FFFFFF"/>
                </a:solidFill>
                <a:latin typeface="Arial"/>
                <a:ea typeface="Arial"/>
                <a:cs typeface="Arial"/>
                <a:sym typeface="Arial"/>
                <a:hlinkClick r:id="rId2"/>
              </a:rPr>
              <a:t>https://www.youtube.com/playlist?list=PLBz4JvE0AKmweXsMNGeyRXgWgN_lj_b5L</a:t>
            </a:r>
            <a:endParaRPr sz="2204">
              <a:solidFill>
                <a:srgbClr val="FFFFFF"/>
              </a:solidFill>
              <a:latin typeface="Arial"/>
              <a:ea typeface="Arial"/>
              <a:cs typeface="Arial"/>
              <a:sym typeface="Arial"/>
            </a:endParaRPr>
          </a:p>
          <a:p>
            <a:pPr defTabSz="1674868">
              <a:buSzPct val="25000"/>
              <a:defRPr/>
            </a:pPr>
            <a:r>
              <a:rPr lang="en-US" sz="2204">
                <a:solidFill>
                  <a:prstClr val="white"/>
                </a:solidFill>
                <a:latin typeface="Arial"/>
                <a:ea typeface="Arial"/>
                <a:cs typeface="Arial"/>
                <a:sym typeface="Arial"/>
              </a:rPr>
              <a:t>If you are uploading ahead of time, please go to our website: </a:t>
            </a:r>
            <a:br>
              <a:rPr lang="en-US" sz="2204">
                <a:solidFill>
                  <a:prstClr val="white"/>
                </a:solidFill>
                <a:latin typeface="Arial"/>
                <a:ea typeface="Arial"/>
                <a:cs typeface="Arial"/>
                <a:sym typeface="Arial"/>
              </a:rPr>
            </a:br>
            <a:r>
              <a:rPr lang="en-US" sz="2204">
                <a:solidFill>
                  <a:prstClr val="white"/>
                </a:solidFill>
                <a:latin typeface="Arial"/>
                <a:ea typeface="Arial"/>
                <a:cs typeface="Arial"/>
                <a:sym typeface="Arial"/>
                <a:hlinkClick r:id="rId3"/>
              </a:rPr>
              <a:t>http://www.eposterboards.com/eposterupload/</a:t>
            </a:r>
            <a:endParaRPr lang="en-US" sz="2204">
              <a:solidFill>
                <a:prstClr val="white"/>
              </a:solidFill>
              <a:latin typeface="Arial"/>
              <a:ea typeface="Arial"/>
              <a:cs typeface="Arial"/>
              <a:sym typeface="Arial"/>
            </a:endParaRPr>
          </a:p>
          <a:p>
            <a:pPr defTabSz="1674868">
              <a:buSzPct val="25000"/>
              <a:defRPr/>
            </a:pPr>
            <a:endParaRPr lang="en-US" sz="2204">
              <a:solidFill>
                <a:prstClr val="white"/>
              </a:solidFill>
              <a:latin typeface="Arial"/>
              <a:ea typeface="Arial"/>
              <a:cs typeface="Arial"/>
              <a:sym typeface="Arial"/>
            </a:endParaRPr>
          </a:p>
          <a:p>
            <a:pPr defTabSz="1674868">
              <a:buSzPct val="25000"/>
              <a:defRPr/>
            </a:pPr>
            <a:r>
              <a:rPr lang="en-US" sz="2204">
                <a:solidFill>
                  <a:srgbClr val="FFFF00"/>
                </a:solidFill>
                <a:latin typeface="Arial"/>
                <a:ea typeface="Arial"/>
                <a:cs typeface="Arial"/>
                <a:sym typeface="Arial"/>
              </a:rPr>
              <a:t>Need assistance? Call 617-588-3508 option 2</a:t>
            </a:r>
          </a:p>
          <a:p>
            <a:pPr defTabSz="1674868">
              <a:defRPr/>
            </a:pPr>
            <a:endParaRPr sz="2805" b="1">
              <a:solidFill>
                <a:srgbClr val="FF6600"/>
              </a:solidFill>
              <a:latin typeface="Arial"/>
              <a:ea typeface="Arial"/>
              <a:cs typeface="Arial"/>
              <a:sym typeface="Arial"/>
            </a:endParaRPr>
          </a:p>
          <a:p>
            <a:pPr algn="ctr" defTabSz="1674868">
              <a:defRPr/>
            </a:pPr>
            <a:endParaRPr sz="1903" b="1">
              <a:solidFill>
                <a:srgbClr val="FF6600"/>
              </a:solidFill>
              <a:latin typeface="Arial"/>
              <a:ea typeface="Arial"/>
              <a:cs typeface="Arial"/>
              <a:sym typeface="Arial"/>
            </a:endParaRPr>
          </a:p>
          <a:p>
            <a:pPr algn="ctr" defTabSz="1674868">
              <a:buSzPct val="25000"/>
              <a:defRPr/>
            </a:pPr>
            <a:r>
              <a:rPr lang="en-US" sz="3105" b="1">
                <a:solidFill>
                  <a:srgbClr val="FF6600"/>
                </a:solidFill>
                <a:latin typeface="Arial"/>
                <a:ea typeface="Arial"/>
                <a:cs typeface="Arial"/>
                <a:sym typeface="Arial"/>
              </a:rPr>
              <a:t>QUICK START</a:t>
            </a:r>
          </a:p>
          <a:p>
            <a:pPr algn="ctr" defTabSz="1674868">
              <a:defRPr/>
            </a:pPr>
            <a:endParaRPr sz="2504" b="1">
              <a:solidFill>
                <a:prstClr val="white"/>
              </a:solidFill>
              <a:latin typeface="Arial"/>
              <a:ea typeface="Arial"/>
              <a:cs typeface="Arial"/>
              <a:sym typeface="Arial"/>
            </a:endParaRPr>
          </a:p>
          <a:p>
            <a:pPr defTabSz="1674868">
              <a:defRPr/>
            </a:pPr>
            <a:endParaRPr sz="2204">
              <a:solidFill>
                <a:prstClr val="white"/>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Title, Authors, and Affiliations</a:t>
            </a:r>
          </a:p>
          <a:p>
            <a:pPr defTabSz="1674868">
              <a:buSzPct val="25000"/>
              <a:defRPr/>
            </a:pPr>
            <a:r>
              <a:rPr lang="en-US" sz="1903">
                <a:solidFill>
                  <a:srgbClr val="BFBFBF"/>
                </a:solidFill>
                <a:latin typeface="Arial"/>
                <a:ea typeface="Arial"/>
                <a:cs typeface="Arial"/>
                <a:sym typeface="Arial"/>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674868">
              <a:defRPr/>
            </a:pPr>
            <a:endParaRPr sz="1903">
              <a:solidFill>
                <a:srgbClr val="BFBFBF"/>
              </a:solidFill>
              <a:latin typeface="Arial"/>
              <a:ea typeface="Arial"/>
              <a:cs typeface="Arial"/>
              <a:sym typeface="Arial"/>
            </a:endParaRPr>
          </a:p>
          <a:p>
            <a:pPr defTabSz="1674868">
              <a:buSzPct val="25000"/>
              <a:defRPr/>
            </a:pPr>
            <a:r>
              <a:rPr lang="en-US" sz="1903" b="1">
                <a:solidFill>
                  <a:srgbClr val="FFC000"/>
                </a:solidFill>
                <a:latin typeface="Arial"/>
                <a:ea typeface="Arial"/>
                <a:cs typeface="Arial"/>
                <a:sym typeface="Arial"/>
              </a:rPr>
              <a:t>TIP: </a:t>
            </a:r>
            <a:r>
              <a:rPr lang="en-US" sz="1903">
                <a:solidFill>
                  <a:srgbClr val="BFBFBF"/>
                </a:solidFill>
                <a:latin typeface="Arial"/>
                <a:ea typeface="Arial"/>
                <a:cs typeface="Arial"/>
                <a:sym typeface="Arial"/>
              </a:rPr>
              <a:t>The font size of your title should be bigger than your name(s) and institution name(s). The smallest font size should be 28 points.</a:t>
            </a:r>
          </a:p>
          <a:p>
            <a:pPr defTabSz="1674868">
              <a:buSzPct val="25000"/>
              <a:defRPr/>
            </a:pPr>
            <a:br>
              <a:rPr lang="en-US" sz="2204" b="1">
                <a:solidFill>
                  <a:prstClr val="white"/>
                </a:solidFill>
                <a:latin typeface="Arial"/>
                <a:ea typeface="Arial"/>
                <a:cs typeface="Arial"/>
                <a:sym typeface="Arial"/>
              </a:rPr>
            </a:br>
            <a:endParaRPr lang="en-US" sz="2204" b="1">
              <a:solidFill>
                <a:prstClr val="white"/>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Adding Logos / Seals</a:t>
            </a:r>
          </a:p>
          <a:p>
            <a:pPr defTabSz="1674868">
              <a:buSzPct val="25000"/>
              <a:defRPr/>
            </a:pPr>
            <a:r>
              <a:rPr lang="en-US" sz="1903">
                <a:solidFill>
                  <a:srgbClr val="BFBFBF"/>
                </a:solidFill>
                <a:latin typeface="Arial"/>
                <a:ea typeface="Arial"/>
                <a:cs typeface="Arial"/>
                <a:sym typeface="Arial"/>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674868">
              <a:defRPr/>
            </a:pPr>
            <a:endParaRPr sz="1903">
              <a:solidFill>
                <a:srgbClr val="BFBFBF"/>
              </a:solidFill>
              <a:latin typeface="Arial"/>
              <a:ea typeface="Arial"/>
              <a:cs typeface="Arial"/>
              <a:sym typeface="Arial"/>
            </a:endParaRPr>
          </a:p>
          <a:p>
            <a:pPr defTabSz="1674868">
              <a:buSzPct val="25000"/>
              <a:defRPr/>
            </a:pPr>
            <a:r>
              <a:rPr lang="en-US" sz="1903" b="1">
                <a:solidFill>
                  <a:srgbClr val="FFC000"/>
                </a:solidFill>
                <a:latin typeface="Arial"/>
                <a:ea typeface="Arial"/>
                <a:cs typeface="Arial"/>
                <a:sym typeface="Arial"/>
              </a:rPr>
              <a:t>TIP: </a:t>
            </a:r>
            <a:r>
              <a:rPr lang="en-US" sz="1903">
                <a:solidFill>
                  <a:srgbClr val="BFBFBF"/>
                </a:solidFill>
                <a:latin typeface="Arial"/>
                <a:ea typeface="Arial"/>
                <a:cs typeface="Arial"/>
                <a:sym typeface="Arial"/>
              </a:rPr>
              <a:t>If there is a conference website,  you can pull logos from there.  Please keep in my that we will be adding navigational buttons or a kiosk menu button on the right side of the slides.  Please make the appropriate space for that.</a:t>
            </a:r>
          </a:p>
          <a:p>
            <a:pPr defTabSz="1674868">
              <a:defRPr/>
            </a:pPr>
            <a:endParaRPr sz="1903">
              <a:solidFill>
                <a:srgbClr val="FFFFF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Photographs / Graphics</a:t>
            </a:r>
          </a:p>
          <a:p>
            <a:pPr defTabSz="1674868">
              <a:buSzPct val="25000"/>
              <a:defRPr/>
            </a:pPr>
            <a:r>
              <a:rPr lang="en-US" sz="1903">
                <a:solidFill>
                  <a:srgbClr val="BFBFBF"/>
                </a:solidFill>
                <a:latin typeface="Arial"/>
                <a:ea typeface="Arial"/>
                <a:cs typeface="Arial"/>
                <a:sym typeface="Arial"/>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674868">
              <a:defRPr/>
            </a:pPr>
            <a:endParaRPr sz="1903">
              <a:solidFill>
                <a:srgbClr val="FFFFFF"/>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p:txBody>
      </p:sp>
      <p:sp>
        <p:nvSpPr>
          <p:cNvPr id="20" name="Shape 30"/>
          <p:cNvSpPr/>
          <p:nvPr/>
        </p:nvSpPr>
        <p:spPr>
          <a:xfrm>
            <a:off x="37663622" y="-35621"/>
            <a:ext cx="9457927" cy="21139653"/>
          </a:xfrm>
          <a:prstGeom prst="rect">
            <a:avLst/>
          </a:prstGeom>
          <a:solidFill>
            <a:srgbClr val="0C0C0C"/>
          </a:solidFill>
          <a:ln>
            <a:noFill/>
          </a:ln>
        </p:spPr>
        <p:txBody>
          <a:bodyPr lIns="358321" tIns="358321" rIns="358321" bIns="0" anchor="t" anchorCtr="0">
            <a:noAutofit/>
          </a:bodyPr>
          <a:lstStyle/>
          <a:p>
            <a:pPr algn="ctr" defTabSz="1674868">
              <a:buSzPct val="25000"/>
              <a:defRPr/>
            </a:pPr>
            <a:r>
              <a:rPr lang="en-US" sz="3105" b="1">
                <a:solidFill>
                  <a:prstClr val="white"/>
                </a:solidFill>
                <a:latin typeface="Arial"/>
                <a:ea typeface="Arial"/>
                <a:cs typeface="Arial"/>
                <a:sym typeface="Arial"/>
              </a:rPr>
              <a:t>QUICK START (cont.)</a:t>
            </a:r>
          </a:p>
          <a:p>
            <a:pPr algn="ctr" defTabSz="1674868">
              <a:defRPr/>
            </a:pPr>
            <a:endParaRPr sz="2805" b="1">
              <a:solidFill>
                <a:prstClr val="white"/>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change the template color theme</a:t>
            </a:r>
          </a:p>
          <a:p>
            <a:pPr marL="0" lvl="2" defTabSz="1674868">
              <a:buSzPct val="25000"/>
              <a:defRPr/>
            </a:pPr>
            <a:r>
              <a:rPr lang="en-US" sz="1903">
                <a:solidFill>
                  <a:srgbClr val="BFBFBF"/>
                </a:solidFill>
                <a:latin typeface="Arial"/>
                <a:ea typeface="Arial"/>
                <a:cs typeface="Arial"/>
                <a:sym typeface="Arial"/>
              </a:rPr>
              <a:t>You can easily change the color theme of your poster by going to the DESIGN menu, click on COLORS, and choose the color theme of your choice. You can also create your own color theme.</a:t>
            </a:r>
          </a:p>
          <a:p>
            <a:pPr marL="0" lvl="2"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buSzPct val="25000"/>
              <a:defRPr/>
            </a:pPr>
            <a:r>
              <a:rPr lang="en-US" sz="1903">
                <a:solidFill>
                  <a:srgbClr val="BFBFBF"/>
                </a:solidFill>
                <a:latin typeface="Arial"/>
                <a:ea typeface="Arial"/>
                <a:cs typeface="Arial"/>
                <a:sym typeface="Arial"/>
              </a:rPr>
              <a:t>You can also manually change the color of your background by going to VIEW &gt; SLIDE MASTER.  After you finish working on the master be sure to go to VIEW &gt; NORMAL to continue working on your poster.</a:t>
            </a: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add Text</a:t>
            </a:r>
          </a:p>
          <a:p>
            <a:pPr marL="0" lvl="2" defTabSz="1674868">
              <a:buSzPct val="25000"/>
              <a:defRPr/>
            </a:pPr>
            <a:r>
              <a:rPr lang="en-US" sz="1903">
                <a:solidFill>
                  <a:srgbClr val="BFBFBF"/>
                </a:solidFill>
                <a:latin typeface="Arial"/>
                <a:ea typeface="Arial"/>
                <a:cs typeface="Arial"/>
                <a:sym typeface="Arial"/>
              </a:rPr>
              <a:t>The template comes with a number of pre-formatted placeholders for headers and text blocks. You can add more blocks by copying and pasting the existing ones or by adding a text box from the HOME menu. </a:t>
            </a:r>
          </a:p>
          <a:p>
            <a:pPr marL="0" lvl="2" defTabSz="1674868">
              <a:defRPr/>
            </a:pPr>
            <a:endParaRPr sz="1903">
              <a:solidFill>
                <a:srgbClr val="BFBFBF"/>
              </a:solidFill>
              <a:latin typeface="Arial"/>
              <a:ea typeface="Arial"/>
              <a:cs typeface="Arial"/>
              <a:sym typeface="Arial"/>
            </a:endParaRPr>
          </a:p>
          <a:p>
            <a:pPr algn="ctr" defTabSz="1674868">
              <a:buSzPct val="25000"/>
              <a:defRPr/>
            </a:pPr>
            <a:r>
              <a:rPr lang="en-US" sz="1903">
                <a:solidFill>
                  <a:srgbClr val="BFBFBF"/>
                </a:solidFill>
                <a:latin typeface="Arial"/>
                <a:ea typeface="Arial"/>
                <a:cs typeface="Arial"/>
                <a:sym typeface="Arial"/>
              </a:rPr>
              <a:t> </a:t>
            </a:r>
            <a:r>
              <a:rPr lang="en-US" sz="2504" b="1">
                <a:solidFill>
                  <a:srgbClr val="FFC000"/>
                </a:solidFill>
                <a:latin typeface="Arial"/>
                <a:ea typeface="Arial"/>
                <a:cs typeface="Arial"/>
                <a:sym typeface="Arial"/>
              </a:rPr>
              <a:t>Text size</a:t>
            </a:r>
          </a:p>
          <a:p>
            <a:pPr defTabSz="1674868">
              <a:buSzPct val="25000"/>
              <a:defRPr/>
            </a:pPr>
            <a:r>
              <a:rPr lang="en-US" sz="1903">
                <a:solidFill>
                  <a:srgbClr val="BFBFBF"/>
                </a:solidFill>
                <a:latin typeface="Arial"/>
                <a:ea typeface="Arial"/>
                <a:cs typeface="Arial"/>
                <a:sym typeface="Arial"/>
              </a:rPr>
              <a:t>Adjust the size of your text based on how much content you have to present. The default template text offers a good starting point. The text should not be less than 28 points.</a:t>
            </a:r>
          </a:p>
          <a:p>
            <a:pPr marL="0" lvl="2"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add Tables</a:t>
            </a:r>
          </a:p>
          <a:p>
            <a:pPr marL="1361210" lvl="1" indent="-12722" defTabSz="1674868">
              <a:buSzPct val="25000"/>
              <a:defRPr/>
            </a:pPr>
            <a:r>
              <a:rPr lang="en-US" sz="1903">
                <a:solidFill>
                  <a:srgbClr val="BFBFBF"/>
                </a:solidFill>
                <a:latin typeface="Arial"/>
                <a:ea typeface="Arial"/>
                <a:cs typeface="Arial"/>
                <a:sym typeface="Arial"/>
              </a:rPr>
              <a:t>To add a table from scratch go to the INSERT menu and </a:t>
            </a:r>
            <a:br>
              <a:rPr lang="en-US" sz="1903">
                <a:solidFill>
                  <a:srgbClr val="BFBFBF"/>
                </a:solidFill>
                <a:latin typeface="Arial"/>
                <a:ea typeface="Arial"/>
                <a:cs typeface="Arial"/>
                <a:sym typeface="Arial"/>
              </a:rPr>
            </a:br>
            <a:r>
              <a:rPr lang="en-US" sz="1903">
                <a:solidFill>
                  <a:srgbClr val="BFBFBF"/>
                </a:solidFill>
                <a:latin typeface="Arial"/>
                <a:ea typeface="Arial"/>
                <a:cs typeface="Arial"/>
                <a:sym typeface="Arial"/>
              </a:rPr>
              <a:t>click on TABLE. A drop-down box will help you select rows and columns. </a:t>
            </a:r>
          </a:p>
          <a:p>
            <a:pPr defTabSz="1674868">
              <a:buSzPct val="25000"/>
              <a:defRPr/>
            </a:pPr>
            <a:r>
              <a:rPr lang="en-US" sz="1903">
                <a:solidFill>
                  <a:srgbClr val="BFBFBF"/>
                </a:solidFill>
                <a:latin typeface="Arial"/>
                <a:ea typeface="Arial"/>
                <a:cs typeface="Arial"/>
                <a:sym typeface="Arial"/>
              </a:rPr>
              <a:t>You can also copy and a paste a table from Word or another PowerPoint document. A pasted table may need to be re-formatted by RIGHT-CLICK &gt; FORMAT SHAPE, TEXT BOX, Margins.</a:t>
            </a: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Graphs / Charts</a:t>
            </a:r>
          </a:p>
          <a:p>
            <a:pPr defTabSz="1674868">
              <a:buSzPct val="25000"/>
              <a:defRPr/>
            </a:pPr>
            <a:r>
              <a:rPr lang="en-US" sz="1903">
                <a:solidFill>
                  <a:srgbClr val="BFBFBF"/>
                </a:solidFill>
                <a:latin typeface="Arial"/>
                <a:ea typeface="Arial"/>
                <a:cs typeface="Arial"/>
                <a:sym typeface="Arial"/>
              </a:rPr>
              <a:t>You will have to convert your graphs/charts/formulas/equations into images (.jpg or .png and insert them into your presentation.  This will help maintain the values as different operating systems can distort your work.</a:t>
            </a: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Save your work</a:t>
            </a:r>
          </a:p>
          <a:p>
            <a:pPr defTabSz="1674868">
              <a:buSzPct val="25000"/>
              <a:defRPr/>
            </a:pPr>
            <a:r>
              <a:rPr lang="en-US" sz="1903">
                <a:solidFill>
                  <a:srgbClr val="BFBFBF"/>
                </a:solidFill>
                <a:latin typeface="Arial"/>
                <a:ea typeface="Arial"/>
                <a:cs typeface="Arial"/>
                <a:sym typeface="Arial"/>
              </a:rPr>
              <a:t>Save your template as a  </a:t>
            </a:r>
            <a:r>
              <a:rPr lang="en-US" sz="1903" err="1">
                <a:solidFill>
                  <a:srgbClr val="BFBFBF"/>
                </a:solidFill>
                <a:latin typeface="Arial"/>
                <a:ea typeface="Arial"/>
                <a:cs typeface="Arial"/>
                <a:sym typeface="Arial"/>
              </a:rPr>
              <a:t>lastname.firstname</a:t>
            </a:r>
            <a:r>
              <a:rPr lang="en-US" sz="1903">
                <a:solidFill>
                  <a:srgbClr val="BFBFBF"/>
                </a:solidFill>
                <a:latin typeface="Arial"/>
                <a:ea typeface="Arial"/>
                <a:cs typeface="Arial"/>
                <a:sym typeface="Arial"/>
              </a:rPr>
              <a:t> and as a .</a:t>
            </a:r>
            <a:r>
              <a:rPr lang="en-US" sz="1903" err="1">
                <a:solidFill>
                  <a:srgbClr val="BFBFBF"/>
                </a:solidFill>
                <a:latin typeface="Arial"/>
                <a:ea typeface="Arial"/>
                <a:cs typeface="Arial"/>
                <a:sym typeface="Arial"/>
              </a:rPr>
              <a:t>pptx</a:t>
            </a:r>
            <a:r>
              <a:rPr lang="en-US" sz="1903">
                <a:solidFill>
                  <a:srgbClr val="BFBFBF"/>
                </a:solidFill>
                <a:latin typeface="Arial"/>
                <a:ea typeface="Arial"/>
                <a:cs typeface="Arial"/>
                <a:sym typeface="Arial"/>
              </a:rPr>
              <a:t> file.</a:t>
            </a:r>
          </a:p>
        </p:txBody>
      </p:sp>
      <p:sp>
        <p:nvSpPr>
          <p:cNvPr id="21" name="Rectangle 20"/>
          <p:cNvSpPr/>
          <p:nvPr/>
        </p:nvSpPr>
        <p:spPr>
          <a:xfrm>
            <a:off x="74092" y="105113"/>
            <a:ext cx="37435358" cy="20857486"/>
          </a:xfrm>
          <a:prstGeom prst="rect">
            <a:avLst/>
          </a:prstGeom>
          <a:noFill/>
          <a:ln w="254000">
            <a:solidFill>
              <a:schemeClr val="tx1">
                <a:lumMod val="95000"/>
                <a:lumOff val="5000"/>
              </a:schemeClr>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1674868">
              <a:defRPr/>
            </a:pPr>
            <a:endParaRPr lang="en-US" sz="6611">
              <a:solidFill>
                <a:prstClr val="white"/>
              </a:solidFill>
              <a:latin typeface="Calibri"/>
            </a:endParaRPr>
          </a:p>
        </p:txBody>
      </p:sp>
      <p:pic>
        <p:nvPicPr>
          <p:cNvPr id="22" name="Picture 21"/>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76000"/>
                    </a14:imgEffect>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664874" y="706522"/>
            <a:ext cx="7632407" cy="878883"/>
          </a:xfrm>
          <a:prstGeom prst="rect">
            <a:avLst/>
          </a:prstGeom>
          <a:noFill/>
          <a:ln>
            <a:noFill/>
          </a:ln>
        </p:spPr>
      </p:pic>
      <p:sp>
        <p:nvSpPr>
          <p:cNvPr id="17" name="Text Placeholder 4">
            <a:extLst>
              <a:ext uri="{FF2B5EF4-FFF2-40B4-BE49-F238E27FC236}">
                <a16:creationId xmlns:a16="http://schemas.microsoft.com/office/drawing/2014/main" id="{BEBBCB1D-625E-41C5-8384-94CB6C75C512}"/>
              </a:ext>
            </a:extLst>
          </p:cNvPr>
          <p:cNvSpPr txBox="1">
            <a:spLocks/>
          </p:cNvSpPr>
          <p:nvPr/>
        </p:nvSpPr>
        <p:spPr>
          <a:xfrm>
            <a:off x="1230185" y="5267125"/>
            <a:ext cx="16023843" cy="860589"/>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defTabSz="1674868">
              <a:defRPr/>
            </a:pPr>
            <a:r>
              <a:rPr lang="en-US" sz="4007" b="1" dirty="0">
                <a:solidFill>
                  <a:srgbClr val="EE6C4D"/>
                </a:solidFill>
                <a:latin typeface="Calibri"/>
              </a:rPr>
              <a:t>Explanation of Results</a:t>
            </a:r>
          </a:p>
        </p:txBody>
      </p:sp>
      <p:sp>
        <p:nvSpPr>
          <p:cNvPr id="24" name="Action Button: Forward or Next 10">
            <a:hlinkClick r:id="" action="ppaction://hlinkshowjump?jump=previousslide" highlightClick="1"/>
            <a:extLst>
              <a:ext uri="{FF2B5EF4-FFF2-40B4-BE49-F238E27FC236}">
                <a16:creationId xmlns:a16="http://schemas.microsoft.com/office/drawing/2014/main" id="{4410AFAA-B5D5-4896-B0F6-5151AE1D5A5C}"/>
              </a:ext>
            </a:extLst>
          </p:cNvPr>
          <p:cNvSpPr/>
          <p:nvPr/>
        </p:nvSpPr>
        <p:spPr>
          <a:xfrm rot="10800000">
            <a:off x="1230185" y="3145938"/>
            <a:ext cx="1144984" cy="1144984"/>
          </a:xfrm>
          <a:prstGeom prst="actionButtonForwardNext">
            <a:avLst/>
          </a:prstGeom>
          <a:solidFill>
            <a:srgbClr val="3D5A80"/>
          </a:solidFill>
          <a:ln>
            <a:solidFill>
              <a:srgbClr val="EE6C4D"/>
            </a:solidFill>
          </a:ln>
        </p:spPr>
        <p:style>
          <a:lnRef idx="3">
            <a:schemeClr val="lt1"/>
          </a:lnRef>
          <a:fillRef idx="1">
            <a:schemeClr val="dk1"/>
          </a:fillRef>
          <a:effectRef idx="1">
            <a:schemeClr val="dk1"/>
          </a:effectRef>
          <a:fontRef idx="minor">
            <a:schemeClr val="lt1"/>
          </a:fontRef>
        </p:style>
        <p:txBody>
          <a:bodyPr rtlCol="0" anchor="ctr"/>
          <a:lstStyle/>
          <a:p>
            <a:pPr algn="ctr" defTabSz="1674868">
              <a:defRPr/>
            </a:pPr>
            <a:endParaRPr lang="en-US" sz="6611" b="1">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ndParaRPr>
          </a:p>
        </p:txBody>
      </p:sp>
      <p:pic>
        <p:nvPicPr>
          <p:cNvPr id="4" name="Picture 5" descr="A picture containing cup, table, indoor&#10;&#10;Description generated with very high confidence">
            <a:extLst>
              <a:ext uri="{FF2B5EF4-FFF2-40B4-BE49-F238E27FC236}">
                <a16:creationId xmlns:a16="http://schemas.microsoft.com/office/drawing/2014/main" id="{4F630BBC-5F66-49CC-8C2C-2F627A7D8EB5}"/>
              </a:ext>
            </a:extLst>
          </p:cNvPr>
          <p:cNvPicPr>
            <a:picLocks noChangeAspect="1"/>
          </p:cNvPicPr>
          <p:nvPr/>
        </p:nvPicPr>
        <p:blipFill>
          <a:blip r:embed="rId6"/>
          <a:stretch>
            <a:fillRect/>
          </a:stretch>
        </p:blipFill>
        <p:spPr>
          <a:xfrm>
            <a:off x="1323342" y="16540364"/>
            <a:ext cx="3588813" cy="2729939"/>
          </a:xfrm>
          <a:prstGeom prst="rect">
            <a:avLst/>
          </a:prstGeom>
        </p:spPr>
      </p:pic>
      <p:pic>
        <p:nvPicPr>
          <p:cNvPr id="13" name="Picture 14" descr="A picture containing cup, table&#10;&#10;Description generated with high confidence">
            <a:extLst>
              <a:ext uri="{FF2B5EF4-FFF2-40B4-BE49-F238E27FC236}">
                <a16:creationId xmlns:a16="http://schemas.microsoft.com/office/drawing/2014/main" id="{F43C22F8-1B67-4631-8328-AD373F70CF3E}"/>
              </a:ext>
            </a:extLst>
          </p:cNvPr>
          <p:cNvPicPr>
            <a:picLocks noGrp="1" noChangeAspect="1"/>
          </p:cNvPicPr>
          <p:nvPr>
            <p:ph sz="quarter" idx="20"/>
          </p:nvPr>
        </p:nvPicPr>
        <p:blipFill>
          <a:blip r:embed="rId7"/>
          <a:stretch>
            <a:fillRect/>
          </a:stretch>
        </p:blipFill>
        <p:spPr>
          <a:xfrm>
            <a:off x="9352135" y="16564154"/>
            <a:ext cx="3712632" cy="2729939"/>
          </a:xfrm>
          <a:prstGeom prst="rect">
            <a:avLst/>
          </a:prstGeom>
        </p:spPr>
      </p:pic>
      <p:pic>
        <p:nvPicPr>
          <p:cNvPr id="5" name="Picture 8" descr="A picture containing cup, table, indoor, dishware&#10;&#10;Description generated with very high confidence">
            <a:extLst>
              <a:ext uri="{FF2B5EF4-FFF2-40B4-BE49-F238E27FC236}">
                <a16:creationId xmlns:a16="http://schemas.microsoft.com/office/drawing/2014/main" id="{7E709212-A3EE-4B17-8912-9A75FEE6388B}"/>
              </a:ext>
            </a:extLst>
          </p:cNvPr>
          <p:cNvPicPr>
            <a:picLocks noChangeAspect="1"/>
          </p:cNvPicPr>
          <p:nvPr/>
        </p:nvPicPr>
        <p:blipFill>
          <a:blip r:embed="rId8"/>
          <a:stretch>
            <a:fillRect/>
          </a:stretch>
        </p:blipFill>
        <p:spPr>
          <a:xfrm>
            <a:off x="5349569" y="16595305"/>
            <a:ext cx="3602294" cy="2729939"/>
          </a:xfrm>
          <a:prstGeom prst="rect">
            <a:avLst/>
          </a:prstGeom>
        </p:spPr>
      </p:pic>
      <p:pic>
        <p:nvPicPr>
          <p:cNvPr id="16" name="Picture 24" descr="A picture containing indoor, table, sitting, cup&#10;&#10;Description generated with high confidence">
            <a:extLst>
              <a:ext uri="{FF2B5EF4-FFF2-40B4-BE49-F238E27FC236}">
                <a16:creationId xmlns:a16="http://schemas.microsoft.com/office/drawing/2014/main" id="{FFE31A05-BB56-4E01-9D9F-C9CD1313255F}"/>
              </a:ext>
            </a:extLst>
          </p:cNvPr>
          <p:cNvPicPr>
            <a:picLocks noChangeAspect="1"/>
          </p:cNvPicPr>
          <p:nvPr/>
        </p:nvPicPr>
        <p:blipFill>
          <a:blip r:embed="rId9"/>
          <a:stretch>
            <a:fillRect/>
          </a:stretch>
        </p:blipFill>
        <p:spPr>
          <a:xfrm>
            <a:off x="13442187" y="16611493"/>
            <a:ext cx="3568833" cy="2713751"/>
          </a:xfrm>
          <a:prstGeom prst="rect">
            <a:avLst/>
          </a:prstGeom>
        </p:spPr>
      </p:pic>
      <p:sp>
        <p:nvSpPr>
          <p:cNvPr id="7" name="Rectangle 6">
            <a:extLst>
              <a:ext uri="{FF2B5EF4-FFF2-40B4-BE49-F238E27FC236}">
                <a16:creationId xmlns:a16="http://schemas.microsoft.com/office/drawing/2014/main" id="{EF996739-F92E-4797-8547-552DA42852FB}"/>
              </a:ext>
            </a:extLst>
          </p:cNvPr>
          <p:cNvSpPr/>
          <p:nvPr/>
        </p:nvSpPr>
        <p:spPr>
          <a:xfrm>
            <a:off x="1230184" y="19548332"/>
            <a:ext cx="15885581" cy="955763"/>
          </a:xfrm>
          <a:prstGeom prst="rect">
            <a:avLst/>
          </a:prstGeom>
        </p:spPr>
        <p:txBody>
          <a:bodyPr wrap="square">
            <a:spAutoFit/>
          </a:bodyPr>
          <a:lstStyle/>
          <a:p>
            <a:pPr algn="ctr"/>
            <a:r>
              <a:rPr lang="en-US" sz="2805" dirty="0">
                <a:solidFill>
                  <a:srgbClr val="F7B9AB"/>
                </a:solidFill>
                <a:latin typeface="Calibri" panose="020F0502020204030204" pitchFamily="34" charset="0"/>
              </a:rPr>
              <a:t>Yeast transformation (-</a:t>
            </a:r>
            <a:r>
              <a:rPr lang="en-US" sz="2805" dirty="0" err="1">
                <a:solidFill>
                  <a:srgbClr val="F7B9AB"/>
                </a:solidFill>
                <a:latin typeface="Calibri" panose="020F0502020204030204" pitchFamily="34" charset="0"/>
              </a:rPr>
              <a:t>trp</a:t>
            </a:r>
            <a:r>
              <a:rPr lang="en-US" sz="2805" dirty="0">
                <a:solidFill>
                  <a:srgbClr val="F7B9AB"/>
                </a:solidFill>
                <a:latin typeface="Calibri" panose="020F0502020204030204" pitchFamily="34" charset="0"/>
              </a:rPr>
              <a:t> to +</a:t>
            </a:r>
            <a:r>
              <a:rPr lang="en-US" sz="2805" dirty="0" err="1">
                <a:solidFill>
                  <a:srgbClr val="F7B9AB"/>
                </a:solidFill>
                <a:latin typeface="Calibri" panose="020F0502020204030204" pitchFamily="34" charset="0"/>
              </a:rPr>
              <a:t>trp</a:t>
            </a:r>
            <a:r>
              <a:rPr lang="en-US" sz="2805" dirty="0">
                <a:solidFill>
                  <a:srgbClr val="F7B9AB"/>
                </a:solidFill>
                <a:latin typeface="Calibri" panose="020F0502020204030204" pitchFamily="34" charset="0"/>
              </a:rPr>
              <a:t>) results with color variants (Fig. 10) red, (Fig. 11) orange, (Fig. 12) yellow, and (Fig. 13) white. Plates on right are control.</a:t>
            </a:r>
            <a:endParaRPr lang="en-US" sz="2805" dirty="0">
              <a:solidFill>
                <a:srgbClr val="F7B9AB"/>
              </a:solidFill>
            </a:endParaRPr>
          </a:p>
        </p:txBody>
      </p:sp>
      <p:sp>
        <p:nvSpPr>
          <p:cNvPr id="25" name="Rectangle 24">
            <a:extLst>
              <a:ext uri="{FF2B5EF4-FFF2-40B4-BE49-F238E27FC236}">
                <a16:creationId xmlns:a16="http://schemas.microsoft.com/office/drawing/2014/main" id="{7EFB6A1D-D0FD-42BD-AA34-72B25E54DED0}"/>
              </a:ext>
            </a:extLst>
          </p:cNvPr>
          <p:cNvSpPr/>
          <p:nvPr/>
        </p:nvSpPr>
        <p:spPr>
          <a:xfrm>
            <a:off x="13938613" y="18755074"/>
            <a:ext cx="2445513" cy="518484"/>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13.</a:t>
            </a:r>
          </a:p>
        </p:txBody>
      </p:sp>
      <p:sp>
        <p:nvSpPr>
          <p:cNvPr id="26" name="Rectangle 25">
            <a:extLst>
              <a:ext uri="{FF2B5EF4-FFF2-40B4-BE49-F238E27FC236}">
                <a16:creationId xmlns:a16="http://schemas.microsoft.com/office/drawing/2014/main" id="{BC3E6F71-ED3F-4BF2-B210-4C1295265806}"/>
              </a:ext>
            </a:extLst>
          </p:cNvPr>
          <p:cNvSpPr/>
          <p:nvPr/>
        </p:nvSpPr>
        <p:spPr>
          <a:xfrm>
            <a:off x="9974268" y="18732232"/>
            <a:ext cx="2445513" cy="518484"/>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12.</a:t>
            </a:r>
          </a:p>
        </p:txBody>
      </p:sp>
      <p:sp>
        <p:nvSpPr>
          <p:cNvPr id="27" name="Rectangle 26">
            <a:extLst>
              <a:ext uri="{FF2B5EF4-FFF2-40B4-BE49-F238E27FC236}">
                <a16:creationId xmlns:a16="http://schemas.microsoft.com/office/drawing/2014/main" id="{65C97396-0706-46A7-B3E5-4D92EC668248}"/>
              </a:ext>
            </a:extLst>
          </p:cNvPr>
          <p:cNvSpPr/>
          <p:nvPr/>
        </p:nvSpPr>
        <p:spPr>
          <a:xfrm>
            <a:off x="6111735" y="18758806"/>
            <a:ext cx="2445513" cy="518484"/>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11.</a:t>
            </a:r>
          </a:p>
        </p:txBody>
      </p:sp>
      <p:sp>
        <p:nvSpPr>
          <p:cNvPr id="28" name="Rectangle 27">
            <a:extLst>
              <a:ext uri="{FF2B5EF4-FFF2-40B4-BE49-F238E27FC236}">
                <a16:creationId xmlns:a16="http://schemas.microsoft.com/office/drawing/2014/main" id="{65B7C8AA-D2A4-469B-B658-C3CFB8D61D38}"/>
              </a:ext>
            </a:extLst>
          </p:cNvPr>
          <p:cNvSpPr/>
          <p:nvPr/>
        </p:nvSpPr>
        <p:spPr>
          <a:xfrm>
            <a:off x="1894991" y="18725043"/>
            <a:ext cx="2445513" cy="518484"/>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10.</a:t>
            </a:r>
          </a:p>
        </p:txBody>
      </p:sp>
      <p:sp>
        <p:nvSpPr>
          <p:cNvPr id="8" name="Rectangle 7">
            <a:extLst>
              <a:ext uri="{FF2B5EF4-FFF2-40B4-BE49-F238E27FC236}">
                <a16:creationId xmlns:a16="http://schemas.microsoft.com/office/drawing/2014/main" id="{C93C9E51-619D-4F22-A25A-CBFCE76AFF6A}"/>
              </a:ext>
            </a:extLst>
          </p:cNvPr>
          <p:cNvSpPr/>
          <p:nvPr/>
        </p:nvSpPr>
        <p:spPr>
          <a:xfrm>
            <a:off x="20209384" y="6177584"/>
            <a:ext cx="16023843" cy="9156834"/>
          </a:xfrm>
          <a:prstGeom prst="rect">
            <a:avLst/>
          </a:prstGeom>
        </p:spPr>
        <p:txBody>
          <a:bodyPr wrap="square">
            <a:spAutoFit/>
          </a:bodyPr>
          <a:lstStyle/>
          <a:p>
            <a:pPr indent="457977" algn="just"/>
            <a:r>
              <a:rPr lang="en-US" sz="2805" dirty="0">
                <a:solidFill>
                  <a:srgbClr val="F7B9AB"/>
                </a:solidFill>
                <a:latin typeface="Times New Roman" panose="02020603050405020304" pitchFamily="18" charset="0"/>
              </a:rPr>
              <a:t>The purpose of the </a:t>
            </a:r>
            <a:r>
              <a:rPr lang="en-US" sz="2805" dirty="0" err="1">
                <a:solidFill>
                  <a:srgbClr val="F7B9AB"/>
                </a:solidFill>
                <a:latin typeface="Times New Roman" panose="02020603050405020304" pitchFamily="18" charset="0"/>
              </a:rPr>
              <a:t>AliveLIGHT</a:t>
            </a:r>
            <a:r>
              <a:rPr lang="en-US" sz="2805" dirty="0">
                <a:solidFill>
                  <a:srgbClr val="F7B9AB"/>
                </a:solidFill>
                <a:latin typeface="Times New Roman" panose="02020603050405020304" pitchFamily="18" charset="0"/>
              </a:rPr>
              <a:t>™  system is to produce a safe, long-lasting light source using genetically modified yeast. The objectives for this season were to complete Phases 1 through 3 in the multi-step process described under Methods. Prior to construction of this final product, a consumer analysis survey was administered using a Google form. The total number of respondents participating in this survey was 107, ranging in age from 13 to over 55 years old. In response to the question, “Would you still be interested in this product if you knew that it contained genetically modified yeast?” 46.7% of respondents answered “yes,”  15.9% answered “no” while 37.4% answered “maybe.” This suggests that there is still some uncertainty about purchasing genetically modified products in the marketplace, but many are receptive to the idea. This further suggests that there will be a space, and possible demand, for a product of this nature in the existing market if one remains mindful of the implications related to knowledge about, and acceptance for, genetically modified products. </a:t>
            </a:r>
            <a:endParaRPr lang="en-US" sz="2805" dirty="0">
              <a:solidFill>
                <a:srgbClr val="F7B9AB"/>
              </a:solidFill>
            </a:endParaRPr>
          </a:p>
          <a:p>
            <a:pPr algn="just"/>
            <a:r>
              <a:rPr lang="en-US" sz="2805" dirty="0">
                <a:solidFill>
                  <a:srgbClr val="F7B9AB"/>
                </a:solidFill>
                <a:latin typeface="Times New Roman" panose="02020603050405020304" pitchFamily="18" charset="0"/>
              </a:rPr>
              <a:t>To move forward in the construction of </a:t>
            </a:r>
            <a:r>
              <a:rPr lang="en-US" sz="2805" dirty="0" err="1">
                <a:solidFill>
                  <a:srgbClr val="F7B9AB"/>
                </a:solidFill>
                <a:latin typeface="Times New Roman" panose="02020603050405020304" pitchFamily="18" charset="0"/>
              </a:rPr>
              <a:t>AliveLIGHT</a:t>
            </a:r>
            <a:r>
              <a:rPr lang="en-US" sz="2805" dirty="0">
                <a:solidFill>
                  <a:srgbClr val="F7B9AB"/>
                </a:solidFill>
                <a:latin typeface="Times New Roman" panose="02020603050405020304" pitchFamily="18" charset="0"/>
              </a:rPr>
              <a:t>™, the following phases will be executed:  1. Plasmid design, 2. Plasmid assembly, 3. Plasmid integration, 4. Evaluation of luminescence, 5. Niche engineering, and 6. System optimization. Currently, the project is entering the plasmid assembly Phase which will result in the assembly of the final genetic construct (see Figure 5.). This will be accomplished through DNA amplification by performing a polymerase chain reaction followed by Gibson Assembly, and culminating with the introduction of this final genetic assemblage into a </a:t>
            </a:r>
            <a:r>
              <a:rPr lang="en-US" sz="2805" i="1" dirty="0">
                <a:solidFill>
                  <a:srgbClr val="F7B9AB"/>
                </a:solidFill>
                <a:latin typeface="Times New Roman" panose="02020603050405020304" pitchFamily="18" charset="0"/>
              </a:rPr>
              <a:t>Saccharomyces cerevisiae</a:t>
            </a:r>
            <a:r>
              <a:rPr lang="en-US" sz="2805" dirty="0">
                <a:solidFill>
                  <a:srgbClr val="F7B9AB"/>
                </a:solidFill>
                <a:latin typeface="Times New Roman" panose="02020603050405020304" pitchFamily="18" charset="0"/>
              </a:rPr>
              <a:t> chassis by way of transformation. We will proceed with subsequent phases. Once this process goes as planned, the intention is to incorporate a kill switch into the final system to prevent possible exposure of our engineered system into the environment. Once the phases have been completed, a more sustainable and eco-friendly method for natural luminescence in the form of </a:t>
            </a:r>
            <a:r>
              <a:rPr lang="en-US" sz="2805" dirty="0" err="1">
                <a:solidFill>
                  <a:srgbClr val="F7B9AB"/>
                </a:solidFill>
                <a:latin typeface="Times New Roman" panose="02020603050405020304" pitchFamily="18" charset="0"/>
              </a:rPr>
              <a:t>AliveLIGHT</a:t>
            </a:r>
            <a:r>
              <a:rPr lang="en-US" sz="2805" dirty="0">
                <a:solidFill>
                  <a:srgbClr val="F7B9AB"/>
                </a:solidFill>
                <a:latin typeface="Times New Roman" panose="02020603050405020304" pitchFamily="18" charset="0"/>
              </a:rPr>
              <a:t>™ will be ready for market.  </a:t>
            </a:r>
            <a:endParaRPr lang="en-US" sz="2805" dirty="0">
              <a:solidFill>
                <a:srgbClr val="F7B9AB"/>
              </a:solidFill>
            </a:endParaRPr>
          </a:p>
        </p:txBody>
      </p:sp>
      <p:sp>
        <p:nvSpPr>
          <p:cNvPr id="29" name="Text Placeholder 4">
            <a:extLst>
              <a:ext uri="{FF2B5EF4-FFF2-40B4-BE49-F238E27FC236}">
                <a16:creationId xmlns:a16="http://schemas.microsoft.com/office/drawing/2014/main" id="{FC1FE084-4E00-450C-98B3-AEBEE3FA748C}"/>
              </a:ext>
            </a:extLst>
          </p:cNvPr>
          <p:cNvSpPr txBox="1">
            <a:spLocks/>
          </p:cNvSpPr>
          <p:nvPr/>
        </p:nvSpPr>
        <p:spPr>
          <a:xfrm>
            <a:off x="20209384" y="5284104"/>
            <a:ext cx="16023843" cy="860589"/>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defTabSz="1674868">
              <a:defRPr/>
            </a:pPr>
            <a:r>
              <a:rPr lang="en-US" sz="4007" b="1" dirty="0">
                <a:solidFill>
                  <a:srgbClr val="EE6C4D"/>
                </a:solidFill>
                <a:latin typeface="Calibri"/>
              </a:rPr>
              <a:t>Discussion</a:t>
            </a:r>
          </a:p>
        </p:txBody>
      </p:sp>
      <p:pic>
        <p:nvPicPr>
          <p:cNvPr id="10" name="Picture 9">
            <a:extLst>
              <a:ext uri="{FF2B5EF4-FFF2-40B4-BE49-F238E27FC236}">
                <a16:creationId xmlns:a16="http://schemas.microsoft.com/office/drawing/2014/main" id="{7AF07D65-33B0-4A52-911B-AA623673685D}"/>
              </a:ext>
            </a:extLst>
          </p:cNvPr>
          <p:cNvPicPr>
            <a:picLocks noChangeAspect="1"/>
          </p:cNvPicPr>
          <p:nvPr/>
        </p:nvPicPr>
        <p:blipFill rotWithShape="1">
          <a:blip r:embed="rId10"/>
          <a:srcRect t="11943" r="11487" b="19393"/>
          <a:stretch/>
        </p:blipFill>
        <p:spPr>
          <a:xfrm>
            <a:off x="22893790" y="15641723"/>
            <a:ext cx="10655030" cy="4653291"/>
          </a:xfrm>
          <a:prstGeom prst="rect">
            <a:avLst/>
          </a:prstGeom>
        </p:spPr>
      </p:pic>
      <p:sp>
        <p:nvSpPr>
          <p:cNvPr id="6" name="Rectangle 5">
            <a:extLst>
              <a:ext uri="{FF2B5EF4-FFF2-40B4-BE49-F238E27FC236}">
                <a16:creationId xmlns:a16="http://schemas.microsoft.com/office/drawing/2014/main" id="{A65A2667-31FE-4A0C-9A70-ED5878E0C9DA}"/>
              </a:ext>
            </a:extLst>
          </p:cNvPr>
          <p:cNvSpPr/>
          <p:nvPr/>
        </p:nvSpPr>
        <p:spPr>
          <a:xfrm>
            <a:off x="1230185" y="6104813"/>
            <a:ext cx="16050226" cy="10451739"/>
          </a:xfrm>
          <a:prstGeom prst="rect">
            <a:avLst/>
          </a:prstGeom>
        </p:spPr>
        <p:txBody>
          <a:bodyPr wrap="square">
            <a:spAutoFit/>
          </a:bodyPr>
          <a:lstStyle/>
          <a:p>
            <a:pPr indent="457977" algn="just"/>
            <a:r>
              <a:rPr lang="en-US" sz="2805" dirty="0">
                <a:solidFill>
                  <a:srgbClr val="F7B9AB"/>
                </a:solidFill>
                <a:latin typeface="Times New Roman" panose="02020603050405020304" pitchFamily="18" charset="0"/>
              </a:rPr>
              <a:t>Four different strains of </a:t>
            </a:r>
            <a:r>
              <a:rPr lang="en-US" sz="2805" i="1" dirty="0">
                <a:solidFill>
                  <a:srgbClr val="F7B9AB"/>
                </a:solidFill>
                <a:latin typeface="Times New Roman" panose="02020603050405020304" pitchFamily="18" charset="0"/>
              </a:rPr>
              <a:t>Saccharomyces cerevisiae</a:t>
            </a:r>
            <a:r>
              <a:rPr lang="en-US" sz="2805" dirty="0">
                <a:solidFill>
                  <a:srgbClr val="F7B9AB"/>
                </a:solidFill>
                <a:latin typeface="Times New Roman" panose="02020603050405020304" pitchFamily="18" charset="0"/>
              </a:rPr>
              <a:t> were used in this experiment, each expressing a different color. In order to achieve these 4 color variants, β-carotene needs to be expressed. When converting geranylgeranyl diphosphate into β-carotene it requires the use of 2 genes: </a:t>
            </a:r>
            <a:r>
              <a:rPr lang="en-US" sz="2805" dirty="0" err="1">
                <a:solidFill>
                  <a:srgbClr val="F7B9AB"/>
                </a:solidFill>
                <a:latin typeface="Times New Roman" panose="02020603050405020304" pitchFamily="18" charset="0"/>
              </a:rPr>
              <a:t>crtYB</a:t>
            </a:r>
            <a:r>
              <a:rPr lang="en-US" sz="2805" dirty="0">
                <a:solidFill>
                  <a:srgbClr val="F7B9AB"/>
                </a:solidFill>
                <a:latin typeface="Times New Roman" panose="02020603050405020304" pitchFamily="18" charset="0"/>
              </a:rPr>
              <a:t> and </a:t>
            </a:r>
            <a:r>
              <a:rPr lang="en-US" sz="2805" dirty="0" err="1">
                <a:solidFill>
                  <a:srgbClr val="F7B9AB"/>
                </a:solidFill>
                <a:latin typeface="Times New Roman" panose="02020603050405020304" pitchFamily="18" charset="0"/>
              </a:rPr>
              <a:t>crtI</a:t>
            </a:r>
            <a:r>
              <a:rPr lang="en-US" sz="2805" dirty="0">
                <a:solidFill>
                  <a:srgbClr val="F7B9AB"/>
                </a:solidFill>
                <a:latin typeface="Times New Roman" panose="02020603050405020304" pitchFamily="18" charset="0"/>
              </a:rPr>
              <a:t>. </a:t>
            </a:r>
            <a:r>
              <a:rPr lang="en-US" sz="2805" i="1" dirty="0" err="1">
                <a:solidFill>
                  <a:srgbClr val="F7B9AB"/>
                </a:solidFill>
                <a:latin typeface="Times New Roman" panose="02020603050405020304" pitchFamily="18" charset="0"/>
              </a:rPr>
              <a:t>Xanthophyllomyces</a:t>
            </a:r>
            <a:r>
              <a:rPr lang="en-US" sz="2805" i="1" dirty="0">
                <a:solidFill>
                  <a:srgbClr val="F7B9AB"/>
                </a:solidFill>
                <a:latin typeface="Times New Roman" panose="02020603050405020304" pitchFamily="18" charset="0"/>
              </a:rPr>
              <a:t> </a:t>
            </a:r>
            <a:r>
              <a:rPr lang="en-US" sz="2805" i="1" dirty="0" err="1">
                <a:solidFill>
                  <a:srgbClr val="F7B9AB"/>
                </a:solidFill>
                <a:latin typeface="Times New Roman" panose="02020603050405020304" pitchFamily="18" charset="0"/>
              </a:rPr>
              <a:t>dendrorhous</a:t>
            </a:r>
            <a:r>
              <a:rPr lang="en-US" sz="2805" i="1" dirty="0">
                <a:solidFill>
                  <a:srgbClr val="F7B9AB"/>
                </a:solidFill>
                <a:latin typeface="Times New Roman" panose="02020603050405020304" pitchFamily="18" charset="0"/>
              </a:rPr>
              <a:t> </a:t>
            </a:r>
            <a:r>
              <a:rPr lang="en-US" sz="2805" dirty="0">
                <a:solidFill>
                  <a:srgbClr val="F7B9AB"/>
                </a:solidFill>
                <a:latin typeface="Times New Roman" panose="02020603050405020304" pitchFamily="18" charset="0"/>
              </a:rPr>
              <a:t>naturally expresses red pigmentation due to the metabolic pathway described in Figure 3 below. Since these genes do not occur naturally in </a:t>
            </a:r>
            <a:r>
              <a:rPr lang="en-US" sz="2805" i="1" dirty="0">
                <a:solidFill>
                  <a:srgbClr val="F7B9AB"/>
                </a:solidFill>
                <a:latin typeface="Times New Roman" panose="02020603050405020304" pitchFamily="18" charset="0"/>
              </a:rPr>
              <a:t>Saccharomyces cerevisiae</a:t>
            </a:r>
            <a:r>
              <a:rPr lang="en-US" sz="2805" dirty="0">
                <a:solidFill>
                  <a:srgbClr val="F7B9AB"/>
                </a:solidFill>
                <a:latin typeface="Times New Roman" panose="02020603050405020304" pitchFamily="18" charset="0"/>
              </a:rPr>
              <a:t>, they had to be introduced into common Baker’s yeast. Each enzyme in the metabolic pathway leading to the production of β-carotene plays a specific role. The gene, </a:t>
            </a:r>
            <a:r>
              <a:rPr lang="en-US" sz="2805" dirty="0" err="1">
                <a:solidFill>
                  <a:srgbClr val="F7B9AB"/>
                </a:solidFill>
                <a:latin typeface="Times New Roman" panose="02020603050405020304" pitchFamily="18" charset="0"/>
              </a:rPr>
              <a:t>crtYB</a:t>
            </a:r>
            <a:r>
              <a:rPr lang="en-US" sz="2805" dirty="0">
                <a:solidFill>
                  <a:srgbClr val="F7B9AB"/>
                </a:solidFill>
                <a:latin typeface="Times New Roman" panose="02020603050405020304" pitchFamily="18" charset="0"/>
              </a:rPr>
              <a:t> is involved in the early stage production of precursor compounds in this pathway. It converts geranylgeranyl diphosphate into phytoene. The gene, </a:t>
            </a:r>
            <a:r>
              <a:rPr lang="en-US" sz="2805" dirty="0" err="1">
                <a:solidFill>
                  <a:srgbClr val="F7B9AB"/>
                </a:solidFill>
                <a:latin typeface="Times New Roman" panose="02020603050405020304" pitchFamily="18" charset="0"/>
              </a:rPr>
              <a:t>crtI</a:t>
            </a:r>
            <a:r>
              <a:rPr lang="en-US" sz="2805" dirty="0">
                <a:solidFill>
                  <a:srgbClr val="F7B9AB"/>
                </a:solidFill>
                <a:latin typeface="Times New Roman" panose="02020603050405020304" pitchFamily="18" charset="0"/>
              </a:rPr>
              <a:t>, a catalytic enzyme, converts phytoene into neurosporene (yellow pigment) and then into lycopene (red pigment). During the last step in this pathway </a:t>
            </a:r>
            <a:r>
              <a:rPr lang="en-US" sz="2805" dirty="0" err="1">
                <a:solidFill>
                  <a:srgbClr val="F7B9AB"/>
                </a:solidFill>
                <a:latin typeface="Times New Roman" panose="02020603050405020304" pitchFamily="18" charset="0"/>
              </a:rPr>
              <a:t>crtYB</a:t>
            </a:r>
            <a:r>
              <a:rPr lang="en-US" sz="2805" dirty="0">
                <a:solidFill>
                  <a:srgbClr val="F7B9AB"/>
                </a:solidFill>
                <a:latin typeface="Times New Roman" panose="02020603050405020304" pitchFamily="18" charset="0"/>
              </a:rPr>
              <a:t> returns to convert lycopene in to β-carotene (orange).</a:t>
            </a:r>
            <a:r>
              <a:rPr lang="en-US" sz="2805" u="sng" dirty="0">
                <a:solidFill>
                  <a:srgbClr val="F7B9AB"/>
                </a:solidFill>
                <a:latin typeface="Times New Roman" panose="02020603050405020304" pitchFamily="18" charset="0"/>
              </a:rPr>
              <a:t> </a:t>
            </a:r>
            <a:endParaRPr lang="en-US" sz="2805" dirty="0">
              <a:solidFill>
                <a:srgbClr val="F7B9AB"/>
              </a:solidFill>
            </a:endParaRPr>
          </a:p>
          <a:p>
            <a:pPr algn="just"/>
            <a:r>
              <a:rPr lang="en-US" sz="2805" dirty="0">
                <a:solidFill>
                  <a:srgbClr val="F7B9AB"/>
                </a:solidFill>
                <a:latin typeface="Times New Roman" panose="02020603050405020304" pitchFamily="18" charset="0"/>
              </a:rPr>
              <a:t>     The white color variants are non-biologically engineered yeast. The yellow color variants produce high concentrations of neurosporene, resulting in the yellow coloration. The orange yeast produces large quantities of β-carotene, resulting in the orange coloration. Lastly, the yeast culture manufacturing lycopene in large amounts produces red coloration. When colonies have more than one color present, it leads to the assumption that some of the steps of the pathway have malfunctioned and that the yeast sample is unstable. For the red and orange sample, different colors than originally hypothesized were produced. After a 7 day incubation period, the Petri dish inoculated with the orange variant produced several colonies of all colors, however, the majority were of the orange variety. After a 7 day incubation period, the Petri dish inoculated with the red variant produced several colonies of all colors. Alternatively, the yellow and white yeast cultures produced consistently yellow or white, respectively. However, at day 12, the yellow culture showed signs of contamination with satellite colonies of non-yellow variety on the perimeter of the dish. It can be concluded that the metabolic pathway leading to β-carotene production in Baker’s yeast is unstable for those samples observed to have colony pigment variation. In addition, since some of the engineered yeast have white colonies this means that some of the cells may have lost one or more </a:t>
            </a:r>
            <a:r>
              <a:rPr lang="en-US" sz="2805" dirty="0" err="1">
                <a:solidFill>
                  <a:srgbClr val="F7B9AB"/>
                </a:solidFill>
                <a:latin typeface="Times New Roman" panose="02020603050405020304" pitchFamily="18" charset="0"/>
              </a:rPr>
              <a:t>crt</a:t>
            </a:r>
            <a:r>
              <a:rPr lang="en-US" sz="2805" dirty="0">
                <a:solidFill>
                  <a:srgbClr val="F7B9AB"/>
                </a:solidFill>
                <a:latin typeface="Times New Roman" panose="02020603050405020304" pitchFamily="18" charset="0"/>
              </a:rPr>
              <a:t> genes.</a:t>
            </a:r>
            <a:endParaRPr lang="en-US" sz="2805" dirty="0">
              <a:solidFill>
                <a:srgbClr val="F7B9AB"/>
              </a:solidFill>
            </a:endParaRPr>
          </a:p>
        </p:txBody>
      </p:sp>
      <p:pic>
        <p:nvPicPr>
          <p:cNvPr id="1026" name="Picture 2" descr="https://lh6.googleusercontent.com/uiwkOIXI4-EQotd9kNgVCUnvrg7WztQcMTMwKfz-RkhX6fRO2t5WKbed18BL_v5MA8VZcgSsM8MpCKBRItJWZA9GG1reBqhnn1LnaJ-PMZOaKvDfHCKscbe8ytbG2v_T7YC1J4Cx">
            <a:extLst>
              <a:ext uri="{FF2B5EF4-FFF2-40B4-BE49-F238E27FC236}">
                <a16:creationId xmlns:a16="http://schemas.microsoft.com/office/drawing/2014/main" id="{212406D1-FC33-4FCF-A924-2C67C738B24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8337" r="19317"/>
          <a:stretch/>
        </p:blipFill>
        <p:spPr bwMode="auto">
          <a:xfrm>
            <a:off x="17352590" y="6177584"/>
            <a:ext cx="2791730" cy="975714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287525E2-C1B9-4F30-B30D-022B5C6B95F2}"/>
              </a:ext>
            </a:extLst>
          </p:cNvPr>
          <p:cNvSpPr/>
          <p:nvPr/>
        </p:nvSpPr>
        <p:spPr>
          <a:xfrm>
            <a:off x="17352590" y="5284103"/>
            <a:ext cx="2791730" cy="820710"/>
          </a:xfrm>
          <a:prstGeom prst="rect">
            <a:avLst/>
          </a:prstGeom>
          <a:solidFill>
            <a:srgbClr val="2932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5" b="1" u="sng" dirty="0">
                <a:solidFill>
                  <a:srgbClr val="EE6C4D"/>
                </a:solidFill>
              </a:rPr>
              <a:t>Figure 9.</a:t>
            </a:r>
          </a:p>
        </p:txBody>
      </p:sp>
      <p:sp>
        <p:nvSpPr>
          <p:cNvPr id="38" name="Text Placeholder 1">
            <a:extLst>
              <a:ext uri="{FF2B5EF4-FFF2-40B4-BE49-F238E27FC236}">
                <a16:creationId xmlns:a16="http://schemas.microsoft.com/office/drawing/2014/main" id="{DA4016AB-CDB4-491F-97D1-184852DA445B}"/>
              </a:ext>
            </a:extLst>
          </p:cNvPr>
          <p:cNvSpPr>
            <a:spLocks noGrp="1"/>
          </p:cNvSpPr>
          <p:nvPr>
            <p:ph type="body" sz="quarter" idx="10"/>
          </p:nvPr>
        </p:nvSpPr>
        <p:spPr>
          <a:xfrm>
            <a:off x="2192081" y="1761769"/>
            <a:ext cx="33079247" cy="1388481"/>
          </a:xfrm>
        </p:spPr>
        <p:txBody>
          <a:bodyPr/>
          <a:lstStyle/>
          <a:p>
            <a:r>
              <a:rPr lang="en-US" sz="9616" b="1" dirty="0" err="1">
                <a:solidFill>
                  <a:srgbClr val="EE6C4D"/>
                </a:solidFill>
                <a:latin typeface="+mj-lt"/>
              </a:rPr>
              <a:t>AliveLIGHT</a:t>
            </a:r>
            <a:r>
              <a:rPr lang="en-US" sz="9616" b="1" baseline="30000" dirty="0">
                <a:solidFill>
                  <a:srgbClr val="EE6C4D"/>
                </a:solidFill>
                <a:latin typeface="+mj-lt"/>
              </a:rPr>
              <a:t>™</a:t>
            </a:r>
            <a:r>
              <a:rPr lang="en-US" sz="9616" b="1" dirty="0">
                <a:solidFill>
                  <a:srgbClr val="EE6C4D"/>
                </a:solidFill>
                <a:latin typeface="+mj-lt"/>
              </a:rPr>
              <a:t>: Engineering a natural light generating machine</a:t>
            </a:r>
          </a:p>
        </p:txBody>
      </p:sp>
      <p:sp>
        <p:nvSpPr>
          <p:cNvPr id="39" name="Text Placeholder 11">
            <a:extLst>
              <a:ext uri="{FF2B5EF4-FFF2-40B4-BE49-F238E27FC236}">
                <a16:creationId xmlns:a16="http://schemas.microsoft.com/office/drawing/2014/main" id="{D539955E-1BCD-45E4-9CCA-5C41B6DC5A25}"/>
              </a:ext>
            </a:extLst>
          </p:cNvPr>
          <p:cNvSpPr>
            <a:spLocks noGrp="1"/>
          </p:cNvSpPr>
          <p:nvPr>
            <p:ph type="body" sz="quarter" idx="11"/>
          </p:nvPr>
        </p:nvSpPr>
        <p:spPr>
          <a:xfrm>
            <a:off x="3127119" y="2880132"/>
            <a:ext cx="31329301" cy="993995"/>
          </a:xfrm>
        </p:spPr>
        <p:txBody>
          <a:bodyPr/>
          <a:lstStyle/>
          <a:p>
            <a:r>
              <a:rPr lang="en-US" sz="3606" dirty="0">
                <a:solidFill>
                  <a:srgbClr val="F7B9AB"/>
                </a:solidFill>
              </a:rPr>
              <a:t>Cate Barton, Anya </a:t>
            </a:r>
            <a:r>
              <a:rPr lang="en-US" sz="3606" dirty="0" err="1">
                <a:solidFill>
                  <a:srgbClr val="F7B9AB"/>
                </a:solidFill>
              </a:rPr>
              <a:t>Gemos</a:t>
            </a:r>
            <a:r>
              <a:rPr lang="en-US" sz="3606" dirty="0">
                <a:solidFill>
                  <a:srgbClr val="F7B9AB"/>
                </a:solidFill>
              </a:rPr>
              <a:t>, Meredith </a:t>
            </a:r>
            <a:r>
              <a:rPr lang="en-US" sz="3606" dirty="0" err="1">
                <a:solidFill>
                  <a:srgbClr val="F7B9AB"/>
                </a:solidFill>
              </a:rPr>
              <a:t>Hoole</a:t>
            </a:r>
            <a:r>
              <a:rPr lang="en-US" sz="3606" dirty="0">
                <a:solidFill>
                  <a:srgbClr val="F7B9AB"/>
                </a:solidFill>
              </a:rPr>
              <a:t>, Jackson Lundberg, Trey Marcantonio, Kenneth Moore, Amy </a:t>
            </a:r>
            <a:r>
              <a:rPr lang="en-US" sz="3606" dirty="0" err="1">
                <a:solidFill>
                  <a:srgbClr val="F7B9AB"/>
                </a:solidFill>
              </a:rPr>
              <a:t>Murrant</a:t>
            </a:r>
            <a:r>
              <a:rPr lang="en-US" sz="3606" dirty="0">
                <a:solidFill>
                  <a:srgbClr val="F7B9AB"/>
                </a:solidFill>
              </a:rPr>
              <a:t>-Johnson, </a:t>
            </a:r>
            <a:r>
              <a:rPr lang="en-US" sz="3606" dirty="0" err="1">
                <a:solidFill>
                  <a:srgbClr val="F7B9AB"/>
                </a:solidFill>
              </a:rPr>
              <a:t>Naama</a:t>
            </a:r>
            <a:r>
              <a:rPr lang="en-US" sz="3606" dirty="0">
                <a:solidFill>
                  <a:srgbClr val="F7B9AB"/>
                </a:solidFill>
              </a:rPr>
              <a:t> </a:t>
            </a:r>
            <a:r>
              <a:rPr lang="en-US" sz="3606" dirty="0" err="1">
                <a:solidFill>
                  <a:srgbClr val="F7B9AB"/>
                </a:solidFill>
              </a:rPr>
              <a:t>Perliger</a:t>
            </a:r>
            <a:r>
              <a:rPr lang="en-US" sz="3606" dirty="0">
                <a:solidFill>
                  <a:srgbClr val="F7B9AB"/>
                </a:solidFill>
              </a:rPr>
              <a:t>, and Ian Wood</a:t>
            </a:r>
          </a:p>
        </p:txBody>
      </p:sp>
      <p:sp>
        <p:nvSpPr>
          <p:cNvPr id="40" name="Text Placeholder 13">
            <a:extLst>
              <a:ext uri="{FF2B5EF4-FFF2-40B4-BE49-F238E27FC236}">
                <a16:creationId xmlns:a16="http://schemas.microsoft.com/office/drawing/2014/main" id="{212BC035-E1E5-44F8-B614-3B2B219DADE3}"/>
              </a:ext>
            </a:extLst>
          </p:cNvPr>
          <p:cNvSpPr>
            <a:spLocks noGrp="1"/>
          </p:cNvSpPr>
          <p:nvPr>
            <p:ph type="body" sz="quarter" idx="12"/>
          </p:nvPr>
        </p:nvSpPr>
        <p:spPr>
          <a:xfrm>
            <a:off x="5511907" y="4015391"/>
            <a:ext cx="26439598" cy="993910"/>
          </a:xfrm>
        </p:spPr>
        <p:txBody>
          <a:bodyPr/>
          <a:lstStyle/>
          <a:p>
            <a:r>
              <a:rPr lang="en-US" i="1" dirty="0" err="1">
                <a:solidFill>
                  <a:srgbClr val="F7B9AB"/>
                </a:solidFill>
              </a:rPr>
              <a:t>Tyngsborough</a:t>
            </a:r>
            <a:r>
              <a:rPr lang="en-US" i="1" dirty="0">
                <a:solidFill>
                  <a:srgbClr val="F7B9AB"/>
                </a:solidFill>
              </a:rPr>
              <a:t> High School  </a:t>
            </a:r>
            <a:r>
              <a:rPr lang="en-US" i="1" dirty="0" err="1">
                <a:solidFill>
                  <a:srgbClr val="F7B9AB"/>
                </a:solidFill>
              </a:rPr>
              <a:t>BioBuilderClub</a:t>
            </a:r>
            <a:endParaRPr lang="en-US" i="1" dirty="0">
              <a:solidFill>
                <a:srgbClr val="F7B9AB"/>
              </a:solidFill>
            </a:endParaRPr>
          </a:p>
        </p:txBody>
      </p:sp>
      <p:pic>
        <p:nvPicPr>
          <p:cNvPr id="41" name="Picture 40">
            <a:extLst>
              <a:ext uri="{FF2B5EF4-FFF2-40B4-BE49-F238E27FC236}">
                <a16:creationId xmlns:a16="http://schemas.microsoft.com/office/drawing/2014/main" id="{4E2AAD4E-984B-4B18-979B-ACFD6F37F519}"/>
              </a:ext>
            </a:extLst>
          </p:cNvPr>
          <p:cNvPicPr>
            <a:picLocks noChangeAspect="1"/>
          </p:cNvPicPr>
          <p:nvPr/>
        </p:nvPicPr>
        <p:blipFill rotWithShape="1">
          <a:blip r:embed="rId12"/>
          <a:srcRect b="13696"/>
          <a:stretch/>
        </p:blipFill>
        <p:spPr>
          <a:xfrm>
            <a:off x="34592083" y="466148"/>
            <a:ext cx="2137304" cy="1852799"/>
          </a:xfrm>
          <a:prstGeom prst="rect">
            <a:avLst/>
          </a:prstGeom>
        </p:spPr>
      </p:pic>
    </p:spTree>
    <p:extLst>
      <p:ext uri="{BB962C8B-B14F-4D97-AF65-F5344CB8AC3E}">
        <p14:creationId xmlns:p14="http://schemas.microsoft.com/office/powerpoint/2010/main" val="85995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5A80"/>
        </a:solidFill>
        <a:effectLst/>
      </p:bgPr>
    </p:bg>
    <p:spTree>
      <p:nvGrpSpPr>
        <p:cNvPr id="1" name=""/>
        <p:cNvGrpSpPr/>
        <p:nvPr/>
      </p:nvGrpSpPr>
      <p:grpSpPr>
        <a:xfrm>
          <a:off x="0" y="0"/>
          <a:ext cx="0" cy="0"/>
          <a:chOff x="0" y="0"/>
          <a:chExt cx="0" cy="0"/>
        </a:xfrm>
      </p:grpSpPr>
      <p:sp>
        <p:nvSpPr>
          <p:cNvPr id="23" name="Text Placeholder 4">
            <a:extLst>
              <a:ext uri="{FF2B5EF4-FFF2-40B4-BE49-F238E27FC236}">
                <a16:creationId xmlns:a16="http://schemas.microsoft.com/office/drawing/2014/main" id="{3950394D-84A8-430D-8F73-296586BBCD28}"/>
              </a:ext>
            </a:extLst>
          </p:cNvPr>
          <p:cNvSpPr txBox="1">
            <a:spLocks/>
          </p:cNvSpPr>
          <p:nvPr/>
        </p:nvSpPr>
        <p:spPr>
          <a:xfrm>
            <a:off x="74091" y="-1071931"/>
            <a:ext cx="37435358" cy="4776945"/>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defTabSz="1674868">
              <a:defRPr/>
            </a:pPr>
            <a:endParaRPr lang="en-US" sz="4007">
              <a:solidFill>
                <a:prstClr val="black"/>
              </a:solidFill>
              <a:latin typeface="Calibri"/>
            </a:endParaRPr>
          </a:p>
        </p:txBody>
      </p:sp>
      <p:sp>
        <p:nvSpPr>
          <p:cNvPr id="2" name="Text Placeholder 1"/>
          <p:cNvSpPr>
            <a:spLocks noGrp="1"/>
          </p:cNvSpPr>
          <p:nvPr>
            <p:ph type="body" sz="quarter" idx="10"/>
          </p:nvPr>
        </p:nvSpPr>
        <p:spPr>
          <a:xfrm>
            <a:off x="2192081" y="1761769"/>
            <a:ext cx="33079247" cy="1388481"/>
          </a:xfrm>
        </p:spPr>
        <p:txBody>
          <a:bodyPr/>
          <a:lstStyle/>
          <a:p>
            <a:r>
              <a:rPr lang="en-US" sz="9616" b="1" dirty="0" err="1">
                <a:solidFill>
                  <a:srgbClr val="EE6C4D"/>
                </a:solidFill>
                <a:latin typeface="+mj-lt"/>
              </a:rPr>
              <a:t>AliveLIGHT</a:t>
            </a:r>
            <a:r>
              <a:rPr lang="en-US" sz="9616" b="1" baseline="30000" dirty="0">
                <a:solidFill>
                  <a:srgbClr val="EE6C4D"/>
                </a:solidFill>
                <a:latin typeface="+mj-lt"/>
              </a:rPr>
              <a:t>™</a:t>
            </a:r>
            <a:r>
              <a:rPr lang="en-US" sz="9616" b="1" dirty="0">
                <a:solidFill>
                  <a:srgbClr val="EE6C4D"/>
                </a:solidFill>
                <a:latin typeface="+mj-lt"/>
              </a:rPr>
              <a:t>: Engineering a natural light generating machine</a:t>
            </a:r>
          </a:p>
        </p:txBody>
      </p:sp>
      <p:sp>
        <p:nvSpPr>
          <p:cNvPr id="12" name="Text Placeholder 11"/>
          <p:cNvSpPr>
            <a:spLocks noGrp="1"/>
          </p:cNvSpPr>
          <p:nvPr>
            <p:ph type="body" sz="quarter" idx="11"/>
          </p:nvPr>
        </p:nvSpPr>
        <p:spPr>
          <a:xfrm>
            <a:off x="3127119" y="2880132"/>
            <a:ext cx="31329301" cy="993995"/>
          </a:xfrm>
        </p:spPr>
        <p:txBody>
          <a:bodyPr/>
          <a:lstStyle/>
          <a:p>
            <a:r>
              <a:rPr lang="en-US" sz="3606" dirty="0">
                <a:solidFill>
                  <a:srgbClr val="F7B9AB"/>
                </a:solidFill>
              </a:rPr>
              <a:t>Cate Barton, Anya </a:t>
            </a:r>
            <a:r>
              <a:rPr lang="en-US" sz="3606" dirty="0" err="1">
                <a:solidFill>
                  <a:srgbClr val="F7B9AB"/>
                </a:solidFill>
              </a:rPr>
              <a:t>Gemos</a:t>
            </a:r>
            <a:r>
              <a:rPr lang="en-US" sz="3606" dirty="0">
                <a:solidFill>
                  <a:srgbClr val="F7B9AB"/>
                </a:solidFill>
              </a:rPr>
              <a:t>, Meredith </a:t>
            </a:r>
            <a:r>
              <a:rPr lang="en-US" sz="3606" dirty="0" err="1">
                <a:solidFill>
                  <a:srgbClr val="F7B9AB"/>
                </a:solidFill>
              </a:rPr>
              <a:t>Hoole</a:t>
            </a:r>
            <a:r>
              <a:rPr lang="en-US" sz="3606" dirty="0">
                <a:solidFill>
                  <a:srgbClr val="F7B9AB"/>
                </a:solidFill>
              </a:rPr>
              <a:t>, Jackson Lundberg, Trey Marcantonio, Kenneth Moore, Amy </a:t>
            </a:r>
            <a:r>
              <a:rPr lang="en-US" sz="3606" dirty="0" err="1">
                <a:solidFill>
                  <a:srgbClr val="F7B9AB"/>
                </a:solidFill>
              </a:rPr>
              <a:t>Murrant</a:t>
            </a:r>
            <a:r>
              <a:rPr lang="en-US" sz="3606" dirty="0">
                <a:solidFill>
                  <a:srgbClr val="F7B9AB"/>
                </a:solidFill>
              </a:rPr>
              <a:t>-Johnson, </a:t>
            </a:r>
            <a:r>
              <a:rPr lang="en-US" sz="3606" dirty="0" err="1">
                <a:solidFill>
                  <a:srgbClr val="F7B9AB"/>
                </a:solidFill>
              </a:rPr>
              <a:t>Naama</a:t>
            </a:r>
            <a:r>
              <a:rPr lang="en-US" sz="3606" dirty="0">
                <a:solidFill>
                  <a:srgbClr val="F7B9AB"/>
                </a:solidFill>
              </a:rPr>
              <a:t> </a:t>
            </a:r>
            <a:r>
              <a:rPr lang="en-US" sz="3606" dirty="0" err="1">
                <a:solidFill>
                  <a:srgbClr val="F7B9AB"/>
                </a:solidFill>
              </a:rPr>
              <a:t>Perliger</a:t>
            </a:r>
            <a:r>
              <a:rPr lang="en-US" sz="3606" dirty="0">
                <a:solidFill>
                  <a:srgbClr val="F7B9AB"/>
                </a:solidFill>
              </a:rPr>
              <a:t>, and Ian Wood</a:t>
            </a:r>
          </a:p>
        </p:txBody>
      </p:sp>
      <p:sp>
        <p:nvSpPr>
          <p:cNvPr id="10" name="Content Placeholder 9"/>
          <p:cNvSpPr>
            <a:spLocks noGrp="1"/>
          </p:cNvSpPr>
          <p:nvPr>
            <p:ph sz="quarter" idx="20"/>
          </p:nvPr>
        </p:nvSpPr>
        <p:spPr>
          <a:xfrm>
            <a:off x="1230185" y="6160605"/>
            <a:ext cx="35338267" cy="14544169"/>
          </a:xfrm>
          <a:ln>
            <a:noFill/>
          </a:ln>
        </p:spPr>
        <p:txBody>
          <a:bodyPr vert="horz" anchor="t"/>
          <a:lstStyle/>
          <a:p>
            <a:r>
              <a:rPr lang="en-US" sz="3606" dirty="0">
                <a:solidFill>
                  <a:srgbClr val="F7B9AB"/>
                </a:solidFill>
                <a:cs typeface="Calibri"/>
              </a:rPr>
              <a:t>Print Literature:</a:t>
            </a:r>
          </a:p>
          <a:p>
            <a:r>
              <a:rPr lang="en-US" sz="3606" dirty="0">
                <a:solidFill>
                  <a:srgbClr val="F7B9AB"/>
                </a:solidFill>
              </a:rPr>
              <a:t>Gould, S.J., &amp; Subramani, S. (1988). “Firefly luciferase as a tool in molecular and cell biology.” </a:t>
            </a:r>
            <a:r>
              <a:rPr lang="en-US" sz="3606" i="1" dirty="0">
                <a:solidFill>
                  <a:srgbClr val="F7B9AB"/>
                </a:solidFill>
              </a:rPr>
              <a:t>Anal. Biochem.175</a:t>
            </a:r>
            <a:r>
              <a:rPr lang="en-US" sz="3606" dirty="0">
                <a:solidFill>
                  <a:srgbClr val="F7B9AB"/>
                </a:solidFill>
              </a:rPr>
              <a:t>(5)-13.</a:t>
            </a:r>
            <a:endParaRPr lang="en-US" sz="3606" dirty="0">
              <a:solidFill>
                <a:srgbClr val="F7B9AB"/>
              </a:solidFill>
              <a:cs typeface="Calibri"/>
            </a:endParaRPr>
          </a:p>
          <a:p>
            <a:r>
              <a:rPr lang="en-US" sz="3606" dirty="0">
                <a:solidFill>
                  <a:srgbClr val="F7B9AB"/>
                </a:solidFill>
              </a:rPr>
              <a:t>Koller, A., </a:t>
            </a:r>
            <a:r>
              <a:rPr lang="en-US" sz="3606" dirty="0" err="1">
                <a:solidFill>
                  <a:srgbClr val="F7B9AB"/>
                </a:solidFill>
              </a:rPr>
              <a:t>Valesco</a:t>
            </a:r>
            <a:r>
              <a:rPr lang="en-US" sz="3606" dirty="0">
                <a:solidFill>
                  <a:srgbClr val="F7B9AB"/>
                </a:solidFill>
              </a:rPr>
              <a:t>, J., &amp; Subramani, S. (2000). “The CUP1 promoter of </a:t>
            </a:r>
            <a:r>
              <a:rPr lang="en-US" sz="3606" i="1" dirty="0">
                <a:solidFill>
                  <a:srgbClr val="F7B9AB"/>
                </a:solidFill>
              </a:rPr>
              <a:t>Saccharomyces cerevisiae </a:t>
            </a:r>
            <a:r>
              <a:rPr lang="en-US" sz="3606" dirty="0">
                <a:solidFill>
                  <a:srgbClr val="F7B9AB"/>
                </a:solidFill>
              </a:rPr>
              <a:t>is inducible by copper in </a:t>
            </a:r>
            <a:r>
              <a:rPr lang="en-US" sz="3606" i="1" dirty="0">
                <a:solidFill>
                  <a:srgbClr val="F7B9AB"/>
                </a:solidFill>
              </a:rPr>
              <a:t>Pichia pastoris</a:t>
            </a:r>
            <a:r>
              <a:rPr lang="en-US" sz="3606" dirty="0">
                <a:solidFill>
                  <a:srgbClr val="F7B9AB"/>
                </a:solidFill>
              </a:rPr>
              <a:t>.” </a:t>
            </a:r>
            <a:r>
              <a:rPr lang="en-US" sz="3606" i="1" dirty="0">
                <a:solidFill>
                  <a:srgbClr val="F7B9AB"/>
                </a:solidFill>
              </a:rPr>
              <a:t>Yeast, 16, pp. 651-656.</a:t>
            </a:r>
            <a:endParaRPr lang="en-US" sz="3606" dirty="0">
              <a:solidFill>
                <a:srgbClr val="F7B9AB"/>
              </a:solidFill>
              <a:cs typeface="Calibri"/>
            </a:endParaRPr>
          </a:p>
          <a:p>
            <a:r>
              <a:rPr lang="en-US" sz="3606" dirty="0" err="1">
                <a:solidFill>
                  <a:srgbClr val="F7B9AB"/>
                </a:solidFill>
                <a:cs typeface="Calibri"/>
              </a:rPr>
              <a:t>Kuldell</a:t>
            </a:r>
            <a:r>
              <a:rPr lang="en-US" sz="3606" dirty="0">
                <a:solidFill>
                  <a:srgbClr val="F7B9AB"/>
                </a:solidFill>
                <a:cs typeface="Calibri"/>
              </a:rPr>
              <a:t> el al. (2015). “</a:t>
            </a:r>
            <a:r>
              <a:rPr lang="en-US" sz="3606" dirty="0" err="1">
                <a:solidFill>
                  <a:srgbClr val="F7B9AB"/>
                </a:solidFill>
                <a:cs typeface="Calibri"/>
              </a:rPr>
              <a:t>BioBuilder</a:t>
            </a:r>
            <a:r>
              <a:rPr lang="en-US" sz="3606" dirty="0">
                <a:solidFill>
                  <a:srgbClr val="F7B9AB"/>
                </a:solidFill>
                <a:cs typeface="Calibri"/>
              </a:rPr>
              <a:t> Synthetic Biology in the Lab.” </a:t>
            </a:r>
            <a:r>
              <a:rPr lang="en-US" sz="3606" i="1" dirty="0">
                <a:solidFill>
                  <a:srgbClr val="F7B9AB"/>
                </a:solidFill>
                <a:cs typeface="Calibri"/>
              </a:rPr>
              <a:t>O’Reilly. 1, pp. 187-204.</a:t>
            </a:r>
            <a:endParaRPr lang="en-US" sz="3606" dirty="0">
              <a:solidFill>
                <a:srgbClr val="F7B9AB"/>
              </a:solidFill>
              <a:cs typeface="Calibri"/>
            </a:endParaRPr>
          </a:p>
          <a:p>
            <a:r>
              <a:rPr lang="en-US" sz="3606" dirty="0">
                <a:solidFill>
                  <a:srgbClr val="F7B9AB"/>
                </a:solidFill>
              </a:rPr>
              <a:t>Lee, et al. (2015). “A highly characterized yeast toolkit for modular, multipart assembly.” </a:t>
            </a:r>
            <a:r>
              <a:rPr lang="en-US" sz="3606" i="1" dirty="0">
                <a:solidFill>
                  <a:srgbClr val="F7B9AB"/>
                </a:solidFill>
              </a:rPr>
              <a:t>ACS Synthetic Biology,4, pp. 975-986.</a:t>
            </a:r>
            <a:endParaRPr lang="en-US" sz="3606" dirty="0">
              <a:solidFill>
                <a:srgbClr val="F7B9AB"/>
              </a:solidFill>
              <a:cs typeface="Calibri"/>
            </a:endParaRPr>
          </a:p>
          <a:p>
            <a:r>
              <a:rPr lang="en-US" sz="3606" dirty="0" err="1">
                <a:solidFill>
                  <a:srgbClr val="F7B9AB"/>
                </a:solidFill>
                <a:cs typeface="Calibri"/>
              </a:rPr>
              <a:t>Marjorette</a:t>
            </a:r>
            <a:r>
              <a:rPr lang="en-US" sz="3606" dirty="0">
                <a:solidFill>
                  <a:srgbClr val="F7B9AB"/>
                </a:solidFill>
                <a:cs typeface="Calibri"/>
              </a:rPr>
              <a:t> et al. (2000). “Characterization of </a:t>
            </a:r>
            <a:r>
              <a:rPr lang="en-US" sz="3606" i="1" dirty="0">
                <a:solidFill>
                  <a:srgbClr val="F7B9AB"/>
                </a:solidFill>
                <a:cs typeface="Calibri"/>
              </a:rPr>
              <a:t>Saccharomyces cerevisiae </a:t>
            </a:r>
            <a:r>
              <a:rPr lang="en-US" sz="3606" dirty="0">
                <a:solidFill>
                  <a:srgbClr val="F7B9AB"/>
                </a:solidFill>
                <a:cs typeface="Calibri"/>
              </a:rPr>
              <a:t>High Affinity Copper Transporter Ctr3.”  </a:t>
            </a:r>
            <a:r>
              <a:rPr lang="en-US" sz="3606" i="1" dirty="0">
                <a:solidFill>
                  <a:srgbClr val="F7B9AB"/>
                </a:solidFill>
                <a:cs typeface="Calibri"/>
              </a:rPr>
              <a:t>Journal of Biological Chemistry. 275, pp. 33244-33251</a:t>
            </a:r>
            <a:r>
              <a:rPr lang="en-US" sz="3606" dirty="0">
                <a:solidFill>
                  <a:srgbClr val="F7B9AB"/>
                </a:solidFill>
                <a:cs typeface="Calibri"/>
              </a:rPr>
              <a:t>.  </a:t>
            </a:r>
          </a:p>
          <a:p>
            <a:r>
              <a:rPr lang="en-US" sz="3606" dirty="0" err="1">
                <a:solidFill>
                  <a:srgbClr val="F7B9AB"/>
                </a:solidFill>
              </a:rPr>
              <a:t>Mazo</a:t>
            </a:r>
            <a:r>
              <a:rPr lang="en-US" sz="3606" dirty="0">
                <a:solidFill>
                  <a:srgbClr val="F7B9AB"/>
                </a:solidFill>
              </a:rPr>
              <a:t>-Vargas et al. (2014). “Measuring fast gene dynamics in single cells with time-lapse luminescence microscopy.” </a:t>
            </a:r>
            <a:r>
              <a:rPr lang="en-US" sz="3606" i="1" dirty="0">
                <a:solidFill>
                  <a:srgbClr val="F7B9AB"/>
                </a:solidFill>
              </a:rPr>
              <a:t>Molecular Biology of the Cell, 25, pp. 3699-3708.</a:t>
            </a:r>
            <a:endParaRPr lang="en-US" sz="3606" dirty="0">
              <a:solidFill>
                <a:srgbClr val="F7B9AB"/>
              </a:solidFill>
              <a:cs typeface="Calibri"/>
            </a:endParaRPr>
          </a:p>
          <a:p>
            <a:r>
              <a:rPr lang="en-US" sz="3606" dirty="0" err="1">
                <a:solidFill>
                  <a:srgbClr val="F7B9AB"/>
                </a:solidFill>
              </a:rPr>
              <a:t>Parsell</a:t>
            </a:r>
            <a:r>
              <a:rPr lang="en-US" sz="3606" dirty="0">
                <a:solidFill>
                  <a:srgbClr val="F7B9AB"/>
                </a:solidFill>
              </a:rPr>
              <a:t> et al. (1994). “Protein disaggregation mediated by heat-shock protein Hspl04”. </a:t>
            </a:r>
            <a:r>
              <a:rPr lang="en-US" sz="3606" i="1" dirty="0">
                <a:solidFill>
                  <a:srgbClr val="F7B9AB"/>
                </a:solidFill>
              </a:rPr>
              <a:t>Nature International Journal of Science, pp.475-478. </a:t>
            </a:r>
            <a:endParaRPr lang="en-US" sz="3606" dirty="0">
              <a:solidFill>
                <a:srgbClr val="F7B9AB"/>
              </a:solidFill>
              <a:cs typeface="Calibri"/>
            </a:endParaRPr>
          </a:p>
          <a:p>
            <a:r>
              <a:rPr lang="en-US" sz="3606" dirty="0">
                <a:solidFill>
                  <a:srgbClr val="F7B9AB"/>
                </a:solidFill>
                <a:cs typeface="Calibri"/>
              </a:rPr>
              <a:t>Richard, A., Dennis, J. (2012). “Copper at the Front Line of the Host-Pathogen Battle.” </a:t>
            </a:r>
            <a:r>
              <a:rPr lang="en-US" sz="3606" i="1" dirty="0">
                <a:solidFill>
                  <a:srgbClr val="F7B9AB"/>
                </a:solidFill>
                <a:cs typeface="Calibri"/>
              </a:rPr>
              <a:t>PLOS Pathogens. 8, pp.1-4. </a:t>
            </a:r>
            <a:endParaRPr lang="en-US" sz="3606" dirty="0">
              <a:solidFill>
                <a:srgbClr val="F7B9AB"/>
              </a:solidFill>
              <a:cs typeface="Calibri"/>
            </a:endParaRPr>
          </a:p>
          <a:p>
            <a:r>
              <a:rPr lang="en-US" sz="3606" dirty="0">
                <a:solidFill>
                  <a:srgbClr val="F7B9AB"/>
                </a:solidFill>
                <a:cs typeface="Calibri"/>
              </a:rPr>
              <a:t>Wu et al. (2009). “Copper Transport Activity of Yeast Ctr1 is Down-regulated via Its C Terminus in Response to Excess Copper.” </a:t>
            </a:r>
            <a:r>
              <a:rPr lang="en-US" sz="3606" i="1" dirty="0">
                <a:solidFill>
                  <a:srgbClr val="F7B9AB"/>
                </a:solidFill>
                <a:cs typeface="Calibri"/>
              </a:rPr>
              <a:t>Journal of Biology Chemistry. 284, pp. 4112-4122. </a:t>
            </a:r>
            <a:endParaRPr lang="en-US" sz="3606" dirty="0">
              <a:solidFill>
                <a:srgbClr val="F7B9AB"/>
              </a:solidFill>
              <a:cs typeface="Calibri"/>
            </a:endParaRPr>
          </a:p>
          <a:p>
            <a:endParaRPr lang="en-US" sz="3606" dirty="0">
              <a:solidFill>
                <a:srgbClr val="F7B9AB"/>
              </a:solidFill>
              <a:cs typeface="Calibri"/>
            </a:endParaRPr>
          </a:p>
          <a:p>
            <a:r>
              <a:rPr lang="en-US" sz="3606" dirty="0">
                <a:solidFill>
                  <a:srgbClr val="F7B9AB"/>
                </a:solidFill>
                <a:cs typeface="Calibri"/>
              </a:rPr>
              <a:t>Electronic Literature:</a:t>
            </a:r>
          </a:p>
          <a:p>
            <a:r>
              <a:rPr lang="en-US" sz="3606" dirty="0">
                <a:solidFill>
                  <a:srgbClr val="F7B9AB"/>
                </a:solidFill>
                <a:cs typeface="Calibri"/>
              </a:rPr>
              <a:t>Ahrens, M. (2017, December). “Home candle fires.” Retrieved March 7, 2019, from https://www.nfpa.org/News-and-Research/Data-research-and-tools/US-Fire-Problem/Candles. </a:t>
            </a:r>
          </a:p>
          <a:p>
            <a:r>
              <a:rPr lang="en-US" sz="3606" dirty="0">
                <a:solidFill>
                  <a:srgbClr val="F7B9AB"/>
                </a:solidFill>
              </a:rPr>
              <a:t>Arnone, M., </a:t>
            </a:r>
            <a:r>
              <a:rPr lang="en-US" sz="3606" dirty="0" err="1">
                <a:solidFill>
                  <a:srgbClr val="F7B9AB"/>
                </a:solidFill>
              </a:rPr>
              <a:t>Gache</a:t>
            </a:r>
            <a:r>
              <a:rPr lang="en-US" sz="3606" dirty="0">
                <a:solidFill>
                  <a:srgbClr val="F7B9AB"/>
                </a:solidFill>
              </a:rPr>
              <a:t>, C. (2004). "Development of Sea Urchins, Ascidians, and Other Invertebrate Deuterostomes: Experimental Approaches." </a:t>
            </a:r>
            <a:r>
              <a:rPr lang="en-US" sz="3606" i="1" dirty="0">
                <a:solidFill>
                  <a:srgbClr val="F7B9AB"/>
                </a:solidFill>
              </a:rPr>
              <a:t>Science Direct</a:t>
            </a:r>
            <a:r>
              <a:rPr lang="en-US" sz="3606" dirty="0">
                <a:solidFill>
                  <a:srgbClr val="F7B9AB"/>
                </a:solidFill>
              </a:rPr>
              <a:t>. Retrieved from https://www.sciencedirect.com/topics/agricultural-and-biological-sciences/photinus-pyralis</a:t>
            </a:r>
            <a:endParaRPr lang="en-US" sz="3606" dirty="0">
              <a:solidFill>
                <a:srgbClr val="F7B9AB"/>
              </a:solidFill>
              <a:cs typeface="Calibri"/>
            </a:endParaRPr>
          </a:p>
          <a:p>
            <a:r>
              <a:rPr lang="en-US" sz="3606" dirty="0" err="1">
                <a:solidFill>
                  <a:srgbClr val="F7B9AB"/>
                </a:solidFill>
              </a:rPr>
              <a:t>Branchini</a:t>
            </a:r>
            <a:r>
              <a:rPr lang="en-US" sz="3606" dirty="0">
                <a:solidFill>
                  <a:srgbClr val="F7B9AB"/>
                </a:solidFill>
              </a:rPr>
              <a:t>, B. R. (2013, August 02). “CHEMISTRY OF FIREFLY BIOLUMINESCENCE.”. Retrieved from, http://photobiology.info/Branchini2.html</a:t>
            </a:r>
            <a:endParaRPr lang="en-US" sz="3606" dirty="0">
              <a:solidFill>
                <a:srgbClr val="F7B9AB"/>
              </a:solidFill>
              <a:cs typeface="Calibri"/>
            </a:endParaRPr>
          </a:p>
          <a:p>
            <a:r>
              <a:rPr lang="en-US" sz="3606" dirty="0">
                <a:solidFill>
                  <a:srgbClr val="F7B9AB"/>
                </a:solidFill>
              </a:rPr>
              <a:t>Editors of Encyclopedia of Britannica. (2018). "Bioluminescence CHEMICAL REACTION." </a:t>
            </a:r>
            <a:r>
              <a:rPr lang="en-US" sz="3606" i="1" dirty="0">
                <a:solidFill>
                  <a:srgbClr val="F7B9AB"/>
                </a:solidFill>
              </a:rPr>
              <a:t>Encyclopedia Britannica. </a:t>
            </a:r>
            <a:r>
              <a:rPr lang="en-US" sz="3606" dirty="0">
                <a:solidFill>
                  <a:srgbClr val="F7B9AB"/>
                </a:solidFill>
              </a:rPr>
              <a:t>Retrieved from https://www.britannica.com/animal/Photinus-pyralis</a:t>
            </a:r>
            <a:endParaRPr lang="en-US" sz="3606" dirty="0">
              <a:solidFill>
                <a:srgbClr val="F7B9AB"/>
              </a:solidFill>
              <a:cs typeface="Calibri"/>
            </a:endParaRPr>
          </a:p>
          <a:p>
            <a:r>
              <a:rPr lang="en-US" sz="3606" dirty="0" err="1">
                <a:solidFill>
                  <a:srgbClr val="F7B9AB"/>
                </a:solidFill>
              </a:rPr>
              <a:t>Leskinen</a:t>
            </a:r>
            <a:r>
              <a:rPr lang="en-US" sz="3606" dirty="0">
                <a:solidFill>
                  <a:srgbClr val="F7B9AB"/>
                </a:solidFill>
              </a:rPr>
              <a:t>, P., et al. “One‐Step Measurement of Firefly Luciferase Activity in Yeast.” </a:t>
            </a:r>
            <a:r>
              <a:rPr lang="en-US" sz="3606" i="1" dirty="0">
                <a:solidFill>
                  <a:srgbClr val="F7B9AB"/>
                </a:solidFill>
              </a:rPr>
              <a:t>The Canadian Journal of Chemical Engineering</a:t>
            </a:r>
            <a:r>
              <a:rPr lang="en-US" sz="3606" dirty="0">
                <a:solidFill>
                  <a:srgbClr val="F7B9AB"/>
                </a:solidFill>
              </a:rPr>
              <a:t>, Wiley-Blackwell, Retrieved from, onlinelibrary.wiley.com/</a:t>
            </a:r>
            <a:r>
              <a:rPr lang="en-US" sz="3606" dirty="0" err="1">
                <a:solidFill>
                  <a:srgbClr val="F7B9AB"/>
                </a:solidFill>
              </a:rPr>
              <a:t>doi</a:t>
            </a:r>
            <a:r>
              <a:rPr lang="en-US" sz="3606" dirty="0">
                <a:solidFill>
                  <a:srgbClr val="F7B9AB"/>
                </a:solidFill>
              </a:rPr>
              <a:t>/full/10.1002/yea.1024.</a:t>
            </a:r>
            <a:endParaRPr lang="en-US" sz="3606" dirty="0">
              <a:solidFill>
                <a:srgbClr val="F7B9AB"/>
              </a:solidFill>
              <a:cs typeface="Calibri"/>
            </a:endParaRPr>
          </a:p>
          <a:p>
            <a:r>
              <a:rPr lang="en-US" sz="3606" dirty="0">
                <a:solidFill>
                  <a:srgbClr val="F7B9AB"/>
                </a:solidFill>
              </a:rPr>
              <a:t>McKenzie, J. (n.d.). "Photinus </a:t>
            </a:r>
            <a:r>
              <a:rPr lang="en-US" sz="3606" dirty="0" err="1">
                <a:solidFill>
                  <a:srgbClr val="F7B9AB"/>
                </a:solidFill>
              </a:rPr>
              <a:t>pyralis</a:t>
            </a:r>
            <a:r>
              <a:rPr lang="en-US" sz="3606" dirty="0">
                <a:solidFill>
                  <a:srgbClr val="F7B9AB"/>
                </a:solidFill>
              </a:rPr>
              <a:t>."</a:t>
            </a:r>
            <a:r>
              <a:rPr lang="en-US" sz="3606" i="1" dirty="0">
                <a:solidFill>
                  <a:srgbClr val="F7B9AB"/>
                </a:solidFill>
              </a:rPr>
              <a:t>Animal Diversity Web. </a:t>
            </a:r>
            <a:r>
              <a:rPr lang="en-US" sz="3606" dirty="0">
                <a:solidFill>
                  <a:srgbClr val="F7B9AB"/>
                </a:solidFill>
              </a:rPr>
              <a:t>Retrieved from, https://animaldiversity.org/accounts/Photinus_pyralis/</a:t>
            </a:r>
            <a:endParaRPr lang="en-US" sz="3606" dirty="0">
              <a:solidFill>
                <a:srgbClr val="F7B9AB"/>
              </a:solidFill>
              <a:cs typeface="Calibri"/>
            </a:endParaRPr>
          </a:p>
          <a:p>
            <a:r>
              <a:rPr lang="en-US" sz="3606" dirty="0" err="1">
                <a:solidFill>
                  <a:srgbClr val="F7B9AB"/>
                </a:solidFill>
              </a:rPr>
              <a:t>Ratini</a:t>
            </a:r>
            <a:r>
              <a:rPr lang="en-US" sz="3606" dirty="0">
                <a:solidFill>
                  <a:srgbClr val="F7B9AB"/>
                </a:solidFill>
              </a:rPr>
              <a:t>, M. (Ed.). (2017, November 13). "What Is Yeast and What Can It Do?"</a:t>
            </a:r>
            <a:r>
              <a:rPr lang="en-US" sz="3606" i="1" dirty="0">
                <a:solidFill>
                  <a:srgbClr val="F7B9AB"/>
                </a:solidFill>
              </a:rPr>
              <a:t> </a:t>
            </a:r>
            <a:r>
              <a:rPr lang="en-US" sz="3606" i="1" dirty="0" err="1">
                <a:solidFill>
                  <a:srgbClr val="F7B9AB"/>
                </a:solidFill>
              </a:rPr>
              <a:t>WebMd</a:t>
            </a:r>
            <a:r>
              <a:rPr lang="en-US" sz="3606" i="1" dirty="0">
                <a:solidFill>
                  <a:srgbClr val="F7B9AB"/>
                </a:solidFill>
              </a:rPr>
              <a:t>.</a:t>
            </a:r>
            <a:r>
              <a:rPr lang="en-US" sz="3606" dirty="0">
                <a:solidFill>
                  <a:srgbClr val="F7B9AB"/>
                </a:solidFill>
              </a:rPr>
              <a:t> Retrieved from, https://www.webmd.com/diet/ss/slideshow-yeast-and-your-body</a:t>
            </a:r>
            <a:endParaRPr lang="en-US" sz="3606" dirty="0">
              <a:solidFill>
                <a:srgbClr val="F7B9AB"/>
              </a:solidFill>
              <a:cs typeface="Calibri"/>
            </a:endParaRPr>
          </a:p>
          <a:p>
            <a:r>
              <a:rPr lang="en-US" sz="3606" dirty="0" err="1">
                <a:solidFill>
                  <a:srgbClr val="F7B9AB"/>
                </a:solidFill>
              </a:rPr>
              <a:t>Zyga</a:t>
            </a:r>
            <a:r>
              <a:rPr lang="en-US" sz="3606" dirty="0">
                <a:solidFill>
                  <a:srgbClr val="F7B9AB"/>
                </a:solidFill>
              </a:rPr>
              <a:t>, L. (2010, January 07). “Scientists investigate how fireflies emit different colors of light.” Retrieved from https://phys.org/news/2010-01-scientists-fireflies-emit.html</a:t>
            </a:r>
            <a:endParaRPr lang="en-US" sz="3606" dirty="0">
              <a:solidFill>
                <a:srgbClr val="F7B9AB"/>
              </a:solidFill>
              <a:cs typeface="Calibri"/>
            </a:endParaRPr>
          </a:p>
          <a:p>
            <a:endParaRPr lang="en-US" sz="3606" dirty="0">
              <a:solidFill>
                <a:schemeClr val="bg1"/>
              </a:solidFill>
              <a:cs typeface="Calibri"/>
            </a:endParaRPr>
          </a:p>
        </p:txBody>
      </p:sp>
      <p:sp>
        <p:nvSpPr>
          <p:cNvPr id="18" name="Shape 40"/>
          <p:cNvSpPr/>
          <p:nvPr/>
        </p:nvSpPr>
        <p:spPr>
          <a:xfrm>
            <a:off x="-9589231" y="0"/>
            <a:ext cx="9412785" cy="21104352"/>
          </a:xfrm>
          <a:prstGeom prst="rect">
            <a:avLst/>
          </a:prstGeom>
          <a:solidFill>
            <a:srgbClr val="0C0C0C"/>
          </a:solidFill>
          <a:ln>
            <a:noFill/>
          </a:ln>
        </p:spPr>
        <p:txBody>
          <a:bodyPr lIns="358321" tIns="358321" rIns="358321" bIns="0" anchor="t" anchorCtr="0">
            <a:noAutofit/>
          </a:bodyPr>
          <a:lstStyle/>
          <a:p>
            <a:pPr algn="ctr" defTabSz="1674868">
              <a:buSzPct val="25000"/>
              <a:defRPr/>
            </a:pPr>
            <a:r>
              <a:rPr lang="en-US" sz="2504" b="1">
                <a:solidFill>
                  <a:srgbClr val="FF0000"/>
                </a:solidFill>
                <a:latin typeface="Arial"/>
                <a:ea typeface="Arial"/>
                <a:cs typeface="Arial"/>
                <a:sym typeface="Arial"/>
              </a:rPr>
              <a:t>(—THIS SIDEBAR DOES NOT SHOW—)</a:t>
            </a:r>
          </a:p>
          <a:p>
            <a:pPr algn="ctr" defTabSz="1674868">
              <a:buSzPct val="25000"/>
              <a:defRPr/>
            </a:pPr>
            <a:r>
              <a:rPr lang="en-US" sz="3105" b="1">
                <a:solidFill>
                  <a:prstClr val="white"/>
                </a:solidFill>
                <a:latin typeface="Arial"/>
                <a:ea typeface="Arial"/>
                <a:cs typeface="Arial"/>
                <a:sym typeface="Arial"/>
              </a:rPr>
              <a:t>DESIGN GUIDE</a:t>
            </a:r>
          </a:p>
          <a:p>
            <a:pPr algn="ctr" defTabSz="1674868">
              <a:defRPr/>
            </a:pPr>
            <a:endParaRPr sz="2204" b="1">
              <a:solidFill>
                <a:srgbClr val="FFFFFF"/>
              </a:solidFill>
              <a:latin typeface="Arial"/>
              <a:ea typeface="Arial"/>
              <a:cs typeface="Arial"/>
              <a:sym typeface="Arial"/>
            </a:endParaRPr>
          </a:p>
          <a:p>
            <a:pPr defTabSz="1674868">
              <a:buSzPct val="25000"/>
              <a:defRPr/>
            </a:pPr>
            <a:r>
              <a:rPr lang="en-US" sz="2204">
                <a:solidFill>
                  <a:srgbClr val="FFFFFF"/>
                </a:solidFill>
                <a:latin typeface="Arial"/>
                <a:ea typeface="Arial"/>
                <a:cs typeface="Arial"/>
                <a:sym typeface="Arial"/>
              </a:rPr>
              <a:t>This PowerPoint 2011 template produces a 40.97”X23.04” presentation poster. You can use it to create your research poster and save valuable time placing titles, subtitles, text, and graphics. </a:t>
            </a:r>
          </a:p>
          <a:p>
            <a:pPr defTabSz="1674868">
              <a:defRPr/>
            </a:pPr>
            <a:endParaRPr sz="2204">
              <a:solidFill>
                <a:srgbClr val="FFFFFF"/>
              </a:solidFill>
              <a:latin typeface="Arial"/>
              <a:ea typeface="Arial"/>
              <a:cs typeface="Arial"/>
              <a:sym typeface="Arial"/>
            </a:endParaRPr>
          </a:p>
          <a:p>
            <a:pPr defTabSz="1674868">
              <a:buSzPct val="25000"/>
              <a:defRPr/>
            </a:pPr>
            <a:r>
              <a:rPr lang="en-US" sz="2204">
                <a:solidFill>
                  <a:srgbClr val="FFFFFF"/>
                </a:solidFill>
                <a:latin typeface="Arial"/>
                <a:ea typeface="Arial"/>
                <a:cs typeface="Arial"/>
                <a:sym typeface="Arial"/>
              </a:rPr>
              <a:t>We provide a series of YouTube tutorials that will guide you through the poster design process and answer your poster production questions. To view our template tutorials, go online to </a:t>
            </a:r>
            <a:r>
              <a:rPr lang="en-US" sz="2204">
                <a:solidFill>
                  <a:srgbClr val="FFFFFF"/>
                </a:solidFill>
                <a:latin typeface="Arial"/>
                <a:ea typeface="Arial"/>
                <a:cs typeface="Arial"/>
                <a:sym typeface="Arial"/>
                <a:hlinkClick r:id="rId2"/>
              </a:rPr>
              <a:t>https://www.youtube.com/playlist?list=PLBz4JvE0AKmweXsMNGeyRXgWgN_lj_b5L</a:t>
            </a:r>
            <a:endParaRPr sz="2204">
              <a:solidFill>
                <a:srgbClr val="FFFFFF"/>
              </a:solidFill>
              <a:latin typeface="Arial"/>
              <a:ea typeface="Arial"/>
              <a:cs typeface="Arial"/>
              <a:sym typeface="Arial"/>
            </a:endParaRPr>
          </a:p>
          <a:p>
            <a:pPr defTabSz="1674868">
              <a:buSzPct val="25000"/>
              <a:defRPr/>
            </a:pPr>
            <a:r>
              <a:rPr lang="en-US" sz="2204">
                <a:solidFill>
                  <a:prstClr val="white"/>
                </a:solidFill>
                <a:latin typeface="Arial"/>
                <a:ea typeface="Arial"/>
                <a:cs typeface="Arial"/>
                <a:sym typeface="Arial"/>
              </a:rPr>
              <a:t>If you are uploading ahead of time, please go to our website: </a:t>
            </a:r>
            <a:br>
              <a:rPr lang="en-US" sz="2204">
                <a:solidFill>
                  <a:prstClr val="white"/>
                </a:solidFill>
                <a:latin typeface="Arial"/>
                <a:ea typeface="Arial"/>
                <a:cs typeface="Arial"/>
                <a:sym typeface="Arial"/>
              </a:rPr>
            </a:br>
            <a:r>
              <a:rPr lang="en-US" sz="2204">
                <a:solidFill>
                  <a:prstClr val="white"/>
                </a:solidFill>
                <a:latin typeface="Arial"/>
                <a:ea typeface="Arial"/>
                <a:cs typeface="Arial"/>
                <a:sym typeface="Arial"/>
                <a:hlinkClick r:id="rId3"/>
              </a:rPr>
              <a:t>http://www.eposterboards.com/eposterupload/</a:t>
            </a:r>
            <a:endParaRPr lang="en-US" sz="2204">
              <a:solidFill>
                <a:prstClr val="white"/>
              </a:solidFill>
              <a:latin typeface="Arial"/>
              <a:ea typeface="Arial"/>
              <a:cs typeface="Arial"/>
              <a:sym typeface="Arial"/>
            </a:endParaRPr>
          </a:p>
          <a:p>
            <a:pPr defTabSz="1674868">
              <a:buSzPct val="25000"/>
              <a:defRPr/>
            </a:pPr>
            <a:endParaRPr lang="en-US" sz="2204">
              <a:solidFill>
                <a:prstClr val="white"/>
              </a:solidFill>
              <a:latin typeface="Arial"/>
              <a:ea typeface="Arial"/>
              <a:cs typeface="Arial"/>
              <a:sym typeface="Arial"/>
            </a:endParaRPr>
          </a:p>
          <a:p>
            <a:pPr defTabSz="1674868">
              <a:buSzPct val="25000"/>
              <a:defRPr/>
            </a:pPr>
            <a:r>
              <a:rPr lang="en-US" sz="2204">
                <a:solidFill>
                  <a:srgbClr val="FFFF00"/>
                </a:solidFill>
                <a:latin typeface="Arial"/>
                <a:ea typeface="Arial"/>
                <a:cs typeface="Arial"/>
                <a:sym typeface="Arial"/>
              </a:rPr>
              <a:t>Need assistance? Call 617-588-3508 option 2</a:t>
            </a:r>
          </a:p>
          <a:p>
            <a:pPr defTabSz="1674868">
              <a:defRPr/>
            </a:pPr>
            <a:endParaRPr sz="2805" b="1">
              <a:solidFill>
                <a:srgbClr val="FF6600"/>
              </a:solidFill>
              <a:latin typeface="Arial"/>
              <a:ea typeface="Arial"/>
              <a:cs typeface="Arial"/>
              <a:sym typeface="Arial"/>
            </a:endParaRPr>
          </a:p>
          <a:p>
            <a:pPr algn="ctr" defTabSz="1674868">
              <a:defRPr/>
            </a:pPr>
            <a:endParaRPr sz="1903" b="1">
              <a:solidFill>
                <a:srgbClr val="FF6600"/>
              </a:solidFill>
              <a:latin typeface="Arial"/>
              <a:ea typeface="Arial"/>
              <a:cs typeface="Arial"/>
              <a:sym typeface="Arial"/>
            </a:endParaRPr>
          </a:p>
          <a:p>
            <a:pPr algn="ctr" defTabSz="1674868">
              <a:buSzPct val="25000"/>
              <a:defRPr/>
            </a:pPr>
            <a:r>
              <a:rPr lang="en-US" sz="3105" b="1">
                <a:solidFill>
                  <a:srgbClr val="FF6600"/>
                </a:solidFill>
                <a:latin typeface="Arial"/>
                <a:ea typeface="Arial"/>
                <a:cs typeface="Arial"/>
                <a:sym typeface="Arial"/>
              </a:rPr>
              <a:t>QUICK START</a:t>
            </a:r>
          </a:p>
          <a:p>
            <a:pPr algn="ctr" defTabSz="1674868">
              <a:defRPr/>
            </a:pPr>
            <a:endParaRPr sz="2504" b="1">
              <a:solidFill>
                <a:prstClr val="white"/>
              </a:solidFill>
              <a:latin typeface="Arial"/>
              <a:ea typeface="Arial"/>
              <a:cs typeface="Arial"/>
              <a:sym typeface="Arial"/>
            </a:endParaRPr>
          </a:p>
          <a:p>
            <a:pPr defTabSz="1674868">
              <a:defRPr/>
            </a:pPr>
            <a:endParaRPr sz="2204">
              <a:solidFill>
                <a:prstClr val="white"/>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Title, Authors, and Affiliations</a:t>
            </a:r>
          </a:p>
          <a:p>
            <a:pPr defTabSz="1674868">
              <a:buSzPct val="25000"/>
              <a:defRPr/>
            </a:pPr>
            <a:r>
              <a:rPr lang="en-US" sz="1903">
                <a:solidFill>
                  <a:srgbClr val="BFBFBF"/>
                </a:solidFill>
                <a:latin typeface="Arial"/>
                <a:ea typeface="Arial"/>
                <a:cs typeface="Arial"/>
                <a:sym typeface="Arial"/>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674868">
              <a:defRPr/>
            </a:pPr>
            <a:endParaRPr sz="1903">
              <a:solidFill>
                <a:srgbClr val="BFBFBF"/>
              </a:solidFill>
              <a:latin typeface="Arial"/>
              <a:ea typeface="Arial"/>
              <a:cs typeface="Arial"/>
              <a:sym typeface="Arial"/>
            </a:endParaRPr>
          </a:p>
          <a:p>
            <a:pPr defTabSz="1674868">
              <a:buSzPct val="25000"/>
              <a:defRPr/>
            </a:pPr>
            <a:r>
              <a:rPr lang="en-US" sz="1903" b="1">
                <a:solidFill>
                  <a:srgbClr val="FFC000"/>
                </a:solidFill>
                <a:latin typeface="Arial"/>
                <a:ea typeface="Arial"/>
                <a:cs typeface="Arial"/>
                <a:sym typeface="Arial"/>
              </a:rPr>
              <a:t>TIP: </a:t>
            </a:r>
            <a:r>
              <a:rPr lang="en-US" sz="1903">
                <a:solidFill>
                  <a:srgbClr val="BFBFBF"/>
                </a:solidFill>
                <a:latin typeface="Arial"/>
                <a:ea typeface="Arial"/>
                <a:cs typeface="Arial"/>
                <a:sym typeface="Arial"/>
              </a:rPr>
              <a:t>The font size of your title should be bigger than your name(s) and institution name(s). The smallest font size should be 28 points.</a:t>
            </a:r>
          </a:p>
          <a:p>
            <a:pPr defTabSz="1674868">
              <a:buSzPct val="25000"/>
              <a:defRPr/>
            </a:pPr>
            <a:br>
              <a:rPr lang="en-US" sz="2204" b="1">
                <a:solidFill>
                  <a:prstClr val="white"/>
                </a:solidFill>
                <a:latin typeface="Arial"/>
                <a:ea typeface="Arial"/>
                <a:cs typeface="Arial"/>
                <a:sym typeface="Arial"/>
              </a:rPr>
            </a:br>
            <a:endParaRPr lang="en-US" sz="2204" b="1">
              <a:solidFill>
                <a:prstClr val="white"/>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Adding Logos / Seals</a:t>
            </a:r>
          </a:p>
          <a:p>
            <a:pPr defTabSz="1674868">
              <a:buSzPct val="25000"/>
              <a:defRPr/>
            </a:pPr>
            <a:r>
              <a:rPr lang="en-US" sz="1903">
                <a:solidFill>
                  <a:srgbClr val="BFBFBF"/>
                </a:solidFill>
                <a:latin typeface="Arial"/>
                <a:ea typeface="Arial"/>
                <a:cs typeface="Arial"/>
                <a:sym typeface="Arial"/>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674868">
              <a:defRPr/>
            </a:pPr>
            <a:endParaRPr sz="1903">
              <a:solidFill>
                <a:srgbClr val="BFBFBF"/>
              </a:solidFill>
              <a:latin typeface="Arial"/>
              <a:ea typeface="Arial"/>
              <a:cs typeface="Arial"/>
              <a:sym typeface="Arial"/>
            </a:endParaRPr>
          </a:p>
          <a:p>
            <a:pPr defTabSz="1674868">
              <a:buSzPct val="25000"/>
              <a:defRPr/>
            </a:pPr>
            <a:r>
              <a:rPr lang="en-US" sz="1903" b="1">
                <a:solidFill>
                  <a:srgbClr val="FFC000"/>
                </a:solidFill>
                <a:latin typeface="Arial"/>
                <a:ea typeface="Arial"/>
                <a:cs typeface="Arial"/>
                <a:sym typeface="Arial"/>
              </a:rPr>
              <a:t>TIP: </a:t>
            </a:r>
            <a:r>
              <a:rPr lang="en-US" sz="1903">
                <a:solidFill>
                  <a:srgbClr val="BFBFBF"/>
                </a:solidFill>
                <a:latin typeface="Arial"/>
                <a:ea typeface="Arial"/>
                <a:cs typeface="Arial"/>
                <a:sym typeface="Arial"/>
              </a:rPr>
              <a:t>If there is a conference website,  you can pull logos from there.  Please keep in my that we will be adding navigational buttons or a kiosk menu button on the right side of the slides.  Please make the appropriate space for that.</a:t>
            </a:r>
          </a:p>
          <a:p>
            <a:pPr defTabSz="1674868">
              <a:defRPr/>
            </a:pPr>
            <a:endParaRPr sz="1903">
              <a:solidFill>
                <a:srgbClr val="FFFFF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Photographs / Graphics</a:t>
            </a:r>
          </a:p>
          <a:p>
            <a:pPr defTabSz="1674868">
              <a:buSzPct val="25000"/>
              <a:defRPr/>
            </a:pPr>
            <a:r>
              <a:rPr lang="en-US" sz="1903">
                <a:solidFill>
                  <a:srgbClr val="BFBFBF"/>
                </a:solidFill>
                <a:latin typeface="Arial"/>
                <a:ea typeface="Arial"/>
                <a:cs typeface="Arial"/>
                <a:sym typeface="Arial"/>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674868">
              <a:defRPr/>
            </a:pPr>
            <a:endParaRPr sz="1903">
              <a:solidFill>
                <a:srgbClr val="FFFFFF"/>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a:p>
            <a:pPr algn="ctr" defTabSz="1674868">
              <a:defRPr/>
            </a:pPr>
            <a:endParaRPr sz="2204" b="1">
              <a:solidFill>
                <a:srgbClr val="FFC000"/>
              </a:solidFill>
              <a:latin typeface="Arial"/>
              <a:ea typeface="Arial"/>
              <a:cs typeface="Arial"/>
              <a:sym typeface="Arial"/>
            </a:endParaRPr>
          </a:p>
        </p:txBody>
      </p:sp>
      <p:sp>
        <p:nvSpPr>
          <p:cNvPr id="20" name="Shape 30"/>
          <p:cNvSpPr/>
          <p:nvPr/>
        </p:nvSpPr>
        <p:spPr>
          <a:xfrm>
            <a:off x="37663622" y="-35621"/>
            <a:ext cx="9457927" cy="21139653"/>
          </a:xfrm>
          <a:prstGeom prst="rect">
            <a:avLst/>
          </a:prstGeom>
          <a:solidFill>
            <a:srgbClr val="0C0C0C"/>
          </a:solidFill>
          <a:ln>
            <a:noFill/>
          </a:ln>
        </p:spPr>
        <p:txBody>
          <a:bodyPr lIns="358321" tIns="358321" rIns="358321" bIns="0" anchor="t" anchorCtr="0">
            <a:noAutofit/>
          </a:bodyPr>
          <a:lstStyle/>
          <a:p>
            <a:pPr algn="ctr" defTabSz="1674868">
              <a:buSzPct val="25000"/>
              <a:defRPr/>
            </a:pPr>
            <a:r>
              <a:rPr lang="en-US" sz="3105" b="1">
                <a:solidFill>
                  <a:prstClr val="white"/>
                </a:solidFill>
                <a:latin typeface="Arial"/>
                <a:ea typeface="Arial"/>
                <a:cs typeface="Arial"/>
                <a:sym typeface="Arial"/>
              </a:rPr>
              <a:t>QUICK START (cont.)</a:t>
            </a:r>
          </a:p>
          <a:p>
            <a:pPr algn="ctr" defTabSz="1674868">
              <a:defRPr/>
            </a:pPr>
            <a:endParaRPr sz="2805" b="1">
              <a:solidFill>
                <a:prstClr val="white"/>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change the template color theme</a:t>
            </a:r>
          </a:p>
          <a:p>
            <a:pPr marL="0" lvl="2" defTabSz="1674868">
              <a:buSzPct val="25000"/>
              <a:defRPr/>
            </a:pPr>
            <a:r>
              <a:rPr lang="en-US" sz="1903">
                <a:solidFill>
                  <a:srgbClr val="BFBFBF"/>
                </a:solidFill>
                <a:latin typeface="Arial"/>
                <a:ea typeface="Arial"/>
                <a:cs typeface="Arial"/>
                <a:sym typeface="Arial"/>
              </a:rPr>
              <a:t>You can easily change the color theme of your poster by going to the DESIGN menu, click on COLORS, and choose the color theme of your choice. You can also create your own color theme.</a:t>
            </a:r>
          </a:p>
          <a:p>
            <a:pPr marL="0" lvl="2"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defTabSz="1674868">
              <a:buSzPct val="25000"/>
              <a:defRPr/>
            </a:pPr>
            <a:r>
              <a:rPr lang="en-US" sz="1903">
                <a:solidFill>
                  <a:srgbClr val="BFBFBF"/>
                </a:solidFill>
                <a:latin typeface="Arial"/>
                <a:ea typeface="Arial"/>
                <a:cs typeface="Arial"/>
                <a:sym typeface="Arial"/>
              </a:rPr>
              <a:t>You can also manually change the color of your background by going to VIEW &gt; SLIDE MASTER.  After you finish working on the master be sure to go to VIEW &gt; NORMAL to continue working on your poster.</a:t>
            </a: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add Text</a:t>
            </a:r>
          </a:p>
          <a:p>
            <a:pPr marL="0" lvl="2" defTabSz="1674868">
              <a:buSzPct val="25000"/>
              <a:defRPr/>
            </a:pPr>
            <a:r>
              <a:rPr lang="en-US" sz="1903">
                <a:solidFill>
                  <a:srgbClr val="BFBFBF"/>
                </a:solidFill>
                <a:latin typeface="Arial"/>
                <a:ea typeface="Arial"/>
                <a:cs typeface="Arial"/>
                <a:sym typeface="Arial"/>
              </a:rPr>
              <a:t>The template comes with a number of pre-formatted placeholders for headers and text blocks. You can add more blocks by copying and pasting the existing ones or by adding a text box from the HOME menu. </a:t>
            </a:r>
          </a:p>
          <a:p>
            <a:pPr marL="0" lvl="2" defTabSz="1674868">
              <a:defRPr/>
            </a:pPr>
            <a:endParaRPr sz="1903">
              <a:solidFill>
                <a:srgbClr val="BFBFBF"/>
              </a:solidFill>
              <a:latin typeface="Arial"/>
              <a:ea typeface="Arial"/>
              <a:cs typeface="Arial"/>
              <a:sym typeface="Arial"/>
            </a:endParaRPr>
          </a:p>
          <a:p>
            <a:pPr algn="ctr" defTabSz="1674868">
              <a:buSzPct val="25000"/>
              <a:defRPr/>
            </a:pPr>
            <a:r>
              <a:rPr lang="en-US" sz="1903">
                <a:solidFill>
                  <a:srgbClr val="BFBFBF"/>
                </a:solidFill>
                <a:latin typeface="Arial"/>
                <a:ea typeface="Arial"/>
                <a:cs typeface="Arial"/>
                <a:sym typeface="Arial"/>
              </a:rPr>
              <a:t> </a:t>
            </a:r>
            <a:r>
              <a:rPr lang="en-US" sz="2504" b="1">
                <a:solidFill>
                  <a:srgbClr val="FFC000"/>
                </a:solidFill>
                <a:latin typeface="Arial"/>
                <a:ea typeface="Arial"/>
                <a:cs typeface="Arial"/>
                <a:sym typeface="Arial"/>
              </a:rPr>
              <a:t>Text size</a:t>
            </a:r>
          </a:p>
          <a:p>
            <a:pPr defTabSz="1674868">
              <a:buSzPct val="25000"/>
              <a:defRPr/>
            </a:pPr>
            <a:r>
              <a:rPr lang="en-US" sz="1903">
                <a:solidFill>
                  <a:srgbClr val="BFBFBF"/>
                </a:solidFill>
                <a:latin typeface="Arial"/>
                <a:ea typeface="Arial"/>
                <a:cs typeface="Arial"/>
                <a:sym typeface="Arial"/>
              </a:rPr>
              <a:t>Adjust the size of your text based on how much content you have to present. The default template text offers a good starting point. The text should not be less than 28 points.</a:t>
            </a:r>
          </a:p>
          <a:p>
            <a:pPr marL="0" lvl="2"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How to add Tables</a:t>
            </a:r>
          </a:p>
          <a:p>
            <a:pPr marL="1361210" lvl="1" indent="-12722" defTabSz="1674868">
              <a:buSzPct val="25000"/>
              <a:defRPr/>
            </a:pPr>
            <a:r>
              <a:rPr lang="en-US" sz="1903">
                <a:solidFill>
                  <a:srgbClr val="BFBFBF"/>
                </a:solidFill>
                <a:latin typeface="Arial"/>
                <a:ea typeface="Arial"/>
                <a:cs typeface="Arial"/>
                <a:sym typeface="Arial"/>
              </a:rPr>
              <a:t>To add a table from scratch go to the INSERT menu and </a:t>
            </a:r>
            <a:br>
              <a:rPr lang="en-US" sz="1903">
                <a:solidFill>
                  <a:srgbClr val="BFBFBF"/>
                </a:solidFill>
                <a:latin typeface="Arial"/>
                <a:ea typeface="Arial"/>
                <a:cs typeface="Arial"/>
                <a:sym typeface="Arial"/>
              </a:rPr>
            </a:br>
            <a:r>
              <a:rPr lang="en-US" sz="1903">
                <a:solidFill>
                  <a:srgbClr val="BFBFBF"/>
                </a:solidFill>
                <a:latin typeface="Arial"/>
                <a:ea typeface="Arial"/>
                <a:cs typeface="Arial"/>
                <a:sym typeface="Arial"/>
              </a:rPr>
              <a:t>click on TABLE. A drop-down box will help you select rows and columns. </a:t>
            </a:r>
          </a:p>
          <a:p>
            <a:pPr defTabSz="1674868">
              <a:buSzPct val="25000"/>
              <a:defRPr/>
            </a:pPr>
            <a:r>
              <a:rPr lang="en-US" sz="1903">
                <a:solidFill>
                  <a:srgbClr val="BFBFBF"/>
                </a:solidFill>
                <a:latin typeface="Arial"/>
                <a:ea typeface="Arial"/>
                <a:cs typeface="Arial"/>
                <a:sym typeface="Arial"/>
              </a:rPr>
              <a:t>You can also copy and a paste a table from Word or another PowerPoint document. A pasted table may need to be re-formatted by RIGHT-CLICK &gt; FORMAT SHAPE, TEXT BOX, Margins.</a:t>
            </a: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Graphs / Charts</a:t>
            </a:r>
          </a:p>
          <a:p>
            <a:pPr defTabSz="1674868">
              <a:buSzPct val="25000"/>
              <a:defRPr/>
            </a:pPr>
            <a:r>
              <a:rPr lang="en-US" sz="1903">
                <a:solidFill>
                  <a:srgbClr val="BFBFBF"/>
                </a:solidFill>
                <a:latin typeface="Arial"/>
                <a:ea typeface="Arial"/>
                <a:cs typeface="Arial"/>
                <a:sym typeface="Arial"/>
              </a:rPr>
              <a:t>You will have to convert your graphs/charts/formulas/equations into images (.jpg or .png and insert them into your presentation.  This will help maintain the values as different operating systems can distort your work.</a:t>
            </a:r>
          </a:p>
          <a:p>
            <a:pPr defTabSz="1674868">
              <a:defRPr/>
            </a:pPr>
            <a:endParaRPr sz="1903">
              <a:solidFill>
                <a:srgbClr val="BFBFBF"/>
              </a:solidFill>
              <a:latin typeface="Arial"/>
              <a:ea typeface="Arial"/>
              <a:cs typeface="Arial"/>
              <a:sym typeface="Arial"/>
            </a:endParaRPr>
          </a:p>
          <a:p>
            <a:pPr defTabSz="1674868">
              <a:defRPr/>
            </a:pPr>
            <a:endParaRPr sz="1903">
              <a:solidFill>
                <a:srgbClr val="BFBFBF"/>
              </a:solidFill>
              <a:latin typeface="Arial"/>
              <a:ea typeface="Arial"/>
              <a:cs typeface="Arial"/>
              <a:sym typeface="Arial"/>
            </a:endParaRPr>
          </a:p>
          <a:p>
            <a:pPr algn="ctr" defTabSz="1674868">
              <a:buSzPct val="25000"/>
              <a:defRPr/>
            </a:pPr>
            <a:r>
              <a:rPr lang="en-US" sz="2504" b="1">
                <a:solidFill>
                  <a:srgbClr val="FFC000"/>
                </a:solidFill>
                <a:latin typeface="Arial"/>
                <a:ea typeface="Arial"/>
                <a:cs typeface="Arial"/>
                <a:sym typeface="Arial"/>
              </a:rPr>
              <a:t>Save your work</a:t>
            </a:r>
          </a:p>
          <a:p>
            <a:pPr defTabSz="1674868">
              <a:buSzPct val="25000"/>
              <a:defRPr/>
            </a:pPr>
            <a:r>
              <a:rPr lang="en-US" sz="1903">
                <a:solidFill>
                  <a:srgbClr val="BFBFBF"/>
                </a:solidFill>
                <a:latin typeface="Arial"/>
                <a:ea typeface="Arial"/>
                <a:cs typeface="Arial"/>
                <a:sym typeface="Arial"/>
              </a:rPr>
              <a:t>Save your template as a  </a:t>
            </a:r>
            <a:r>
              <a:rPr lang="en-US" sz="1903" err="1">
                <a:solidFill>
                  <a:srgbClr val="BFBFBF"/>
                </a:solidFill>
                <a:latin typeface="Arial"/>
                <a:ea typeface="Arial"/>
                <a:cs typeface="Arial"/>
                <a:sym typeface="Arial"/>
              </a:rPr>
              <a:t>lastname.firstname</a:t>
            </a:r>
            <a:r>
              <a:rPr lang="en-US" sz="1903">
                <a:solidFill>
                  <a:srgbClr val="BFBFBF"/>
                </a:solidFill>
                <a:latin typeface="Arial"/>
                <a:ea typeface="Arial"/>
                <a:cs typeface="Arial"/>
                <a:sym typeface="Arial"/>
              </a:rPr>
              <a:t> and as a .</a:t>
            </a:r>
            <a:r>
              <a:rPr lang="en-US" sz="1903" err="1">
                <a:solidFill>
                  <a:srgbClr val="BFBFBF"/>
                </a:solidFill>
                <a:latin typeface="Arial"/>
                <a:ea typeface="Arial"/>
                <a:cs typeface="Arial"/>
                <a:sym typeface="Arial"/>
              </a:rPr>
              <a:t>pptx</a:t>
            </a:r>
            <a:r>
              <a:rPr lang="en-US" sz="1903">
                <a:solidFill>
                  <a:srgbClr val="BFBFBF"/>
                </a:solidFill>
                <a:latin typeface="Arial"/>
                <a:ea typeface="Arial"/>
                <a:cs typeface="Arial"/>
                <a:sym typeface="Arial"/>
              </a:rPr>
              <a:t> file.</a:t>
            </a:r>
          </a:p>
        </p:txBody>
      </p:sp>
      <p:sp>
        <p:nvSpPr>
          <p:cNvPr id="21" name="Rectangle 20"/>
          <p:cNvSpPr/>
          <p:nvPr/>
        </p:nvSpPr>
        <p:spPr>
          <a:xfrm>
            <a:off x="74092" y="105113"/>
            <a:ext cx="37435358" cy="20857486"/>
          </a:xfrm>
          <a:prstGeom prst="rect">
            <a:avLst/>
          </a:prstGeom>
          <a:noFill/>
          <a:ln w="254000">
            <a:solidFill>
              <a:schemeClr val="tx1">
                <a:lumMod val="95000"/>
                <a:lumOff val="5000"/>
              </a:schemeClr>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1674868">
              <a:defRPr/>
            </a:pPr>
            <a:endParaRPr lang="en-US" sz="6611">
              <a:solidFill>
                <a:prstClr val="white"/>
              </a:solidFill>
              <a:latin typeface="Calibri"/>
            </a:endParaRPr>
          </a:p>
        </p:txBody>
      </p:sp>
      <p:pic>
        <p:nvPicPr>
          <p:cNvPr id="22" name="Picture 21"/>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76000"/>
                    </a14:imgEffect>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664874" y="706522"/>
            <a:ext cx="7632407" cy="878883"/>
          </a:xfrm>
          <a:prstGeom prst="rect">
            <a:avLst/>
          </a:prstGeom>
          <a:noFill/>
          <a:ln>
            <a:noFill/>
          </a:ln>
        </p:spPr>
      </p:pic>
      <p:sp>
        <p:nvSpPr>
          <p:cNvPr id="17" name="Text Placeholder 4">
            <a:extLst>
              <a:ext uri="{FF2B5EF4-FFF2-40B4-BE49-F238E27FC236}">
                <a16:creationId xmlns:a16="http://schemas.microsoft.com/office/drawing/2014/main" id="{BEBBCB1D-625E-41C5-8384-94CB6C75C512}"/>
              </a:ext>
            </a:extLst>
          </p:cNvPr>
          <p:cNvSpPr txBox="1">
            <a:spLocks/>
          </p:cNvSpPr>
          <p:nvPr/>
        </p:nvSpPr>
        <p:spPr>
          <a:xfrm>
            <a:off x="1230185" y="5267125"/>
            <a:ext cx="35338267" cy="860589"/>
          </a:xfrm>
          <a:prstGeom prst="rect">
            <a:avLst/>
          </a:prstGeom>
          <a:solidFill>
            <a:srgbClr val="293241"/>
          </a:solidFill>
        </p:spPr>
        <p:txBody>
          <a:bodyPr vert="horz" anchor="ctr"/>
          <a:lstStyle>
            <a:lvl1pPr marL="0" indent="0" algn="ctr" defTabSz="1672026" rtl="0" eaLnBrk="1" latinLnBrk="0" hangingPunct="1">
              <a:spcBef>
                <a:spcPct val="20000"/>
              </a:spcBef>
              <a:buFont typeface="Arial"/>
              <a:buNone/>
              <a:defRPr sz="4000" u="sng" kern="1200" baseline="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a:lstStyle>
          <a:p>
            <a:pPr defTabSz="1674868">
              <a:defRPr/>
            </a:pPr>
            <a:r>
              <a:rPr lang="en-US" sz="4007" b="1">
                <a:solidFill>
                  <a:srgbClr val="EE6C4D"/>
                </a:solidFill>
                <a:latin typeface="Calibri"/>
              </a:rPr>
              <a:t>References</a:t>
            </a:r>
          </a:p>
        </p:txBody>
      </p:sp>
      <p:sp>
        <p:nvSpPr>
          <p:cNvPr id="24" name="Action Button: Forward or Next 10">
            <a:hlinkClick r:id="" action="ppaction://hlinkshowjump?jump=previousslide" highlightClick="1"/>
            <a:extLst>
              <a:ext uri="{FF2B5EF4-FFF2-40B4-BE49-F238E27FC236}">
                <a16:creationId xmlns:a16="http://schemas.microsoft.com/office/drawing/2014/main" id="{4410AFAA-B5D5-4896-B0F6-5151AE1D5A5C}"/>
              </a:ext>
            </a:extLst>
          </p:cNvPr>
          <p:cNvSpPr/>
          <p:nvPr/>
        </p:nvSpPr>
        <p:spPr>
          <a:xfrm rot="10800000">
            <a:off x="1230185" y="3145938"/>
            <a:ext cx="1144984" cy="1144984"/>
          </a:xfrm>
          <a:prstGeom prst="actionButtonForwardNext">
            <a:avLst/>
          </a:prstGeom>
          <a:solidFill>
            <a:srgbClr val="3D5A80"/>
          </a:solidFill>
          <a:ln>
            <a:solidFill>
              <a:srgbClr val="EE6C4D"/>
            </a:solidFill>
          </a:ln>
        </p:spPr>
        <p:style>
          <a:lnRef idx="3">
            <a:schemeClr val="lt1"/>
          </a:lnRef>
          <a:fillRef idx="1">
            <a:schemeClr val="dk1"/>
          </a:fillRef>
          <a:effectRef idx="1">
            <a:schemeClr val="dk1"/>
          </a:effectRef>
          <a:fontRef idx="minor">
            <a:schemeClr val="lt1"/>
          </a:fontRef>
        </p:style>
        <p:txBody>
          <a:bodyPr rtlCol="0" anchor="ctr"/>
          <a:lstStyle/>
          <a:p>
            <a:pPr algn="ctr" defTabSz="1674868">
              <a:defRPr/>
            </a:pPr>
            <a:endParaRPr lang="en-US" sz="6611" b="1">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ndParaRPr>
          </a:p>
        </p:txBody>
      </p:sp>
      <p:sp>
        <p:nvSpPr>
          <p:cNvPr id="13" name="Text Placeholder 13">
            <a:extLst>
              <a:ext uri="{FF2B5EF4-FFF2-40B4-BE49-F238E27FC236}">
                <a16:creationId xmlns:a16="http://schemas.microsoft.com/office/drawing/2014/main" id="{7DF821FE-F52E-49A2-9BA3-E249B86EBF74}"/>
              </a:ext>
            </a:extLst>
          </p:cNvPr>
          <p:cNvSpPr>
            <a:spLocks noGrp="1"/>
          </p:cNvSpPr>
          <p:nvPr>
            <p:ph type="body" sz="quarter" idx="12"/>
          </p:nvPr>
        </p:nvSpPr>
        <p:spPr>
          <a:xfrm>
            <a:off x="5511907" y="4015391"/>
            <a:ext cx="26439598" cy="993910"/>
          </a:xfrm>
        </p:spPr>
        <p:txBody>
          <a:bodyPr/>
          <a:lstStyle/>
          <a:p>
            <a:r>
              <a:rPr lang="en-US" i="1" dirty="0" err="1">
                <a:solidFill>
                  <a:srgbClr val="F7B9AB"/>
                </a:solidFill>
              </a:rPr>
              <a:t>Tyngsborough</a:t>
            </a:r>
            <a:r>
              <a:rPr lang="en-US" i="1" dirty="0">
                <a:solidFill>
                  <a:srgbClr val="F7B9AB"/>
                </a:solidFill>
              </a:rPr>
              <a:t> High School  </a:t>
            </a:r>
            <a:r>
              <a:rPr lang="en-US" i="1" dirty="0" err="1">
                <a:solidFill>
                  <a:srgbClr val="F7B9AB"/>
                </a:solidFill>
              </a:rPr>
              <a:t>BioBuilderClub</a:t>
            </a:r>
            <a:endParaRPr lang="en-US" i="1" dirty="0">
              <a:solidFill>
                <a:srgbClr val="F7B9AB"/>
              </a:solidFill>
            </a:endParaRPr>
          </a:p>
        </p:txBody>
      </p:sp>
      <p:pic>
        <p:nvPicPr>
          <p:cNvPr id="15" name="Picture 14">
            <a:extLst>
              <a:ext uri="{FF2B5EF4-FFF2-40B4-BE49-F238E27FC236}">
                <a16:creationId xmlns:a16="http://schemas.microsoft.com/office/drawing/2014/main" id="{FCEE7821-E2FB-490B-9172-FE36F5AC6919}"/>
              </a:ext>
            </a:extLst>
          </p:cNvPr>
          <p:cNvPicPr>
            <a:picLocks noChangeAspect="1"/>
          </p:cNvPicPr>
          <p:nvPr/>
        </p:nvPicPr>
        <p:blipFill rotWithShape="1">
          <a:blip r:embed="rId6"/>
          <a:srcRect b="13696"/>
          <a:stretch/>
        </p:blipFill>
        <p:spPr>
          <a:xfrm>
            <a:off x="34592083" y="466148"/>
            <a:ext cx="2137304" cy="1852799"/>
          </a:xfrm>
          <a:prstGeom prst="rect">
            <a:avLst/>
          </a:prstGeom>
        </p:spPr>
      </p:pic>
    </p:spTree>
    <p:extLst>
      <p:ext uri="{BB962C8B-B14F-4D97-AF65-F5344CB8AC3E}">
        <p14:creationId xmlns:p14="http://schemas.microsoft.com/office/powerpoint/2010/main" val="1607562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 Column w/boxes">
  <a:themeElements>
    <a:clrScheme name="Custom 181">
      <a:dk1>
        <a:sysClr val="windowText" lastClr="000000"/>
      </a:dk1>
      <a:lt1>
        <a:sysClr val="window" lastClr="FFFFFF"/>
      </a:lt1>
      <a:dk2>
        <a:srgbClr val="1F497D"/>
      </a:dk2>
      <a:lt2>
        <a:srgbClr val="EEECE1"/>
      </a:lt2>
      <a:accent1>
        <a:srgbClr val="558D9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 Background 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 Column w/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 Column with no boxes">
  <a:themeElements>
    <a:clrScheme name="Custom 185">
      <a:dk1>
        <a:sysClr val="windowText" lastClr="000000"/>
      </a:dk1>
      <a:lt1>
        <a:srgbClr val="070707"/>
      </a:lt1>
      <a:dk2>
        <a:srgbClr val="000000"/>
      </a:dk2>
      <a:lt2>
        <a:srgbClr val="0D2557"/>
      </a:lt2>
      <a:accent1>
        <a:srgbClr val="558D9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ortrait 23 x 41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TotalTime>
  <Words>3138</Words>
  <Application>Microsoft Macintosh PowerPoint</Application>
  <PresentationFormat>Custom</PresentationFormat>
  <Paragraphs>387</Paragraphs>
  <Slides>5</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5</vt:i4>
      </vt:variant>
    </vt:vector>
  </HeadingPairs>
  <TitlesOfParts>
    <vt:vector size="13" baseType="lpstr">
      <vt:lpstr>Arial</vt:lpstr>
      <vt:lpstr>Calibri</vt:lpstr>
      <vt:lpstr>Times New Roman</vt:lpstr>
      <vt:lpstr>2 Column w/boxes</vt:lpstr>
      <vt:lpstr>1 Background Box</vt:lpstr>
      <vt:lpstr>3 Column w/ no boxes</vt:lpstr>
      <vt:lpstr>2 Column with no boxes</vt:lpstr>
      <vt:lpstr>Portrait 23 x 41_1</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at ePosterBoards LLC</dc:creator>
  <cp:lastModifiedBy>Microsoft Office User</cp:lastModifiedBy>
  <cp:revision>5</cp:revision>
  <dcterms:created xsi:type="dcterms:W3CDTF">2013-11-25T16:31:35Z</dcterms:created>
  <dcterms:modified xsi:type="dcterms:W3CDTF">2019-03-11T18:14:19Z</dcterms:modified>
</cp:coreProperties>
</file>