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37463413" cy="210677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lly Xu" initials="" lastIdx="5" clrIdx="0"/>
  <p:cmAuthor id="1" name="Peter Wilson" initials="" lastIdx="1" clrIdx="1"/>
  <p:cmAuthor id="2" name="Aaron Mathieu" initials="" lastIdx="1" clrIdx="2"/>
  <p:cmAuthor id="3" name="Yuying Fan" initials="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" d="100"/>
          <a:sy n="19" d="100"/>
        </p:scale>
        <p:origin x="-728" y="-152"/>
      </p:cViewPr>
      <p:guideLst>
        <p:guide orient="horz" pos="6636"/>
        <p:guide pos="118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03-09T01:17:27.593" idx="1">
    <p:pos x="6000" y="0"/>
    <p:text>This is not a very clear image.   If someone has time to play with http://www.tinkercell.com/ tomorrow, that would be ideal. At the very least I'd redesign without these colors.</p:text>
  </p:cm>
  <p:cm authorId="0" dt="2018-03-09T01:07:14.698" idx="3">
    <p:pos x="6000" y="100"/>
    <p:text>This was a pre made image taken off the parts registry. I'm not sure what this is, but Peter would. I think this is a part, not a whole system?</p:text>
  </p:cm>
  <p:cm authorId="3" dt="2018-03-09T01:11:15.055" idx="1">
    <p:pos x="6000" y="200"/>
    <p:text>http://parts.igem.org/wiki/index.php?title=Part:BBa_K1405008
Tbh why not take the first two images</p:text>
  </p:cm>
  <p:cm authorId="3" dt="2018-03-09T01:11:57.328" idx="2">
    <p:pos x="6000" y="300"/>
    <p:text>And Idk what CI is either... I'll try figure it out</p:text>
  </p:cm>
  <p:cm authorId="3" dt="2018-03-09T01:17:27.593" idx="3">
    <p:pos x="6000" y="400"/>
    <p:text>OK so cI is the name of the repressor protein lambda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0887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advantage over I. sakaiensis: I sakaiensis is slow - we need to make it faster for large-scale bio-remediation. That means genetic engineering. It's much easier to put the gene into yeast (a very well-characterized system) than muck around in an unknown bacteria.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 difference our project has with other projects that have used PETase to break down PET is the time-delay kill switch: this means that large-scale release for bioremediation is much less dangerous.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37463413" cy="199802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988592" y="5416739"/>
            <a:ext cx="31498520" cy="6818591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989317" y="12996159"/>
            <a:ext cx="31498520" cy="2216749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3402159" y="17076705"/>
            <a:ext cx="3055427" cy="187703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2988592" y="3006250"/>
            <a:ext cx="31499749" cy="5098276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3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988592" y="9309721"/>
            <a:ext cx="31499749" cy="6473299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marL="1872966" lvl="0" indent="-127465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3745931" lvl="1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5618897" lvl="2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7491862" lvl="3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9364828" lvl="4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11237793" lvl="5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13110759" lvl="6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14983724" lvl="7" indent="-1222630">
              <a:spcBef>
                <a:spcPts val="6555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16856690" lvl="8" indent="-1222630">
              <a:spcBef>
                <a:spcPts val="6555"/>
              </a:spcBef>
              <a:spcAft>
                <a:spcPts val="6555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988592" y="5416739"/>
            <a:ext cx="31499749" cy="6220167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37463413" cy="199802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988592" y="5401174"/>
            <a:ext cx="31500978" cy="2192173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2988592" y="8515046"/>
            <a:ext cx="31500978" cy="9261438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marL="1872966" lvl="0" indent="-1274657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3745931" lvl="1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2pPr>
            <a:lvl3pPr marL="5618897" lvl="2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3pPr>
            <a:lvl4pPr marL="7491862" lvl="3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4pPr>
            <a:lvl5pPr marL="9364828" lvl="4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5pPr>
            <a:lvl6pPr marL="11237793" lvl="5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6pPr>
            <a:lvl7pPr marL="13110759" lvl="6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7pPr>
            <a:lvl8pPr marL="14983724" lvl="7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8pPr>
            <a:lvl9pPr marL="16856690" lvl="8" indent="-1222630">
              <a:spcBef>
                <a:spcPts val="6555"/>
              </a:spcBef>
              <a:spcAft>
                <a:spcPts val="6555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37463413" cy="199802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988592" y="5401174"/>
            <a:ext cx="31499749" cy="2192173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2988080" y="8515046"/>
            <a:ext cx="15463491" cy="9261438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marL="1872966" lvl="0" indent="-1274657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3745931" lvl="1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2pPr>
            <a:lvl3pPr marL="5618897" lvl="2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3pPr>
            <a:lvl4pPr marL="7491862" lvl="3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4pPr>
            <a:lvl5pPr marL="9364828" lvl="4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5pPr>
            <a:lvl6pPr marL="11237793" lvl="5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6pPr>
            <a:lvl7pPr marL="13110759" lvl="6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7pPr>
            <a:lvl8pPr marL="14983724" lvl="7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8pPr>
            <a:lvl9pPr marL="16856690" lvl="8" indent="-1222630">
              <a:spcBef>
                <a:spcPts val="6555"/>
              </a:spcBef>
              <a:spcAft>
                <a:spcPts val="6555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19025071" y="8515046"/>
            <a:ext cx="15463491" cy="9261438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marL="1872966" lvl="0" indent="-1274657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3745931" lvl="1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2pPr>
            <a:lvl3pPr marL="5618897" lvl="2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3pPr>
            <a:lvl4pPr marL="7491862" lvl="3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4pPr>
            <a:lvl5pPr marL="9364828" lvl="4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5pPr>
            <a:lvl6pPr marL="11237793" lvl="5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6pPr>
            <a:lvl7pPr marL="13110759" lvl="6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7pPr>
            <a:lvl8pPr marL="14983724" lvl="7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8pPr>
            <a:lvl9pPr marL="16856690" lvl="8" indent="-1222630">
              <a:spcBef>
                <a:spcPts val="6555"/>
              </a:spcBef>
              <a:spcAft>
                <a:spcPts val="6555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37463413" cy="199802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988592" y="5401174"/>
            <a:ext cx="31499749" cy="2192173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37463413" cy="199802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2990845" y="5401174"/>
            <a:ext cx="13523948" cy="5658607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2954894" y="11393912"/>
            <a:ext cx="13523948" cy="6543340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marL="1872966" lvl="0" indent="-1274657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3745931" lvl="1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2pPr>
            <a:lvl3pPr marL="5618897" lvl="2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3pPr>
            <a:lvl4pPr marL="7491862" lvl="3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4pPr>
            <a:lvl5pPr marL="9364828" lvl="4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5pPr>
            <a:lvl6pPr marL="11237793" lvl="5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6pPr>
            <a:lvl7pPr marL="13110759" lvl="6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7pPr>
            <a:lvl8pPr marL="14983724" lvl="7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8pPr>
            <a:lvl9pPr marL="16856690" lvl="8" indent="-1222630">
              <a:spcBef>
                <a:spcPts val="6555"/>
              </a:spcBef>
              <a:spcAft>
                <a:spcPts val="6555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3402159" y="17076705"/>
            <a:ext cx="3055427" cy="187703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2988592" y="3540162"/>
            <a:ext cx="28766198" cy="12226523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147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18731707" cy="210677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3402159" y="4879370"/>
            <a:ext cx="3055427" cy="187703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990845" y="5401174"/>
            <a:ext cx="13523948" cy="6910751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10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970155" y="12949568"/>
            <a:ext cx="13523948" cy="3108855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66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21199052" y="5540335"/>
            <a:ext cx="13825081" cy="12392411"/>
          </a:xfrm>
          <a:prstGeom prst="rect">
            <a:avLst/>
          </a:prstGeom>
        </p:spPr>
        <p:txBody>
          <a:bodyPr spcFirstLastPara="1" wrap="square" lIns="374532" tIns="374532" rIns="374532" bIns="374532" anchor="t" anchorCtr="0"/>
          <a:lstStyle>
            <a:lvl1pPr marL="1872966" lvl="0" indent="-1274657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3745931" lvl="1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2pPr>
            <a:lvl3pPr marL="5618897" lvl="2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3pPr>
            <a:lvl4pPr marL="7491862" lvl="3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4pPr>
            <a:lvl5pPr marL="9364828" lvl="4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5pPr>
            <a:lvl6pPr marL="11237793" lvl="5" indent="-1222630">
              <a:spcBef>
                <a:spcPts val="6555"/>
              </a:spcBef>
              <a:spcAft>
                <a:spcPts val="0"/>
              </a:spcAft>
              <a:buSzPts val="1100"/>
              <a:buChar char="■"/>
              <a:defRPr/>
            </a:lvl6pPr>
            <a:lvl7pPr marL="13110759" lvl="6" indent="-1222630">
              <a:spcBef>
                <a:spcPts val="6555"/>
              </a:spcBef>
              <a:spcAft>
                <a:spcPts val="0"/>
              </a:spcAft>
              <a:buSzPts val="1100"/>
              <a:buChar char="●"/>
              <a:defRPr/>
            </a:lvl7pPr>
            <a:lvl8pPr marL="14983724" lvl="7" indent="-1222630">
              <a:spcBef>
                <a:spcPts val="6555"/>
              </a:spcBef>
              <a:spcAft>
                <a:spcPts val="0"/>
              </a:spcAft>
              <a:buSzPts val="1100"/>
              <a:buChar char="○"/>
              <a:defRPr/>
            </a:lvl8pPr>
            <a:lvl9pPr marL="16856690" lvl="8" indent="-1222630">
              <a:spcBef>
                <a:spcPts val="6555"/>
              </a:spcBef>
              <a:spcAft>
                <a:spcPts val="6555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2970156" y="17909916"/>
            <a:ext cx="31536622" cy="1886202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/>
          <a:lstStyle>
            <a:lvl1pPr marL="1872966" lvl="0" indent="-93648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34909313" cy="1399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4973645" y="19455331"/>
            <a:ext cx="2248051" cy="1612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>
            <a:lvl1pPr lvl="0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4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comments" Target="../comments/comment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1499749" cy="2192173"/>
          </a:xfrm>
          <a:prstGeom prst="rect">
            <a:avLst/>
          </a:prstGeom>
          <a:solidFill>
            <a:srgbClr val="20C0AA"/>
          </a:solidFill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Plastic Degradation System </a:t>
            </a:r>
            <a:endParaRPr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0" y="5103703"/>
            <a:ext cx="19598232" cy="9261438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 indent="-1352697">
              <a:buClr>
                <a:srgbClr val="666666"/>
              </a:buClr>
              <a:buSzPts val="1600"/>
              <a:buFont typeface="Arial"/>
              <a:buChar char="●"/>
            </a:pPr>
            <a:r>
              <a:rPr lang="en" sz="66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Problem: PET plastic buildup has become a major environmental concern and an ecological threat, while the natural breakdown process takes 450-1000 years.</a:t>
            </a:r>
            <a:endParaRPr sz="66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 l="17976" t="14227" r="14162" b="19533"/>
          <a:stretch/>
        </p:blipFill>
        <p:spPr>
          <a:xfrm>
            <a:off x="28857153" y="0"/>
            <a:ext cx="8606260" cy="465345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0" y="1827425"/>
            <a:ext cx="30485729" cy="234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>
                <a:solidFill>
                  <a:srgbClr val="666666"/>
                </a:solidFill>
              </a:rPr>
              <a:t>Authors: Peter Wilson, Kelly Xu, Yuying Fan, Olivia Yang, Bonita Huang, Vaibhav Gupta, Julia Wu, Nitya Aryasomayajula, Emily Liu, Abby Dillon, Apurva Joshi, Riona Chen</a:t>
            </a:r>
            <a:endParaRPr>
              <a:solidFill>
                <a:srgbClr val="666666"/>
              </a:solidFill>
            </a:endParaRPr>
          </a:p>
          <a:p>
            <a:r>
              <a:rPr lang="en">
                <a:solidFill>
                  <a:srgbClr val="666666"/>
                </a:solidFill>
              </a:rPr>
              <a:t>Advisor: Aaron Mathieu 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0" y="9807535"/>
            <a:ext cx="17357556" cy="9261438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 indent="-1352697">
              <a:buClr>
                <a:srgbClr val="666666"/>
              </a:buClr>
              <a:buSzPts val="1600"/>
              <a:buFont typeface="Arial"/>
              <a:buChar char="●"/>
            </a:pPr>
            <a:r>
              <a:rPr lang="en" sz="66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Solution: To genetically engineer yeast, </a:t>
            </a:r>
            <a:r>
              <a:rPr lang="en" sz="6600" i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S. cerevisiae, </a:t>
            </a:r>
            <a:r>
              <a:rPr lang="en" sz="66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to break down PET by using enzyme PETase derived from </a:t>
            </a:r>
            <a:r>
              <a:rPr lang="en" sz="6600" i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Ideonella sakaiensis, </a:t>
            </a:r>
            <a:r>
              <a:rPr lang="en" sz="66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which breaks down into MHET(mono-2 hydroxyethyl), an environmental threat as well. MHETase can then be used to catabolize MHET into terephthalate and ethylene glycol.</a:t>
            </a:r>
            <a:endParaRPr sz="66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6555"/>
              </a:spcBef>
              <a:spcAft>
                <a:spcPts val="6555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Shape 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598232" y="5197196"/>
            <a:ext cx="17357556" cy="12732898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/>
          <p:nvPr/>
        </p:nvSpPr>
        <p:spPr>
          <a:xfrm>
            <a:off x="24939251" y="18473827"/>
            <a:ext cx="11216900" cy="108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 sz="2500">
                <a:solidFill>
                  <a:srgbClr val="666666"/>
                </a:solidFill>
              </a:rPr>
              <a:t>https://en.wikipedia.org/wiki/File:Image-bacteria-eat-plastic-590x433.jpg</a:t>
            </a:r>
            <a:endParaRPr sz="2500">
              <a:solidFill>
                <a:srgbClr val="666666"/>
              </a:solidFill>
            </a:endParaRPr>
          </a:p>
        </p:txBody>
      </p:sp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36156151" y="19557621"/>
            <a:ext cx="1143000" cy="1143000"/>
          </a:xfrm>
          <a:prstGeom prst="actionButtonForwardNext">
            <a:avLst/>
          </a:prstGeom>
          <a:solidFill>
            <a:schemeClr val="bg2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4593" tIns="187297" rIns="374593" bIns="187297" spcCol="0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10934" y="2266310"/>
            <a:ext cx="31499749" cy="2192173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>
                <a:latin typeface="Arial"/>
                <a:ea typeface="Arial"/>
                <a:cs typeface="Arial"/>
                <a:sym typeface="Arial"/>
              </a:rPr>
              <a:t>System Parts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6749068" y="16436789"/>
            <a:ext cx="9890685" cy="3826472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 indent="-1300671">
              <a:buSzPts val="1400"/>
              <a:buFont typeface="Arial"/>
              <a:buChar char="●"/>
            </a:pPr>
            <a:r>
              <a:rPr lang="en" sz="5700">
                <a:latin typeface="Arial"/>
                <a:ea typeface="Arial"/>
                <a:cs typeface="Arial"/>
                <a:sym typeface="Arial"/>
              </a:rPr>
              <a:t>IPTG</a:t>
            </a:r>
            <a:endParaRPr sz="5700">
              <a:latin typeface="Arial"/>
              <a:ea typeface="Arial"/>
              <a:cs typeface="Arial"/>
              <a:sym typeface="Arial"/>
            </a:endParaRPr>
          </a:p>
          <a:p>
            <a:pPr indent="-1300671">
              <a:buSzPts val="1400"/>
              <a:buFont typeface="Arial"/>
              <a:buChar char="●"/>
            </a:pPr>
            <a:r>
              <a:rPr lang="en" sz="5700">
                <a:latin typeface="Arial"/>
                <a:ea typeface="Arial"/>
                <a:cs typeface="Arial"/>
                <a:sym typeface="Arial"/>
              </a:rPr>
              <a:t>Constitutive promoter</a:t>
            </a:r>
            <a:endParaRPr sz="5700">
              <a:latin typeface="Arial"/>
              <a:ea typeface="Arial"/>
              <a:cs typeface="Arial"/>
              <a:sym typeface="Arial"/>
            </a:endParaRPr>
          </a:p>
          <a:p>
            <a:pPr indent="-1300671">
              <a:buSzPts val="1400"/>
              <a:buFont typeface="Arial"/>
              <a:buChar char="●"/>
            </a:pPr>
            <a:r>
              <a:rPr lang="en" sz="5700">
                <a:latin typeface="Arial"/>
                <a:ea typeface="Arial"/>
                <a:cs typeface="Arial"/>
                <a:sym typeface="Arial"/>
              </a:rPr>
              <a:t>RBS</a:t>
            </a:r>
            <a:endParaRPr sz="57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822" y="5594402"/>
            <a:ext cx="35627521" cy="970646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/>
          <p:nvPr/>
        </p:nvSpPr>
        <p:spPr>
          <a:xfrm>
            <a:off x="2678036" y="13068658"/>
            <a:ext cx="3500518" cy="3375504"/>
          </a:xfrm>
          <a:prstGeom prst="ellipse">
            <a:avLst/>
          </a:prstGeom>
          <a:solidFill>
            <a:schemeClr val="dk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pPr algn="ctr"/>
            <a:r>
              <a:rPr lang="en" b="1">
                <a:solidFill>
                  <a:srgbClr val="FFFFFF"/>
                </a:solidFill>
              </a:rPr>
              <a:t>IPTG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0" y="0"/>
            <a:ext cx="37463413" cy="2192173"/>
          </a:xfrm>
          <a:prstGeom prst="rect">
            <a:avLst/>
          </a:prstGeom>
          <a:solidFill>
            <a:srgbClr val="20C0AA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 txBox="1"/>
          <p:nvPr/>
        </p:nvSpPr>
        <p:spPr>
          <a:xfrm>
            <a:off x="19921592" y="16436789"/>
            <a:ext cx="11687651" cy="529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 marL="1872966" indent="-1300671">
              <a:lnSpc>
                <a:spcPct val="115000"/>
              </a:lnSpc>
              <a:buClr>
                <a:schemeClr val="accent1"/>
              </a:buClr>
              <a:buSzPts val="1400"/>
              <a:buFont typeface="Arial"/>
              <a:buChar char="●"/>
            </a:pPr>
            <a:r>
              <a:rPr lang="en">
                <a:solidFill>
                  <a:schemeClr val="accent1"/>
                </a:solidFill>
              </a:rPr>
              <a:t>PETase gene</a:t>
            </a:r>
            <a:endParaRPr>
              <a:solidFill>
                <a:schemeClr val="accent1"/>
              </a:solidFill>
            </a:endParaRPr>
          </a:p>
          <a:p>
            <a:pPr marL="1872966" indent="-1300671">
              <a:lnSpc>
                <a:spcPct val="115000"/>
              </a:lnSpc>
              <a:buClr>
                <a:schemeClr val="accent1"/>
              </a:buClr>
              <a:buSzPts val="1400"/>
              <a:buFont typeface="Arial"/>
              <a:buChar char="●"/>
            </a:pPr>
            <a:r>
              <a:rPr lang="en">
                <a:solidFill>
                  <a:schemeClr val="accent1"/>
                </a:solidFill>
              </a:rPr>
              <a:t>MHETase gene</a:t>
            </a:r>
            <a:endParaRPr>
              <a:solidFill>
                <a:schemeClr val="accent1"/>
              </a:solidFill>
            </a:endParaRPr>
          </a:p>
          <a:p>
            <a:pPr marL="1872966" indent="-1300671">
              <a:lnSpc>
                <a:spcPct val="115000"/>
              </a:lnSpc>
              <a:buClr>
                <a:schemeClr val="accent1"/>
              </a:buClr>
              <a:buSzPts val="1400"/>
              <a:buFont typeface="Arial"/>
              <a:buChar char="●"/>
            </a:pPr>
            <a:r>
              <a:rPr lang="en">
                <a:solidFill>
                  <a:schemeClr val="accent1"/>
                </a:solidFill>
              </a:rPr>
              <a:t>Terminator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36156151" y="19557621"/>
            <a:ext cx="1143000" cy="1143000"/>
          </a:xfrm>
          <a:prstGeom prst="actionButtonForwardNext">
            <a:avLst/>
          </a:prstGeom>
          <a:solidFill>
            <a:schemeClr val="bg2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4593" tIns="187297" rIns="374593" bIns="187297" spcCol="0" rtlCol="0" anchor="ctr"/>
          <a:lstStyle/>
          <a:p>
            <a:pPr algn="ctr"/>
            <a:endParaRPr lang="en-US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/>
        </p:nvSpPr>
        <p:spPr>
          <a:xfrm>
            <a:off x="34629484" y="19521688"/>
            <a:ext cx="1143000" cy="1143000"/>
          </a:xfrm>
          <a:prstGeom prst="actionButtonBackPrevious">
            <a:avLst/>
          </a:prstGeom>
          <a:solidFill>
            <a:srgbClr val="1A1A1A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21721" y="2369119"/>
            <a:ext cx="31499749" cy="2192173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>
                <a:latin typeface="Arial"/>
                <a:ea typeface="Arial"/>
                <a:cs typeface="Arial"/>
                <a:sym typeface="Arial"/>
              </a:rPr>
              <a:t>Fail-safe kill switch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4" y="14581921"/>
            <a:ext cx="37463413" cy="8087937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 indent="-1352697">
              <a:buSzPts val="1600"/>
              <a:buFont typeface="Arial"/>
              <a:buChar char="●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System needs to have time to degrade plastic but then die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indent="-1352697">
              <a:buSzPts val="1600"/>
              <a:buFont typeface="Arial"/>
              <a:buChar char="●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Solution: Time-delay kill switch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lvl="1" indent="-1352697">
              <a:spcBef>
                <a:spcPts val="0"/>
              </a:spcBef>
              <a:buSzPts val="1600"/>
              <a:buFont typeface="Arial"/>
              <a:buChar char="○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Biobrick part BBa_K1405008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lvl="1" indent="-1352697">
              <a:spcBef>
                <a:spcPts val="0"/>
              </a:spcBef>
              <a:buSzPts val="1600"/>
              <a:buFont typeface="Arial"/>
              <a:buChar char="○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After removal of IPTG, dies after time delay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lvl="1" indent="-1352697">
              <a:spcBef>
                <a:spcPts val="0"/>
              </a:spcBef>
              <a:buSzPts val="1600"/>
              <a:buFont typeface="Arial"/>
              <a:buChar char="○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Delay needs tuning: simulation says 4-5 hours</a:t>
            </a:r>
            <a:endParaRPr sz="6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28821099" y="14834234"/>
            <a:ext cx="5409333" cy="1708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 sz="2500">
                <a:solidFill>
                  <a:srgbClr val="666666"/>
                </a:solidFill>
              </a:rPr>
              <a:t>http://2014.igem.org/wiki/images/1/10/Bnu_safety07.jpg</a:t>
            </a:r>
            <a:endParaRPr sz="2500">
              <a:solidFill>
                <a:srgbClr val="666666"/>
              </a:solidFill>
            </a:endParaRP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1244" y="5274098"/>
            <a:ext cx="13155128" cy="930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4">
            <a:alphaModFix/>
          </a:blip>
          <a:srcRect t="10514"/>
          <a:stretch/>
        </p:blipFill>
        <p:spPr>
          <a:xfrm>
            <a:off x="19509019" y="5274098"/>
            <a:ext cx="14721409" cy="9307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/>
          <p:nvPr/>
        </p:nvSpPr>
        <p:spPr>
          <a:xfrm>
            <a:off x="0" y="0"/>
            <a:ext cx="37463413" cy="2192173"/>
          </a:xfrm>
          <a:prstGeom prst="rect">
            <a:avLst/>
          </a:prstGeom>
          <a:solidFill>
            <a:srgbClr val="20C0AA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endParaRPr/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36156151" y="19557621"/>
            <a:ext cx="1143000" cy="1143000"/>
          </a:xfrm>
          <a:prstGeom prst="actionButtonForwardNext">
            <a:avLst/>
          </a:prstGeom>
          <a:solidFill>
            <a:schemeClr val="bg2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4593" tIns="187297" rIns="374593" bIns="187297" spcCol="0" rtlCol="0" anchor="ctr"/>
          <a:lstStyle/>
          <a:p>
            <a:pPr algn="ctr"/>
            <a:endParaRPr lang="en-US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/>
        </p:nvSpPr>
        <p:spPr>
          <a:xfrm>
            <a:off x="33486484" y="19588543"/>
            <a:ext cx="1143000" cy="1143000"/>
          </a:xfrm>
          <a:prstGeom prst="actionButtonBackPrevious">
            <a:avLst/>
          </a:prstGeom>
          <a:solidFill>
            <a:srgbClr val="1A1A1A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Home 1">
            <a:hlinkClick r:id="" action="ppaction://hlinkshowjump?jump=firstslide" highlightClick="1"/>
          </p:cNvPr>
          <p:cNvSpPr/>
          <p:nvPr/>
        </p:nvSpPr>
        <p:spPr>
          <a:xfrm>
            <a:off x="34896840" y="19588543"/>
            <a:ext cx="1134777" cy="1143000"/>
          </a:xfrm>
          <a:prstGeom prst="actionButtonHome">
            <a:avLst/>
          </a:prstGeom>
          <a:solidFill>
            <a:srgbClr val="1A1A1A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263018" y="2421343"/>
            <a:ext cx="31500978" cy="2192173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r>
              <a:rPr lang="en">
                <a:latin typeface="Arial"/>
                <a:ea typeface="Arial"/>
                <a:cs typeface="Arial"/>
                <a:sym typeface="Arial"/>
              </a:rPr>
              <a:t>Future Investigation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880812" y="5175076"/>
            <a:ext cx="31500978" cy="10717562"/>
          </a:xfrm>
          <a:prstGeom prst="rect">
            <a:avLst/>
          </a:prstGeom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 indent="-1352697">
              <a:buSzPts val="1600"/>
              <a:buFont typeface="Arial"/>
              <a:buChar char="●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Efficacy and Time for PETase and MHETase catabolysis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indent="-1352697">
              <a:buSzPts val="1600"/>
              <a:buFont typeface="Arial"/>
              <a:buChar char="●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Kill switch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lvl="1" indent="-1352697">
              <a:spcBef>
                <a:spcPts val="0"/>
              </a:spcBef>
              <a:buSzPts val="1600"/>
              <a:buFont typeface="Arial"/>
              <a:buChar char="○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How long is the delay?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lvl="1" indent="-1352697">
              <a:spcBef>
                <a:spcPts val="0"/>
              </a:spcBef>
              <a:buSzPts val="1600"/>
              <a:buFont typeface="Arial"/>
              <a:buChar char="○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How evolutionarily stable is the kill switch?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indent="-1352697">
              <a:buSzPts val="1600"/>
              <a:buFont typeface="Arial"/>
              <a:buChar char="●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System performance: saline, pH, and temperature tolerance (pH of PETase function as well as optimal pH and temperature of yeast).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indent="-1352697">
              <a:buSzPts val="1600"/>
              <a:buFont typeface="Arial"/>
              <a:buChar char="●"/>
            </a:pPr>
            <a:r>
              <a:rPr lang="en" sz="6600">
                <a:latin typeface="Arial"/>
                <a:ea typeface="Arial"/>
                <a:cs typeface="Arial"/>
                <a:sym typeface="Arial"/>
              </a:rPr>
              <a:t>Yeast secretory tags</a:t>
            </a:r>
            <a:endParaRPr sz="660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6555"/>
              </a:spcBef>
              <a:spcAft>
                <a:spcPts val="6555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0" y="0"/>
            <a:ext cx="37463413" cy="2192173"/>
          </a:xfrm>
          <a:prstGeom prst="rect">
            <a:avLst/>
          </a:prstGeom>
          <a:solidFill>
            <a:srgbClr val="20C0AA"/>
          </a:solidFill>
          <a:ln>
            <a:noFill/>
          </a:ln>
        </p:spPr>
        <p:txBody>
          <a:bodyPr spcFirstLastPara="1" wrap="square" lIns="374532" tIns="374532" rIns="374532" bIns="374532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 txBox="1"/>
          <p:nvPr/>
        </p:nvSpPr>
        <p:spPr>
          <a:xfrm>
            <a:off x="0" y="14765114"/>
            <a:ext cx="37120490" cy="616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532" tIns="374532" rIns="374532" bIns="374532" anchor="t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" sz="11500" b="1" u="sng"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sz="11500" b="1" u="sng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</a:pPr>
            <a:r>
              <a:rPr lang="en" sz="7400">
                <a:latin typeface="Calibri"/>
                <a:ea typeface="Calibri"/>
                <a:cs typeface="Calibri"/>
                <a:sym typeface="Calibri"/>
              </a:rPr>
              <a:t>We would like to thank Dr. Natalie Kuldell for her time, expertise, and wonderful lab space.</a:t>
            </a:r>
            <a:endParaRPr sz="7400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</a:pPr>
            <a:r>
              <a:rPr lang="en" sz="7400">
                <a:latin typeface="Calibri"/>
                <a:ea typeface="Calibri"/>
                <a:cs typeface="Calibri"/>
                <a:sym typeface="Calibri"/>
              </a:rPr>
              <a:t>We would also like to thank our mentor, Anne Burkhardt, for her advice and suggestions. </a:t>
            </a:r>
            <a:endParaRPr sz="7400">
              <a:latin typeface="Calibri"/>
              <a:ea typeface="Calibri"/>
              <a:cs typeface="Calibri"/>
              <a:sym typeface="Calibri"/>
            </a:endParaRPr>
          </a:p>
          <a:p>
            <a:endParaRPr/>
          </a:p>
        </p:txBody>
      </p:sp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35023781" y="19588543"/>
            <a:ext cx="1143000" cy="1143000"/>
          </a:xfrm>
          <a:prstGeom prst="actionButtonBackPrevious">
            <a:avLst/>
          </a:prstGeom>
          <a:solidFill>
            <a:srgbClr val="1A1A1A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36300459" y="19588543"/>
            <a:ext cx="1134777" cy="1143000"/>
          </a:xfrm>
          <a:prstGeom prst="actionButtonHome">
            <a:avLst/>
          </a:prstGeom>
          <a:solidFill>
            <a:srgbClr val="1A1A1A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355</Words>
  <Application>Microsoft Macintosh PowerPoint</Application>
  <PresentationFormat>Custom</PresentationFormat>
  <Paragraphs>34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Streamline</vt:lpstr>
      <vt:lpstr>Plastic Degradation System </vt:lpstr>
      <vt:lpstr>System Parts</vt:lpstr>
      <vt:lpstr>Fail-safe kill switch</vt:lpstr>
      <vt:lpstr>Future Investigation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 Degradation System </dc:title>
  <cp:lastModifiedBy>ePB employee</cp:lastModifiedBy>
  <cp:revision>2</cp:revision>
  <dcterms:modified xsi:type="dcterms:W3CDTF">2018-03-13T03:39:27Z</dcterms:modified>
</cp:coreProperties>
</file>