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ppt/theme/themeOverride2.xml" ContentType="application/vnd.openxmlformats-officedocument.themeOverride+xml"/>
  <Override PartName="/ppt/charts/chart6.xml" ContentType="application/vnd.openxmlformats-officedocument.drawingml.chart+xml"/>
  <Override PartName="/ppt/theme/themeOverride3.xml" ContentType="application/vnd.openxmlformats-officedocument.themeOverride+xml"/>
  <Override PartName="/ppt/notesSlides/notesSlide3.xml" ContentType="application/vnd.openxmlformats-officedocument.presentationml.notesSlide+xml"/>
  <Override PartName="/ppt/charts/chart7.xml" ContentType="application/vnd.openxmlformats-officedocument.drawingml.chart+xml"/>
  <Override PartName="/ppt/theme/themeOverride4.xml" ContentType="application/vnd.openxmlformats-officedocument.themeOverride+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1" r:id="rId1"/>
  </p:sldMasterIdLst>
  <p:notesMasterIdLst>
    <p:notesMasterId r:id="rId5"/>
  </p:notesMasterIdLst>
  <p:handoutMasterIdLst>
    <p:handoutMasterId r:id="rId6"/>
  </p:handoutMasterIdLst>
  <p:sldIdLst>
    <p:sldId id="308" r:id="rId2"/>
    <p:sldId id="345" r:id="rId3"/>
    <p:sldId id="347" r:id="rId4"/>
  </p:sldIdLst>
  <p:sldSz cx="37463413" cy="21067713"/>
  <p:notesSz cx="9388475" cy="7102475"/>
  <p:defaultTextStyle>
    <a:defPPr>
      <a:defRPr lang="en-US"/>
    </a:defPPr>
    <a:lvl1pPr marL="0" algn="l" defTabSz="2809494" rtl="0" eaLnBrk="1" latinLnBrk="0" hangingPunct="1">
      <a:defRPr sz="5531" kern="1200">
        <a:solidFill>
          <a:schemeClr val="tx1"/>
        </a:solidFill>
        <a:latin typeface="+mn-lt"/>
        <a:ea typeface="+mn-ea"/>
        <a:cs typeface="+mn-cs"/>
      </a:defRPr>
    </a:lvl1pPr>
    <a:lvl2pPr marL="1404747" algn="l" defTabSz="2809494" rtl="0" eaLnBrk="1" latinLnBrk="0" hangingPunct="1">
      <a:defRPr sz="5531" kern="1200">
        <a:solidFill>
          <a:schemeClr val="tx1"/>
        </a:solidFill>
        <a:latin typeface="+mn-lt"/>
        <a:ea typeface="+mn-ea"/>
        <a:cs typeface="+mn-cs"/>
      </a:defRPr>
    </a:lvl2pPr>
    <a:lvl3pPr marL="2809494" algn="l" defTabSz="2809494" rtl="0" eaLnBrk="1" latinLnBrk="0" hangingPunct="1">
      <a:defRPr sz="5531" kern="1200">
        <a:solidFill>
          <a:schemeClr val="tx1"/>
        </a:solidFill>
        <a:latin typeface="+mn-lt"/>
        <a:ea typeface="+mn-ea"/>
        <a:cs typeface="+mn-cs"/>
      </a:defRPr>
    </a:lvl3pPr>
    <a:lvl4pPr marL="4214241" algn="l" defTabSz="2809494" rtl="0" eaLnBrk="1" latinLnBrk="0" hangingPunct="1">
      <a:defRPr sz="5531" kern="1200">
        <a:solidFill>
          <a:schemeClr val="tx1"/>
        </a:solidFill>
        <a:latin typeface="+mn-lt"/>
        <a:ea typeface="+mn-ea"/>
        <a:cs typeface="+mn-cs"/>
      </a:defRPr>
    </a:lvl4pPr>
    <a:lvl5pPr marL="5618988" algn="l" defTabSz="2809494" rtl="0" eaLnBrk="1" latinLnBrk="0" hangingPunct="1">
      <a:defRPr sz="5531" kern="1200">
        <a:solidFill>
          <a:schemeClr val="tx1"/>
        </a:solidFill>
        <a:latin typeface="+mn-lt"/>
        <a:ea typeface="+mn-ea"/>
        <a:cs typeface="+mn-cs"/>
      </a:defRPr>
    </a:lvl5pPr>
    <a:lvl6pPr marL="7023735" algn="l" defTabSz="2809494" rtl="0" eaLnBrk="1" latinLnBrk="0" hangingPunct="1">
      <a:defRPr sz="5531" kern="1200">
        <a:solidFill>
          <a:schemeClr val="tx1"/>
        </a:solidFill>
        <a:latin typeface="+mn-lt"/>
        <a:ea typeface="+mn-ea"/>
        <a:cs typeface="+mn-cs"/>
      </a:defRPr>
    </a:lvl6pPr>
    <a:lvl7pPr marL="8428482" algn="l" defTabSz="2809494" rtl="0" eaLnBrk="1" latinLnBrk="0" hangingPunct="1">
      <a:defRPr sz="5531" kern="1200">
        <a:solidFill>
          <a:schemeClr val="tx1"/>
        </a:solidFill>
        <a:latin typeface="+mn-lt"/>
        <a:ea typeface="+mn-ea"/>
        <a:cs typeface="+mn-cs"/>
      </a:defRPr>
    </a:lvl7pPr>
    <a:lvl8pPr marL="9833229" algn="l" defTabSz="2809494" rtl="0" eaLnBrk="1" latinLnBrk="0" hangingPunct="1">
      <a:defRPr sz="5531" kern="1200">
        <a:solidFill>
          <a:schemeClr val="tx1"/>
        </a:solidFill>
        <a:latin typeface="+mn-lt"/>
        <a:ea typeface="+mn-ea"/>
        <a:cs typeface="+mn-cs"/>
      </a:defRPr>
    </a:lvl8pPr>
    <a:lvl9pPr marL="11237976" algn="l" defTabSz="2809494" rtl="0" eaLnBrk="1" latinLnBrk="0" hangingPunct="1">
      <a:defRPr sz="5531" kern="1200">
        <a:solidFill>
          <a:schemeClr val="tx1"/>
        </a:solidFill>
        <a:latin typeface="+mn-lt"/>
        <a:ea typeface="+mn-ea"/>
        <a:cs typeface="+mn-cs"/>
      </a:defRPr>
    </a:lvl9pPr>
  </p:defaultTextStyle>
  <p:extLst>
    <p:ext uri="{521415D9-36F7-43E2-AB2F-B90AF26B5E84}">
      <p14:sectionLst xmlns:p14="http://schemas.microsoft.com/office/powerpoint/2010/main">
        <p14:section name="Beginning Slide" id="{7AC375E7-4672-4653-85B2-0A4583879AA6}">
          <p14:sldIdLst>
            <p14:sldId id="308"/>
            <p14:sldId id="345"/>
            <p14:sldId id="347"/>
          </p14:sldIdLst>
        </p14:section>
      </p14:sectionLst>
    </p:ext>
    <p:ext uri="{EFAFB233-063F-42B5-8137-9DF3F51BA10A}">
      <p15:sldGuideLst xmlns:p15="http://schemas.microsoft.com/office/powerpoint/2012/main">
        <p15:guide id="1" orient="horz" pos="6636" userDrawn="1">
          <p15:clr>
            <a:srgbClr val="A4A3A4"/>
          </p15:clr>
        </p15:guide>
        <p15:guide id="2" pos="1180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o, Ji Yeon (Contractor)" initials="JJ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0F1"/>
    <a:srgbClr val="06324B"/>
    <a:srgbClr val="D3ECB9"/>
    <a:srgbClr val="D8DB74"/>
    <a:srgbClr val="4C7FC1"/>
    <a:srgbClr val="929419"/>
    <a:srgbClr val="0F6EC8"/>
    <a:srgbClr val="BDC068"/>
    <a:srgbClr val="FEE98F"/>
    <a:srgbClr val="D3E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074" autoAdjust="0"/>
  </p:normalViewPr>
  <p:slideViewPr>
    <p:cSldViewPr snapToGrid="0">
      <p:cViewPr>
        <p:scale>
          <a:sx n="35" d="100"/>
          <a:sy n="35" d="100"/>
        </p:scale>
        <p:origin x="480" y="-784"/>
      </p:cViewPr>
      <p:guideLst>
        <p:guide orient="horz" pos="6636"/>
        <p:guide pos="11800"/>
      </p:guideLst>
    </p:cSldViewPr>
  </p:slideViewPr>
  <p:notesTextViewPr>
    <p:cViewPr>
      <p:scale>
        <a:sx n="1" d="1"/>
        <a:sy n="1" d="1"/>
      </p:scale>
      <p:origin x="0" y="0"/>
    </p:cViewPr>
  </p:notesTextViewPr>
  <p:sorterViewPr>
    <p:cViewPr>
      <p:scale>
        <a:sx n="82" d="100"/>
        <a:sy n="82" d="100"/>
      </p:scale>
      <p:origin x="0" y="-82"/>
    </p:cViewPr>
  </p:sorterViewPr>
  <p:notesViewPr>
    <p:cSldViewPr snapToGrid="0">
      <p:cViewPr varScale="1">
        <p:scale>
          <a:sx n="73" d="100"/>
          <a:sy n="73" d="100"/>
        </p:scale>
        <p:origin x="583" y="48"/>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4"/>
          <c:h val="0.797145935160628"/>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xmlns:c16r2="http://schemas.microsoft.com/office/drawing/2015/06/chart">
              <c:ext xmlns:c16="http://schemas.microsoft.com/office/drawing/2014/chart" uri="{C3380CC4-5D6E-409C-BE32-E72D297353CC}">
                <c16:uniqueId val="{00000001-2AA2-4C10-B60C-6985E142A491}"/>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2AA2-4C10-B60C-6985E142A491}"/>
              </c:ext>
            </c:extLst>
          </c:dPt>
          <c:dLbls>
            <c:dLbl>
              <c:idx val="0"/>
              <c:layout>
                <c:manualLayout>
                  <c:x val="-0.356969901784771"/>
                  <c:y val="0.2409106935634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introduction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2AA2-4C10-B60C-6985E142A491}"/>
                </c:ext>
                <c:ext xmlns:c15="http://schemas.microsoft.com/office/drawing/2012/chart" uri="{CE6537A1-D6FC-4f65-9D91-7224C49458BB}">
                  <c15:layout>
                    <c:manualLayout>
                      <c:w val="0.533163173070147"/>
                      <c:h val="0.359555546840147"/>
                    </c:manualLayout>
                  </c15:layout>
                </c:ext>
              </c:extLst>
            </c:dLbl>
            <c:dLbl>
              <c:idx val="1"/>
              <c:delete val="1"/>
              <c:extLst xmlns:c16r2="http://schemas.microsoft.com/office/drawing/2015/06/chart">
                <c:ext xmlns:c16="http://schemas.microsoft.com/office/drawing/2014/chart" uri="{C3380CC4-5D6E-409C-BE32-E72D297353CC}">
                  <c16:uniqueId val="{00000003-2AA2-4C10-B60C-6985E142A49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0.25</c:v>
                </c:pt>
                <c:pt idx="1">
                  <c:v>0.75</c:v>
                </c:pt>
              </c:numCache>
            </c:numRef>
          </c:val>
          <c:extLst xmlns:c16r2="http://schemas.microsoft.com/office/drawing/2015/06/chart">
            <c:ext xmlns:c16="http://schemas.microsoft.com/office/drawing/2014/chart" uri="{C3380CC4-5D6E-409C-BE32-E72D297353CC}">
              <c16:uniqueId val="{00000004-2AA2-4C10-B60C-6985E142A491}"/>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4"/>
          <c:h val="0.797145935160628"/>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xmlns:c16r2="http://schemas.microsoft.com/office/drawing/2015/06/chart">
              <c:ext xmlns:c16="http://schemas.microsoft.com/office/drawing/2014/chart" uri="{C3380CC4-5D6E-409C-BE32-E72D297353CC}">
                <c16:uniqueId val="{00000001-6FED-4C89-BFEA-13A787BF5BF4}"/>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6FED-4C89-BFEA-13A787BF5BF4}"/>
              </c:ext>
            </c:extLst>
          </c:dPt>
          <c:dLbls>
            <c:dLbl>
              <c:idx val="0"/>
              <c:layout>
                <c:manualLayout>
                  <c:x val="-0.247580572080428"/>
                  <c:y val="-0.32227573753338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discussion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6FED-4C89-BFEA-13A787BF5BF4}"/>
                </c:ext>
                <c:ext xmlns:c15="http://schemas.microsoft.com/office/drawing/2012/chart" uri="{CE6537A1-D6FC-4f65-9D91-7224C49458BB}">
                  <c15:layout>
                    <c:manualLayout>
                      <c:w val="0.533163173070147"/>
                      <c:h val="0.359555546840147"/>
                    </c:manualLayout>
                  </c15:layout>
                </c:ext>
              </c:extLst>
            </c:dLbl>
            <c:dLbl>
              <c:idx val="1"/>
              <c:delete val="1"/>
              <c:extLst xmlns:c16r2="http://schemas.microsoft.com/office/drawing/2015/06/chart">
                <c:ext xmlns:c16="http://schemas.microsoft.com/office/drawing/2014/chart" uri="{C3380CC4-5D6E-409C-BE32-E72D297353CC}">
                  <c16:uniqueId val="{00000003-6FED-4C89-BFEA-13A787BF5BF4}"/>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0.87</c:v>
                </c:pt>
                <c:pt idx="1">
                  <c:v>0.13</c:v>
                </c:pt>
              </c:numCache>
            </c:numRef>
          </c:val>
          <c:extLst xmlns:c16r2="http://schemas.microsoft.com/office/drawing/2015/06/chart">
            <c:ext xmlns:c16="http://schemas.microsoft.com/office/drawing/2014/chart" uri="{C3380CC4-5D6E-409C-BE32-E72D297353CC}">
              <c16:uniqueId val="{00000004-6FED-4C89-BFEA-13A787BF5BF4}"/>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4"/>
          <c:h val="0.797145935160628"/>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xmlns:c16r2="http://schemas.microsoft.com/office/drawing/2015/06/chart">
              <c:ext xmlns:c16="http://schemas.microsoft.com/office/drawing/2014/chart" uri="{C3380CC4-5D6E-409C-BE32-E72D297353CC}">
                <c16:uniqueId val="{00000001-77C9-4DDB-9985-D7A56F4592AF}"/>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77C9-4DDB-9985-D7A56F4592AF}"/>
              </c:ext>
            </c:extLst>
          </c:dPt>
          <c:dLbls>
            <c:dLbl>
              <c:idx val="0"/>
              <c:layout>
                <c:manualLayout>
                  <c:x val="-0.404863530383775"/>
                  <c:y val="-0.0148540268836029"/>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goal</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77C9-4DDB-9985-D7A56F4592AF}"/>
                </c:ext>
                <c:ext xmlns:c15="http://schemas.microsoft.com/office/drawing/2012/chart" uri="{CE6537A1-D6FC-4f65-9D91-7224C49458BB}">
                  <c15:layout>
                    <c:manualLayout>
                      <c:w val="0.533163173070147"/>
                      <c:h val="0.359555546840147"/>
                    </c:manualLayout>
                  </c15:layout>
                </c:ext>
              </c:extLst>
            </c:dLbl>
            <c:dLbl>
              <c:idx val="1"/>
              <c:delete val="1"/>
              <c:extLst xmlns:c16r2="http://schemas.microsoft.com/office/drawing/2015/06/chart">
                <c:ext xmlns:c16="http://schemas.microsoft.com/office/drawing/2014/chart" uri="{C3380CC4-5D6E-409C-BE32-E72D297353CC}">
                  <c16:uniqueId val="{00000003-77C9-4DDB-9985-D7A56F4592AF}"/>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0.5</c:v>
                </c:pt>
                <c:pt idx="1">
                  <c:v>0.5</c:v>
                </c:pt>
              </c:numCache>
            </c:numRef>
          </c:val>
          <c:extLst xmlns:c16r2="http://schemas.microsoft.com/office/drawing/2015/06/chart">
            <c:ext xmlns:c16="http://schemas.microsoft.com/office/drawing/2014/chart" uri="{C3380CC4-5D6E-409C-BE32-E72D297353CC}">
              <c16:uniqueId val="{00000004-77C9-4DDB-9985-D7A56F4592AF}"/>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manualLayout>
          <c:layoutTarget val="inner"/>
          <c:xMode val="edge"/>
          <c:yMode val="edge"/>
          <c:x val="0.101414086941068"/>
          <c:y val="0.101427338820773"/>
          <c:w val="0.797171826117864"/>
          <c:h val="0.797145935160628"/>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xmlns:c16r2="http://schemas.microsoft.com/office/drawing/2015/06/chart">
              <c:ext xmlns:c16="http://schemas.microsoft.com/office/drawing/2014/chart" uri="{C3380CC4-5D6E-409C-BE32-E72D297353CC}">
                <c16:uniqueId val="{00000001-2AA2-4C10-B60C-6985E142A491}"/>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2AA2-4C10-B60C-6985E142A491}"/>
              </c:ext>
            </c:extLst>
          </c:dPt>
          <c:dLbls>
            <c:dLbl>
              <c:idx val="0"/>
              <c:layout>
                <c:manualLayout>
                  <c:x val="-0.335510402365614"/>
                  <c:y val="0.23004220738098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introduction</a:t>
                    </a:r>
                  </a:p>
                </c:rich>
              </c:tx>
              <c:numFmt formatCode="0%" sourceLinked="0"/>
              <c:spPr>
                <a:noFill/>
                <a:ln>
                  <a:noFill/>
                </a:ln>
                <a:effectLst/>
              </c:sp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2AA2-4C10-B60C-6985E142A491}"/>
                </c:ext>
                <c:ext xmlns:c15="http://schemas.microsoft.com/office/drawing/2012/chart" uri="{CE6537A1-D6FC-4f65-9D91-7224C49458BB}">
                  <c15:layout>
                    <c:manualLayout>
                      <c:w val="0.533163173070147"/>
                      <c:h val="0.359555546840147"/>
                    </c:manualLayout>
                  </c15:layout>
                </c:ext>
              </c:extLst>
            </c:dLbl>
            <c:dLbl>
              <c:idx val="1"/>
              <c:delete val="1"/>
              <c:extLst xmlns:c16r2="http://schemas.microsoft.com/office/drawing/2015/06/chart">
                <c:ext xmlns:c16="http://schemas.microsoft.com/office/drawing/2014/chart" uri="{C3380CC4-5D6E-409C-BE32-E72D297353CC}">
                  <c16:uniqueId val="{00000003-2AA2-4C10-B60C-6985E142A49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0.25</c:v>
                </c:pt>
                <c:pt idx="1">
                  <c:v>0.75</c:v>
                </c:pt>
              </c:numCache>
            </c:numRef>
          </c:val>
          <c:extLst xmlns:c16r2="http://schemas.microsoft.com/office/drawing/2015/06/chart">
            <c:ext xmlns:c16="http://schemas.microsoft.com/office/drawing/2014/chart" uri="{C3380CC4-5D6E-409C-BE32-E72D297353CC}">
              <c16:uniqueId val="{00000004-2AA2-4C10-B60C-6985E142A491}"/>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manualLayout>
          <c:layoutTarget val="inner"/>
          <c:xMode val="edge"/>
          <c:yMode val="edge"/>
          <c:x val="0.101414086941068"/>
          <c:y val="0.101427338820773"/>
          <c:w val="0.797171826117864"/>
          <c:h val="0.797145935160628"/>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xmlns:c16r2="http://schemas.microsoft.com/office/drawing/2015/06/chart">
              <c:ext xmlns:c16="http://schemas.microsoft.com/office/drawing/2014/chart" uri="{C3380CC4-5D6E-409C-BE32-E72D297353CC}">
                <c16:uniqueId val="{00000001-6FED-4C89-BFEA-13A787BF5BF4}"/>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6FED-4C89-BFEA-13A787BF5BF4}"/>
              </c:ext>
            </c:extLst>
          </c:dPt>
          <c:dLbls>
            <c:dLbl>
              <c:idx val="0"/>
              <c:layout>
                <c:manualLayout>
                  <c:x val="-0.247580572080428"/>
                  <c:y val="-0.311365543890335"/>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discussion</a:t>
                    </a:r>
                  </a:p>
                </c:rich>
              </c:tx>
              <c:numFmt formatCode="0%" sourceLinked="0"/>
              <c:spPr>
                <a:noFill/>
                <a:ln>
                  <a:noFill/>
                </a:ln>
                <a:effectLst/>
              </c:sp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6FED-4C89-BFEA-13A787BF5BF4}"/>
                </c:ext>
                <c:ext xmlns:c15="http://schemas.microsoft.com/office/drawing/2012/chart" uri="{CE6537A1-D6FC-4f65-9D91-7224C49458BB}">
                  <c15:layout>
                    <c:manualLayout>
                      <c:w val="0.533163173070147"/>
                      <c:h val="0.359555546840147"/>
                    </c:manualLayout>
                  </c15:layout>
                </c:ext>
              </c:extLst>
            </c:dLbl>
            <c:dLbl>
              <c:idx val="1"/>
              <c:delete val="1"/>
              <c:extLst xmlns:c16r2="http://schemas.microsoft.com/office/drawing/2015/06/chart">
                <c:ext xmlns:c16="http://schemas.microsoft.com/office/drawing/2014/chart" uri="{C3380CC4-5D6E-409C-BE32-E72D297353CC}">
                  <c16:uniqueId val="{00000003-6FED-4C89-BFEA-13A787BF5BF4}"/>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0.87</c:v>
                </c:pt>
                <c:pt idx="1">
                  <c:v>0.13</c:v>
                </c:pt>
              </c:numCache>
            </c:numRef>
          </c:val>
          <c:extLst xmlns:c16r2="http://schemas.microsoft.com/office/drawing/2015/06/chart">
            <c:ext xmlns:c16="http://schemas.microsoft.com/office/drawing/2014/chart" uri="{C3380CC4-5D6E-409C-BE32-E72D297353CC}">
              <c16:uniqueId val="{00000004-6FED-4C89-BFEA-13A787BF5BF4}"/>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manualLayout>
          <c:layoutTarget val="inner"/>
          <c:xMode val="edge"/>
          <c:yMode val="edge"/>
          <c:x val="0.101414086941068"/>
          <c:y val="0.101427338820773"/>
          <c:w val="0.797171826117864"/>
          <c:h val="0.797145935160628"/>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xmlns:c16r2="http://schemas.microsoft.com/office/drawing/2015/06/chart">
              <c:ext xmlns:c16="http://schemas.microsoft.com/office/drawing/2014/chart" uri="{C3380CC4-5D6E-409C-BE32-E72D297353CC}">
                <c16:uniqueId val="{00000001-77C9-4DDB-9985-D7A56F4592AF}"/>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77C9-4DDB-9985-D7A56F4592AF}"/>
              </c:ext>
            </c:extLst>
          </c:dPt>
          <c:dLbls>
            <c:dLbl>
              <c:idx val="0"/>
              <c:layout>
                <c:manualLayout>
                  <c:x val="-0.416760184988295"/>
                  <c:y val="-0.0267042171514709"/>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methods</a:t>
                    </a:r>
                  </a:p>
                </c:rich>
              </c:tx>
              <c:numFmt formatCode="0%" sourceLinked="0"/>
              <c:spPr>
                <a:noFill/>
                <a:ln>
                  <a:noFill/>
                </a:ln>
                <a:effectLst/>
              </c:sp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77C9-4DDB-9985-D7A56F4592AF}"/>
                </c:ext>
                <c:ext xmlns:c15="http://schemas.microsoft.com/office/drawing/2012/chart" uri="{CE6537A1-D6FC-4f65-9D91-7224C49458BB}">
                  <c15:layout>
                    <c:manualLayout>
                      <c:w val="0.533163173070147"/>
                      <c:h val="0.359555546840147"/>
                    </c:manualLayout>
                  </c15:layout>
                </c:ext>
              </c:extLst>
            </c:dLbl>
            <c:dLbl>
              <c:idx val="1"/>
              <c:delete val="1"/>
              <c:extLst xmlns:c16r2="http://schemas.microsoft.com/office/drawing/2015/06/chart">
                <c:ext xmlns:c16="http://schemas.microsoft.com/office/drawing/2014/chart" uri="{C3380CC4-5D6E-409C-BE32-E72D297353CC}">
                  <c16:uniqueId val="{00000003-77C9-4DDB-9985-D7A56F4592AF}"/>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0.5</c:v>
                </c:pt>
                <c:pt idx="1">
                  <c:v>0.5</c:v>
                </c:pt>
              </c:numCache>
            </c:numRef>
          </c:val>
          <c:extLst xmlns:c16r2="http://schemas.microsoft.com/office/drawing/2015/06/chart">
            <c:ext xmlns:c16="http://schemas.microsoft.com/office/drawing/2014/chart" uri="{C3380CC4-5D6E-409C-BE32-E72D297353CC}">
              <c16:uniqueId val="{00000004-77C9-4DDB-9985-D7A56F4592AF}"/>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manualLayout>
          <c:layoutTarget val="inner"/>
          <c:xMode val="edge"/>
          <c:yMode val="edge"/>
          <c:x val="0.101414086941068"/>
          <c:y val="0.101427338820773"/>
          <c:w val="0.797171826117864"/>
          <c:h val="0.797145935160628"/>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xmlns:c16r2="http://schemas.microsoft.com/office/drawing/2015/06/chart">
              <c:ext xmlns:c16="http://schemas.microsoft.com/office/drawing/2014/chart" uri="{C3380CC4-5D6E-409C-BE32-E72D297353CC}">
                <c16:uniqueId val="{00000001-2AA2-4C10-B60C-6985E142A491}"/>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2AA2-4C10-B60C-6985E142A491}"/>
              </c:ext>
            </c:extLst>
          </c:dPt>
          <c:dLbls>
            <c:dLbl>
              <c:idx val="0"/>
              <c:layout>
                <c:manualLayout>
                  <c:x val="-0.335510402365614"/>
                  <c:y val="0.23004220738098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introduction</a:t>
                    </a:r>
                  </a:p>
                </c:rich>
              </c:tx>
              <c:numFmt formatCode="0%" sourceLinked="0"/>
              <c:spPr>
                <a:noFill/>
                <a:ln>
                  <a:noFill/>
                </a:ln>
                <a:effectLst/>
              </c:sp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2AA2-4C10-B60C-6985E142A491}"/>
                </c:ext>
                <c:ext xmlns:c15="http://schemas.microsoft.com/office/drawing/2012/chart" uri="{CE6537A1-D6FC-4f65-9D91-7224C49458BB}">
                  <c15:layout>
                    <c:manualLayout>
                      <c:w val="0.533163173070147"/>
                      <c:h val="0.359555546840147"/>
                    </c:manualLayout>
                  </c15:layout>
                </c:ext>
              </c:extLst>
            </c:dLbl>
            <c:dLbl>
              <c:idx val="1"/>
              <c:delete val="1"/>
              <c:extLst xmlns:c16r2="http://schemas.microsoft.com/office/drawing/2015/06/chart">
                <c:ext xmlns:c16="http://schemas.microsoft.com/office/drawing/2014/chart" uri="{C3380CC4-5D6E-409C-BE32-E72D297353CC}">
                  <c16:uniqueId val="{00000003-2AA2-4C10-B60C-6985E142A49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0.25</c:v>
                </c:pt>
                <c:pt idx="1">
                  <c:v>0.75</c:v>
                </c:pt>
              </c:numCache>
            </c:numRef>
          </c:val>
          <c:extLst xmlns:c16r2="http://schemas.microsoft.com/office/drawing/2015/06/chart">
            <c:ext xmlns:c16="http://schemas.microsoft.com/office/drawing/2014/chart" uri="{C3380CC4-5D6E-409C-BE32-E72D297353CC}">
              <c16:uniqueId val="{00000004-2AA2-4C10-B60C-6985E142A491}"/>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manualLayout>
          <c:layoutTarget val="inner"/>
          <c:xMode val="edge"/>
          <c:yMode val="edge"/>
          <c:x val="0.101414086941068"/>
          <c:y val="0.101427338820773"/>
          <c:w val="0.797171826117864"/>
          <c:h val="0.797145935160628"/>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xmlns:c16r2="http://schemas.microsoft.com/office/drawing/2015/06/chart">
              <c:ext xmlns:c16="http://schemas.microsoft.com/office/drawing/2014/chart" uri="{C3380CC4-5D6E-409C-BE32-E72D297353CC}">
                <c16:uniqueId val="{00000001-77C9-4DDB-9985-D7A56F4592AF}"/>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77C9-4DDB-9985-D7A56F4592AF}"/>
              </c:ext>
            </c:extLst>
          </c:dPt>
          <c:dLbls>
            <c:dLbl>
              <c:idx val="0"/>
              <c:layout>
                <c:manualLayout>
                  <c:x val="-0.366199402919083"/>
                  <c:y val="-0.00300383661573495"/>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methods</a:t>
                    </a:r>
                  </a:p>
                </c:rich>
              </c:tx>
              <c:numFmt formatCode="0%" sourceLinked="0"/>
              <c:spPr>
                <a:noFill/>
                <a:ln>
                  <a:noFill/>
                </a:ln>
                <a:effectLst/>
              </c:sp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77C9-4DDB-9985-D7A56F4592AF}"/>
                </c:ext>
                <c:ext xmlns:c15="http://schemas.microsoft.com/office/drawing/2012/chart" uri="{CE6537A1-D6FC-4f65-9D91-7224C49458BB}">
                  <c15:layout>
                    <c:manualLayout>
                      <c:w val="0.533163173070147"/>
                      <c:h val="0.359555546840147"/>
                    </c:manualLayout>
                  </c15:layout>
                </c:ext>
              </c:extLst>
            </c:dLbl>
            <c:dLbl>
              <c:idx val="1"/>
              <c:delete val="1"/>
              <c:extLst xmlns:c16r2="http://schemas.microsoft.com/office/drawing/2015/06/chart">
                <c:ext xmlns:c16="http://schemas.microsoft.com/office/drawing/2014/chart" uri="{C3380CC4-5D6E-409C-BE32-E72D297353CC}">
                  <c16:uniqueId val="{00000003-77C9-4DDB-9985-D7A56F4592AF}"/>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0.5</c:v>
                </c:pt>
                <c:pt idx="1">
                  <c:v>0.5</c:v>
                </c:pt>
              </c:numCache>
            </c:numRef>
          </c:val>
          <c:extLst xmlns:c16r2="http://schemas.microsoft.com/office/drawing/2015/06/chart">
            <c:ext xmlns:c16="http://schemas.microsoft.com/office/drawing/2014/chart" uri="{C3380CC4-5D6E-409C-BE32-E72D297353CC}">
              <c16:uniqueId val="{00000004-77C9-4DDB-9985-D7A56F4592AF}"/>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manualLayout>
          <c:layoutTarget val="inner"/>
          <c:xMode val="edge"/>
          <c:yMode val="edge"/>
          <c:x val="0.101414086941068"/>
          <c:y val="0.101427338820773"/>
          <c:w val="0.797171826117864"/>
          <c:h val="0.797145935160628"/>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xmlns:c16r2="http://schemas.microsoft.com/office/drawing/2015/06/chart">
              <c:ext xmlns:c16="http://schemas.microsoft.com/office/drawing/2014/chart" uri="{C3380CC4-5D6E-409C-BE32-E72D297353CC}">
                <c16:uniqueId val="{00000001-6FED-4C89-BFEA-13A787BF5BF4}"/>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6FED-4C89-BFEA-13A787BF5BF4}"/>
              </c:ext>
            </c:extLst>
          </c:dPt>
          <c:dLbls>
            <c:dLbl>
              <c:idx val="0"/>
              <c:layout>
                <c:manualLayout>
                  <c:x val="-0.2109104582898"/>
                  <c:y val="-0.32227573753338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discussion</a:t>
                    </a:r>
                  </a:p>
                </c:rich>
              </c:tx>
              <c:numFmt formatCode="0%" sourceLinked="0"/>
              <c:spPr>
                <a:noFill/>
                <a:ln>
                  <a:noFill/>
                </a:ln>
                <a:effectLst/>
              </c:sp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6FED-4C89-BFEA-13A787BF5BF4}"/>
                </c:ext>
                <c:ext xmlns:c15="http://schemas.microsoft.com/office/drawing/2012/chart" uri="{CE6537A1-D6FC-4f65-9D91-7224C49458BB}">
                  <c15:layout>
                    <c:manualLayout>
                      <c:w val="0.533163173070147"/>
                      <c:h val="0.359555546840147"/>
                    </c:manualLayout>
                  </c15:layout>
                </c:ext>
              </c:extLst>
            </c:dLbl>
            <c:dLbl>
              <c:idx val="1"/>
              <c:delete val="1"/>
              <c:extLst xmlns:c16r2="http://schemas.microsoft.com/office/drawing/2015/06/chart">
                <c:ext xmlns:c16="http://schemas.microsoft.com/office/drawing/2014/chart" uri="{C3380CC4-5D6E-409C-BE32-E72D297353CC}">
                  <c16:uniqueId val="{00000003-6FED-4C89-BFEA-13A787BF5BF4}"/>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0.87</c:v>
                </c:pt>
                <c:pt idx="1">
                  <c:v>0.13</c:v>
                </c:pt>
              </c:numCache>
            </c:numRef>
          </c:val>
          <c:extLst xmlns:c16r2="http://schemas.microsoft.com/office/drawing/2015/06/chart">
            <c:ext xmlns:c16="http://schemas.microsoft.com/office/drawing/2014/chart" uri="{C3380CC4-5D6E-409C-BE32-E72D297353CC}">
              <c16:uniqueId val="{00000004-6FED-4C89-BFEA-13A787BF5BF4}"/>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68339" cy="356357"/>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5317963" y="1"/>
            <a:ext cx="4068339" cy="356357"/>
          </a:xfrm>
          <a:prstGeom prst="rect">
            <a:avLst/>
          </a:prstGeom>
        </p:spPr>
        <p:txBody>
          <a:bodyPr vert="horz" lIns="94229" tIns="47114" rIns="94229" bIns="47114" rtlCol="0"/>
          <a:lstStyle>
            <a:lvl1pPr algn="r">
              <a:defRPr sz="1200"/>
            </a:lvl1pPr>
          </a:lstStyle>
          <a:p>
            <a:fld id="{7CCA049B-3A46-4BDA-A8F5-2925B00FE570}" type="datetimeFigureOut">
              <a:rPr lang="en-US" smtClean="0"/>
              <a:t>3/14/18</a:t>
            </a:fld>
            <a:endParaRPr lang="en-US"/>
          </a:p>
        </p:txBody>
      </p:sp>
      <p:sp>
        <p:nvSpPr>
          <p:cNvPr id="4" name="Footer Placeholder 3"/>
          <p:cNvSpPr>
            <a:spLocks noGrp="1"/>
          </p:cNvSpPr>
          <p:nvPr>
            <p:ph type="ftr" sz="quarter" idx="2"/>
          </p:nvPr>
        </p:nvSpPr>
        <p:spPr>
          <a:xfrm>
            <a:off x="0" y="6746119"/>
            <a:ext cx="4068339" cy="356356"/>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5317963" y="6746119"/>
            <a:ext cx="4068339" cy="356356"/>
          </a:xfrm>
          <a:prstGeom prst="rect">
            <a:avLst/>
          </a:prstGeom>
        </p:spPr>
        <p:txBody>
          <a:bodyPr vert="horz" lIns="94229" tIns="47114" rIns="94229" bIns="47114" rtlCol="0" anchor="b"/>
          <a:lstStyle>
            <a:lvl1pPr algn="r">
              <a:defRPr sz="1200"/>
            </a:lvl1pPr>
          </a:lstStyle>
          <a:p>
            <a:fld id="{DBAA5490-FD59-4087-AC7E-016E8A4124C4}" type="slidenum">
              <a:rPr lang="en-US" smtClean="0"/>
              <a:t>‹#›</a:t>
            </a:fld>
            <a:endParaRPr lang="en-US"/>
          </a:p>
        </p:txBody>
      </p:sp>
    </p:spTree>
    <p:extLst>
      <p:ext uri="{BB962C8B-B14F-4D97-AF65-F5344CB8AC3E}">
        <p14:creationId xmlns:p14="http://schemas.microsoft.com/office/powerpoint/2010/main" val="791092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68339" cy="356357"/>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5317963" y="1"/>
            <a:ext cx="4068339" cy="356357"/>
          </a:xfrm>
          <a:prstGeom prst="rect">
            <a:avLst/>
          </a:prstGeom>
        </p:spPr>
        <p:txBody>
          <a:bodyPr vert="horz" lIns="94229" tIns="47114" rIns="94229" bIns="47114" rtlCol="0"/>
          <a:lstStyle>
            <a:lvl1pPr algn="r">
              <a:defRPr sz="1200"/>
            </a:lvl1pPr>
          </a:lstStyle>
          <a:p>
            <a:fld id="{44C46CEC-428A-4DD0-A7C7-21AF8DE33E93}" type="datetimeFigureOut">
              <a:rPr lang="en-US" smtClean="0"/>
              <a:t>3/14/18</a:t>
            </a:fld>
            <a:endParaRPr lang="en-US"/>
          </a:p>
        </p:txBody>
      </p:sp>
      <p:sp>
        <p:nvSpPr>
          <p:cNvPr id="4" name="Slide Image Placeholder 3"/>
          <p:cNvSpPr>
            <a:spLocks noGrp="1" noRot="1" noChangeAspect="1"/>
          </p:cNvSpPr>
          <p:nvPr>
            <p:ph type="sldImg" idx="2"/>
          </p:nvPr>
        </p:nvSpPr>
        <p:spPr>
          <a:xfrm>
            <a:off x="2563813" y="887413"/>
            <a:ext cx="4260850" cy="2397125"/>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938848" y="3418066"/>
            <a:ext cx="7510780" cy="2796600"/>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46119"/>
            <a:ext cx="4068339" cy="356356"/>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5317963" y="6746119"/>
            <a:ext cx="4068339" cy="356356"/>
          </a:xfrm>
          <a:prstGeom prst="rect">
            <a:avLst/>
          </a:prstGeom>
        </p:spPr>
        <p:txBody>
          <a:bodyPr vert="horz" lIns="94229" tIns="47114" rIns="94229" bIns="47114" rtlCol="0" anchor="b"/>
          <a:lstStyle>
            <a:lvl1pPr algn="r">
              <a:defRPr sz="1200"/>
            </a:lvl1pPr>
          </a:lstStyle>
          <a:p>
            <a:fld id="{4CBCEA92-F142-4D57-B507-37BDAF44710C}" type="slidenum">
              <a:rPr lang="en-US" smtClean="0"/>
              <a:t>‹#›</a:t>
            </a:fld>
            <a:endParaRPr lang="en-US"/>
          </a:p>
        </p:txBody>
      </p:sp>
    </p:spTree>
    <p:extLst>
      <p:ext uri="{BB962C8B-B14F-4D97-AF65-F5344CB8AC3E}">
        <p14:creationId xmlns:p14="http://schemas.microsoft.com/office/powerpoint/2010/main" val="1402020577"/>
      </p:ext>
    </p:extLst>
  </p:cSld>
  <p:clrMap bg1="lt1" tx1="dk1" bg2="lt2" tx2="dk2" accent1="accent1" accent2="accent2" accent3="accent3" accent4="accent4" accent5="accent5" accent6="accent6" hlink="hlink" folHlink="folHlink"/>
  <p:notesStyle>
    <a:lvl1pPr marL="0" algn="l" defTabSz="2809494" rtl="0" eaLnBrk="1" latinLnBrk="0" hangingPunct="1">
      <a:defRPr sz="3687" kern="1200">
        <a:solidFill>
          <a:schemeClr val="tx1"/>
        </a:solidFill>
        <a:latin typeface="+mn-lt"/>
        <a:ea typeface="+mn-ea"/>
        <a:cs typeface="+mn-cs"/>
      </a:defRPr>
    </a:lvl1pPr>
    <a:lvl2pPr marL="1404747" algn="l" defTabSz="2809494" rtl="0" eaLnBrk="1" latinLnBrk="0" hangingPunct="1">
      <a:defRPr sz="3687" kern="1200">
        <a:solidFill>
          <a:schemeClr val="tx1"/>
        </a:solidFill>
        <a:latin typeface="+mn-lt"/>
        <a:ea typeface="+mn-ea"/>
        <a:cs typeface="+mn-cs"/>
      </a:defRPr>
    </a:lvl2pPr>
    <a:lvl3pPr marL="2809494" algn="l" defTabSz="2809494" rtl="0" eaLnBrk="1" latinLnBrk="0" hangingPunct="1">
      <a:defRPr sz="3687" kern="1200">
        <a:solidFill>
          <a:schemeClr val="tx1"/>
        </a:solidFill>
        <a:latin typeface="+mn-lt"/>
        <a:ea typeface="+mn-ea"/>
        <a:cs typeface="+mn-cs"/>
      </a:defRPr>
    </a:lvl3pPr>
    <a:lvl4pPr marL="4214241" algn="l" defTabSz="2809494" rtl="0" eaLnBrk="1" latinLnBrk="0" hangingPunct="1">
      <a:defRPr sz="3687" kern="1200">
        <a:solidFill>
          <a:schemeClr val="tx1"/>
        </a:solidFill>
        <a:latin typeface="+mn-lt"/>
        <a:ea typeface="+mn-ea"/>
        <a:cs typeface="+mn-cs"/>
      </a:defRPr>
    </a:lvl4pPr>
    <a:lvl5pPr marL="5618988" algn="l" defTabSz="2809494" rtl="0" eaLnBrk="1" latinLnBrk="0" hangingPunct="1">
      <a:defRPr sz="3687" kern="1200">
        <a:solidFill>
          <a:schemeClr val="tx1"/>
        </a:solidFill>
        <a:latin typeface="+mn-lt"/>
        <a:ea typeface="+mn-ea"/>
        <a:cs typeface="+mn-cs"/>
      </a:defRPr>
    </a:lvl5pPr>
    <a:lvl6pPr marL="7023735" algn="l" defTabSz="2809494" rtl="0" eaLnBrk="1" latinLnBrk="0" hangingPunct="1">
      <a:defRPr sz="3687" kern="1200">
        <a:solidFill>
          <a:schemeClr val="tx1"/>
        </a:solidFill>
        <a:latin typeface="+mn-lt"/>
        <a:ea typeface="+mn-ea"/>
        <a:cs typeface="+mn-cs"/>
      </a:defRPr>
    </a:lvl6pPr>
    <a:lvl7pPr marL="8428482" algn="l" defTabSz="2809494" rtl="0" eaLnBrk="1" latinLnBrk="0" hangingPunct="1">
      <a:defRPr sz="3687" kern="1200">
        <a:solidFill>
          <a:schemeClr val="tx1"/>
        </a:solidFill>
        <a:latin typeface="+mn-lt"/>
        <a:ea typeface="+mn-ea"/>
        <a:cs typeface="+mn-cs"/>
      </a:defRPr>
    </a:lvl7pPr>
    <a:lvl8pPr marL="9833229" algn="l" defTabSz="2809494" rtl="0" eaLnBrk="1" latinLnBrk="0" hangingPunct="1">
      <a:defRPr sz="3687" kern="1200">
        <a:solidFill>
          <a:schemeClr val="tx1"/>
        </a:solidFill>
        <a:latin typeface="+mn-lt"/>
        <a:ea typeface="+mn-ea"/>
        <a:cs typeface="+mn-cs"/>
      </a:defRPr>
    </a:lvl8pPr>
    <a:lvl9pPr marL="11237976" algn="l" defTabSz="2809494" rtl="0" eaLnBrk="1" latinLnBrk="0" hangingPunct="1">
      <a:defRPr sz="368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BCEA92-F142-4D57-B507-37BDAF44710C}" type="slidenum">
              <a:rPr lang="en-US" smtClean="0"/>
              <a:t>1</a:t>
            </a:fld>
            <a:endParaRPr lang="en-US"/>
          </a:p>
        </p:txBody>
      </p:sp>
    </p:spTree>
    <p:extLst>
      <p:ext uri="{BB962C8B-B14F-4D97-AF65-F5344CB8AC3E}">
        <p14:creationId xmlns:p14="http://schemas.microsoft.com/office/powerpoint/2010/main" val="805438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BCEA92-F142-4D57-B507-37BDAF44710C}" type="slidenum">
              <a:rPr lang="en-US" smtClean="0"/>
              <a:t>2</a:t>
            </a:fld>
            <a:endParaRPr lang="en-US"/>
          </a:p>
        </p:txBody>
      </p:sp>
    </p:spTree>
    <p:extLst>
      <p:ext uri="{BB962C8B-B14F-4D97-AF65-F5344CB8AC3E}">
        <p14:creationId xmlns:p14="http://schemas.microsoft.com/office/powerpoint/2010/main" val="805438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BCEA92-F142-4D57-B507-37BDAF44710C}" type="slidenum">
              <a:rPr lang="en-US" smtClean="0"/>
              <a:t>3</a:t>
            </a:fld>
            <a:endParaRPr lang="en-US"/>
          </a:p>
        </p:txBody>
      </p:sp>
    </p:spTree>
    <p:extLst>
      <p:ext uri="{BB962C8B-B14F-4D97-AF65-F5344CB8AC3E}">
        <p14:creationId xmlns:p14="http://schemas.microsoft.com/office/powerpoint/2010/main" val="805438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nealanalytics.com/templates/"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BLANK - no top bar">
    <p:spTree>
      <p:nvGrpSpPr>
        <p:cNvPr id="1" name=""/>
        <p:cNvGrpSpPr/>
        <p:nvPr/>
      </p:nvGrpSpPr>
      <p:grpSpPr>
        <a:xfrm>
          <a:off x="0" y="0"/>
          <a:ext cx="0" cy="0"/>
          <a:chOff x="0" y="0"/>
          <a:chExt cx="0" cy="0"/>
        </a:xfrm>
      </p:grpSpPr>
      <p:sp>
        <p:nvSpPr>
          <p:cNvPr id="3" name="Rectangle 2"/>
          <p:cNvSpPr/>
          <p:nvPr userDrawn="1"/>
        </p:nvSpPr>
        <p:spPr>
          <a:xfrm>
            <a:off x="0" y="1"/>
            <a:ext cx="37463413" cy="3764679"/>
          </a:xfrm>
          <a:prstGeom prst="rect">
            <a:avLst/>
          </a:prstGeom>
          <a:solidFill>
            <a:srgbClr val="D3E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p>
        </p:txBody>
      </p:sp>
    </p:spTree>
    <p:extLst>
      <p:ext uri="{BB962C8B-B14F-4D97-AF65-F5344CB8AC3E}">
        <p14:creationId xmlns:p14="http://schemas.microsoft.com/office/powerpoint/2010/main" val="1308063662"/>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AE1514C-5E56-4738-A1FF-4B1CFD2A3E36}" type="slidenum">
              <a:rPr lang="en-US" smtClean="0"/>
              <a:t>‹#›</a:t>
            </a:fld>
            <a:endParaRPr lang="en-US"/>
          </a:p>
        </p:txBody>
      </p:sp>
      <p:sp>
        <p:nvSpPr>
          <p:cNvPr id="5" name="Rectangle 4"/>
          <p:cNvSpPr/>
          <p:nvPr userDrawn="1"/>
        </p:nvSpPr>
        <p:spPr>
          <a:xfrm>
            <a:off x="0" y="0"/>
            <a:ext cx="37463413" cy="352689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p>
        </p:txBody>
      </p:sp>
    </p:spTree>
    <p:extLst>
      <p:ext uri="{BB962C8B-B14F-4D97-AF65-F5344CB8AC3E}">
        <p14:creationId xmlns:p14="http://schemas.microsoft.com/office/powerpoint/2010/main" val="327574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 no top bar">
    <p:spTree>
      <p:nvGrpSpPr>
        <p:cNvPr id="1" name=""/>
        <p:cNvGrpSpPr/>
        <p:nvPr/>
      </p:nvGrpSpPr>
      <p:grpSpPr>
        <a:xfrm>
          <a:off x="0" y="0"/>
          <a:ext cx="0" cy="0"/>
          <a:chOff x="0" y="0"/>
          <a:chExt cx="0" cy="0"/>
        </a:xfrm>
      </p:grpSpPr>
      <p:sp>
        <p:nvSpPr>
          <p:cNvPr id="3" name="Rectangle 2"/>
          <p:cNvSpPr/>
          <p:nvPr userDrawn="1"/>
        </p:nvSpPr>
        <p:spPr>
          <a:xfrm>
            <a:off x="0" y="1"/>
            <a:ext cx="37463413" cy="376467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p>
        </p:txBody>
      </p:sp>
      <p:sp>
        <p:nvSpPr>
          <p:cNvPr id="4" name="TextBox 3">
            <a:hlinkClick r:id="rId2"/>
          </p:cNvPr>
          <p:cNvSpPr txBox="1"/>
          <p:nvPr userDrawn="1"/>
        </p:nvSpPr>
        <p:spPr>
          <a:xfrm>
            <a:off x="29265944" y="19403175"/>
            <a:ext cx="7456006" cy="1592315"/>
          </a:xfrm>
          <a:prstGeom prst="roundRect">
            <a:avLst>
              <a:gd name="adj" fmla="val 50000"/>
            </a:avLst>
          </a:prstGeom>
          <a:solidFill>
            <a:schemeClr val="tx2"/>
          </a:solidFill>
        </p:spPr>
        <p:txBody>
          <a:bodyPr wrap="square" rtlCol="0">
            <a:spAutoFit/>
          </a:bodyPr>
          <a:lstStyle/>
          <a:p>
            <a:pPr algn="ctr"/>
            <a:r>
              <a:rPr lang="en-US" sz="3379" dirty="0">
                <a:solidFill>
                  <a:schemeClr val="bg1"/>
                </a:solidFill>
              </a:rPr>
              <a:t>Neal Creative</a:t>
            </a:r>
            <a:r>
              <a:rPr lang="en-US" sz="3379" baseline="0" dirty="0">
                <a:solidFill>
                  <a:schemeClr val="bg1"/>
                </a:solidFill>
              </a:rPr>
              <a:t>  | </a:t>
            </a:r>
            <a:r>
              <a:rPr lang="en-US" sz="3379" b="1" baseline="0" dirty="0">
                <a:solidFill>
                  <a:schemeClr val="bg1"/>
                </a:solidFill>
              </a:rPr>
              <a:t>Learn more</a:t>
            </a:r>
            <a:endParaRPr lang="en-US" sz="3379" b="1" dirty="0">
              <a:solidFill>
                <a:schemeClr val="bg1"/>
              </a:solidFill>
            </a:endParaRPr>
          </a:p>
        </p:txBody>
      </p:sp>
      <p:sp>
        <p:nvSpPr>
          <p:cNvPr id="5" name="TextBox 4">
            <a:extLst>
              <a:ext uri="{FF2B5EF4-FFF2-40B4-BE49-F238E27FC236}">
                <a16:creationId xmlns:a16="http://schemas.microsoft.com/office/drawing/2014/main" xmlns="" id="{FB34A05A-4AD6-4BC6-B6EA-314331190DB2}"/>
              </a:ext>
            </a:extLst>
          </p:cNvPr>
          <p:cNvSpPr txBox="1"/>
          <p:nvPr userDrawn="1"/>
        </p:nvSpPr>
        <p:spPr>
          <a:xfrm>
            <a:off x="546342" y="19768447"/>
            <a:ext cx="2836546" cy="565091"/>
          </a:xfrm>
          <a:prstGeom prst="rect">
            <a:avLst/>
          </a:prstGeom>
          <a:noFill/>
        </p:spPr>
        <p:txBody>
          <a:bodyPr wrap="none" rtlCol="0">
            <a:spAutoFit/>
          </a:bodyPr>
          <a:lstStyle/>
          <a:p>
            <a:r>
              <a:rPr lang="en-US" sz="3072" dirty="0">
                <a:solidFill>
                  <a:schemeClr val="bg1">
                    <a:lumMod val="75000"/>
                  </a:schemeClr>
                </a:solidFill>
              </a:rPr>
              <a:t>Neal Creative </a:t>
            </a:r>
            <a:r>
              <a:rPr lang="en-US" sz="3072" baseline="30000" dirty="0">
                <a:solidFill>
                  <a:schemeClr val="bg1">
                    <a:lumMod val="75000"/>
                  </a:schemeClr>
                </a:solidFill>
              </a:rPr>
              <a:t>©</a:t>
            </a:r>
          </a:p>
        </p:txBody>
      </p:sp>
    </p:spTree>
    <p:extLst>
      <p:ext uri="{BB962C8B-B14F-4D97-AF65-F5344CB8AC3E}">
        <p14:creationId xmlns:p14="http://schemas.microsoft.com/office/powerpoint/2010/main" val="322627904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C7FC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37463413" cy="3227919"/>
          </a:xfrm>
          <a:prstGeom prst="rect">
            <a:avLst/>
          </a:prstGeom>
        </p:spPr>
        <p:txBody>
          <a:bodyPr vert="horz" lIns="1404514" tIns="140451" rIns="1404514" bIns="140451" rtlCol="0" anchor="ctr">
            <a:noAutofit/>
          </a:bodyPr>
          <a:lstStyle/>
          <a:p>
            <a:pPr lvl="0" algn="ctr">
              <a:lnSpc>
                <a:spcPct val="90000"/>
              </a:lnSpc>
              <a:spcBef>
                <a:spcPct val="0"/>
              </a:spcBef>
              <a:buNone/>
              <a:tabLst>
                <a:tab pos="32498995" algn="l"/>
              </a:tabLst>
            </a:pPr>
            <a:endParaRPr lang="en-US" sz="10445" b="0" i="0" spc="492" baseline="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endParaRPr>
          </a:p>
        </p:txBody>
      </p:sp>
      <p:sp>
        <p:nvSpPr>
          <p:cNvPr id="2" name="Title Placeholder 1"/>
          <p:cNvSpPr>
            <a:spLocks noGrp="1"/>
          </p:cNvSpPr>
          <p:nvPr>
            <p:ph type="title"/>
          </p:nvPr>
        </p:nvSpPr>
        <p:spPr>
          <a:xfrm>
            <a:off x="0" y="0"/>
            <a:ext cx="37463413" cy="3227919"/>
          </a:xfrm>
          <a:prstGeom prst="rect">
            <a:avLst/>
          </a:prstGeom>
        </p:spPr>
        <p:txBody>
          <a:bodyPr vert="horz" lIns="457200" tIns="45720" rIns="457200" bIns="45720" rtlCol="0" anchor="ctr">
            <a:noAutofit/>
          </a:bodyPr>
          <a:lstStyle/>
          <a:p>
            <a:pPr lvl="0" algn="ctr" defTabSz="2809037" rtl="0" eaLnBrk="1" latinLnBrk="0" hangingPunct="1">
              <a:lnSpc>
                <a:spcPct val="90000"/>
              </a:lnSpc>
              <a:spcBef>
                <a:spcPct val="0"/>
              </a:spcBef>
              <a:buNone/>
              <a:tabLst>
                <a:tab pos="32498995" algn="l"/>
              </a:tabLst>
            </a:pPr>
            <a:r>
              <a:rPr lang="en-US"/>
              <a:t>Click to edit Master title style</a:t>
            </a:r>
            <a:endParaRPr lang="en-US" dirty="0"/>
          </a:p>
        </p:txBody>
      </p:sp>
      <p:sp>
        <p:nvSpPr>
          <p:cNvPr id="3" name="Text Placeholder 2"/>
          <p:cNvSpPr>
            <a:spLocks noGrp="1"/>
          </p:cNvSpPr>
          <p:nvPr>
            <p:ph type="body" idx="1"/>
          </p:nvPr>
        </p:nvSpPr>
        <p:spPr>
          <a:xfrm>
            <a:off x="0" y="3917856"/>
            <a:ext cx="37463413" cy="5989660"/>
          </a:xfrm>
          <a:prstGeom prst="rect">
            <a:avLst/>
          </a:prstGeom>
        </p:spPr>
        <p:txBody>
          <a:bodyPr vert="horz" lIns="457200" tIns="45720" rIns="457200" bIns="4572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28233116" y="19403175"/>
            <a:ext cx="8429268" cy="1121661"/>
          </a:xfrm>
          <a:prstGeom prst="rect">
            <a:avLst/>
          </a:prstGeom>
        </p:spPr>
        <p:txBody>
          <a:bodyPr vert="horz" lIns="91440" tIns="45720" rIns="91440" bIns="45720" rtlCol="0" anchor="ctr"/>
          <a:lstStyle>
            <a:lvl1pPr algn="r">
              <a:defRPr sz="3379">
                <a:solidFill>
                  <a:schemeClr val="tx2"/>
                </a:solidFill>
              </a:defRPr>
            </a:lvl1pPr>
          </a:lstStyle>
          <a:p>
            <a:fld id="{5AE1514C-5E56-4738-A1FF-4B1CFD2A3E36}" type="slidenum">
              <a:rPr lang="en-US" smtClean="0"/>
              <a:pPr/>
              <a:t>‹#›</a:t>
            </a:fld>
            <a:endParaRPr lang="en-US"/>
          </a:p>
        </p:txBody>
      </p:sp>
    </p:spTree>
    <p:extLst>
      <p:ext uri="{BB962C8B-B14F-4D97-AF65-F5344CB8AC3E}">
        <p14:creationId xmlns:p14="http://schemas.microsoft.com/office/powerpoint/2010/main" val="1071799329"/>
      </p:ext>
    </p:extLst>
  </p:cSld>
  <p:clrMap bg1="lt1" tx1="dk1" bg2="lt2" tx2="dk2" accent1="accent1" accent2="accent2" accent3="accent3" accent4="accent4" accent5="accent5" accent6="accent6" hlink="hlink" folHlink="folHlink"/>
  <p:sldLayoutIdLst>
    <p:sldLayoutId id="2147483672" r:id="rId1"/>
    <p:sldLayoutId id="2147483676" r:id="rId2"/>
    <p:sldLayoutId id="2147483679" r:id="rId3"/>
  </p:sldLayoutIdLst>
  <p:hf hdr="0" ftr="0" dt="0"/>
  <p:txStyles>
    <p:title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p:titleStyle>
    <p:bodyStyle>
      <a:lvl1pPr marL="0" indent="0" algn="ctr" defTabSz="2809037" rtl="0" eaLnBrk="1" latinLnBrk="0" hangingPunct="1">
        <a:lnSpc>
          <a:spcPct val="90000"/>
        </a:lnSpc>
        <a:spcBef>
          <a:spcPts val="3072"/>
        </a:spcBef>
        <a:buFont typeface="Arial" panose="020B0604020202020204" pitchFamily="34" charset="0"/>
        <a:buNone/>
        <a:defRPr sz="8602" kern="1200">
          <a:solidFill>
            <a:schemeClr val="tx1">
              <a:lumMod val="85000"/>
              <a:lumOff val="15000"/>
            </a:schemeClr>
          </a:solidFill>
          <a:latin typeface="+mj-lt"/>
          <a:ea typeface="+mn-ea"/>
          <a:cs typeface="+mn-cs"/>
        </a:defRPr>
      </a:lvl1pPr>
      <a:lvl2pPr marL="0" indent="0" algn="ctr" defTabSz="2809037" rtl="0" eaLnBrk="1" latinLnBrk="0" hangingPunct="1">
        <a:lnSpc>
          <a:spcPct val="90000"/>
        </a:lnSpc>
        <a:spcBef>
          <a:spcPts val="1536"/>
        </a:spcBef>
        <a:buFont typeface="Arial" panose="020B0604020202020204" pitchFamily="34" charset="0"/>
        <a:buNone/>
        <a:defRPr sz="6144" kern="1200">
          <a:solidFill>
            <a:schemeClr val="tx2"/>
          </a:solidFill>
          <a:latin typeface="+mj-lt"/>
          <a:ea typeface="+mn-ea"/>
          <a:cs typeface="+mn-cs"/>
        </a:defRPr>
      </a:lvl2pPr>
      <a:lvl3pPr marL="0" indent="0" algn="ctr" defTabSz="2809037" rtl="0" eaLnBrk="1" latinLnBrk="0" hangingPunct="1">
        <a:lnSpc>
          <a:spcPct val="90000"/>
        </a:lnSpc>
        <a:spcBef>
          <a:spcPts val="3686"/>
        </a:spcBef>
        <a:spcAft>
          <a:spcPts val="3686"/>
        </a:spcAft>
        <a:buFont typeface="Arial" panose="020B0604020202020204" pitchFamily="34" charset="0"/>
        <a:buNone/>
        <a:defRPr sz="6144" b="1" kern="1200">
          <a:solidFill>
            <a:schemeClr val="tx2"/>
          </a:solidFill>
          <a:latin typeface="+mn-lt"/>
          <a:ea typeface="+mn-ea"/>
          <a:cs typeface="+mn-cs"/>
        </a:defRPr>
      </a:lvl3pPr>
      <a:lvl4pPr marL="0" indent="0" algn="ctr" defTabSz="2809037" rtl="0" eaLnBrk="1" latinLnBrk="0" hangingPunct="1">
        <a:lnSpc>
          <a:spcPct val="90000"/>
        </a:lnSpc>
        <a:spcBef>
          <a:spcPts val="1536"/>
        </a:spcBef>
        <a:buFont typeface="Arial" panose="020B0604020202020204" pitchFamily="34" charset="0"/>
        <a:buNone/>
        <a:defRPr sz="4915" kern="1200">
          <a:solidFill>
            <a:schemeClr val="tx1">
              <a:lumMod val="85000"/>
              <a:lumOff val="15000"/>
            </a:schemeClr>
          </a:solidFill>
          <a:latin typeface="+mn-lt"/>
          <a:ea typeface="+mn-ea"/>
          <a:cs typeface="+mn-cs"/>
        </a:defRPr>
      </a:lvl4pPr>
      <a:lvl5pPr marL="0" indent="0" algn="ctr" defTabSz="2809037" rtl="0" eaLnBrk="1" latinLnBrk="0" hangingPunct="1">
        <a:lnSpc>
          <a:spcPct val="90000"/>
        </a:lnSpc>
        <a:spcBef>
          <a:spcPts val="1536"/>
        </a:spcBef>
        <a:spcAft>
          <a:spcPts val="3686"/>
        </a:spcAft>
        <a:buFont typeface="Arial" panose="020B0604020202020204" pitchFamily="34" charset="0"/>
        <a:buNone/>
        <a:defRPr sz="4301" kern="1200">
          <a:solidFill>
            <a:schemeClr val="tx1">
              <a:lumMod val="85000"/>
              <a:lumOff val="15000"/>
            </a:schemeClr>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p:bodyStyle>
    <p:otherStyle>
      <a:defPPr>
        <a:defRPr lang="en-US"/>
      </a:defPPr>
      <a:lvl1pPr marL="0" algn="l" defTabSz="2809037" rtl="0" eaLnBrk="1" latinLnBrk="0" hangingPunct="1">
        <a:defRPr sz="5530" kern="1200">
          <a:solidFill>
            <a:schemeClr val="tx1"/>
          </a:solidFill>
          <a:latin typeface="+mn-lt"/>
          <a:ea typeface="+mn-ea"/>
          <a:cs typeface="+mn-cs"/>
        </a:defRPr>
      </a:lvl1pPr>
      <a:lvl2pPr marL="1404518" algn="l" defTabSz="2809037" rtl="0" eaLnBrk="1" latinLnBrk="0" hangingPunct="1">
        <a:defRPr sz="5530" kern="1200">
          <a:solidFill>
            <a:schemeClr val="tx1"/>
          </a:solidFill>
          <a:latin typeface="+mn-lt"/>
          <a:ea typeface="+mn-ea"/>
          <a:cs typeface="+mn-cs"/>
        </a:defRPr>
      </a:lvl2pPr>
      <a:lvl3pPr marL="2809037" algn="l" defTabSz="2809037" rtl="0" eaLnBrk="1" latinLnBrk="0" hangingPunct="1">
        <a:defRPr sz="5530" kern="1200">
          <a:solidFill>
            <a:schemeClr val="tx1"/>
          </a:solidFill>
          <a:latin typeface="+mn-lt"/>
          <a:ea typeface="+mn-ea"/>
          <a:cs typeface="+mn-cs"/>
        </a:defRPr>
      </a:lvl3pPr>
      <a:lvl4pPr marL="4213555" algn="l" defTabSz="2809037" rtl="0" eaLnBrk="1" latinLnBrk="0" hangingPunct="1">
        <a:defRPr sz="5530" kern="1200">
          <a:solidFill>
            <a:schemeClr val="tx1"/>
          </a:solidFill>
          <a:latin typeface="+mn-lt"/>
          <a:ea typeface="+mn-ea"/>
          <a:cs typeface="+mn-cs"/>
        </a:defRPr>
      </a:lvl4pPr>
      <a:lvl5pPr marL="5618074" algn="l" defTabSz="2809037" rtl="0" eaLnBrk="1" latinLnBrk="0" hangingPunct="1">
        <a:defRPr sz="5530" kern="1200">
          <a:solidFill>
            <a:schemeClr val="tx1"/>
          </a:solidFill>
          <a:latin typeface="+mn-lt"/>
          <a:ea typeface="+mn-ea"/>
          <a:cs typeface="+mn-cs"/>
        </a:defRPr>
      </a:lvl5pPr>
      <a:lvl6pPr marL="7022592" algn="l" defTabSz="2809037" rtl="0" eaLnBrk="1" latinLnBrk="0" hangingPunct="1">
        <a:defRPr sz="5530" kern="1200">
          <a:solidFill>
            <a:schemeClr val="tx1"/>
          </a:solidFill>
          <a:latin typeface="+mn-lt"/>
          <a:ea typeface="+mn-ea"/>
          <a:cs typeface="+mn-cs"/>
        </a:defRPr>
      </a:lvl6pPr>
      <a:lvl7pPr marL="8427110" algn="l" defTabSz="2809037" rtl="0" eaLnBrk="1" latinLnBrk="0" hangingPunct="1">
        <a:defRPr sz="5530" kern="1200">
          <a:solidFill>
            <a:schemeClr val="tx1"/>
          </a:solidFill>
          <a:latin typeface="+mn-lt"/>
          <a:ea typeface="+mn-ea"/>
          <a:cs typeface="+mn-cs"/>
        </a:defRPr>
      </a:lvl7pPr>
      <a:lvl8pPr marL="9831629" algn="l" defTabSz="2809037" rtl="0" eaLnBrk="1" latinLnBrk="0" hangingPunct="1">
        <a:defRPr sz="5530" kern="1200">
          <a:solidFill>
            <a:schemeClr val="tx1"/>
          </a:solidFill>
          <a:latin typeface="+mn-lt"/>
          <a:ea typeface="+mn-ea"/>
          <a:cs typeface="+mn-cs"/>
        </a:defRPr>
      </a:lvl8pPr>
      <a:lvl9pPr marL="11236147" algn="l" defTabSz="2809037" rtl="0" eaLnBrk="1" latinLnBrk="0" hangingPunct="1">
        <a:defRPr sz="5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4" Type="http://schemas.openxmlformats.org/officeDocument/2006/relationships/slide" Target="slide1.xml"/><Relationship Id="rId5" Type="http://schemas.openxmlformats.org/officeDocument/2006/relationships/chart" Target="../charts/chart1.xml"/><Relationship Id="rId6" Type="http://schemas.openxmlformats.org/officeDocument/2006/relationships/chart" Target="../charts/chart2.xml"/><Relationship Id="rId7" Type="http://schemas.openxmlformats.org/officeDocument/2006/relationships/image" Target="../media/image1.png"/><Relationship Id="rId8" Type="http://schemas.openxmlformats.org/officeDocument/2006/relationships/slide" Target="slide2.xml"/><Relationship Id="rId9" Type="http://schemas.openxmlformats.org/officeDocument/2006/relationships/chart" Target="../charts/chart3.xml"/><Relationship Id="rId10" Type="http://schemas.openxmlformats.org/officeDocument/2006/relationships/image" Target="../media/image2.pn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4" Type="http://schemas.openxmlformats.org/officeDocument/2006/relationships/slide" Target="slide1.xml"/><Relationship Id="rId5" Type="http://schemas.openxmlformats.org/officeDocument/2006/relationships/chart" Target="../charts/chart4.xml"/><Relationship Id="rId6" Type="http://schemas.openxmlformats.org/officeDocument/2006/relationships/chart" Target="../charts/chart5.xml"/><Relationship Id="rId7" Type="http://schemas.openxmlformats.org/officeDocument/2006/relationships/image" Target="../media/image1.png"/><Relationship Id="rId8" Type="http://schemas.openxmlformats.org/officeDocument/2006/relationships/slide" Target="slide2.xml"/><Relationship Id="rId9" Type="http://schemas.openxmlformats.org/officeDocument/2006/relationships/chart" Target="../charts/chart6.xml"/><Relationship Id="rId10" Type="http://schemas.openxmlformats.org/officeDocument/2006/relationships/image" Target="../media/image4.tiff"/><Relationship Id="rId11"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1" Type="http://schemas.openxmlformats.org/officeDocument/2006/relationships/hyperlink" Target="http://2013.igem.org/Team:Tokyo_Tech/Experiment/phoA_Promoter_Assay#3-1._Before_inducing_by_phosphate_concentration" TargetMode="External"/><Relationship Id="rId12" Type="http://schemas.openxmlformats.org/officeDocument/2006/relationships/hyperlink" Target="https://www.merckmanuals.com/home/hormonal-and-metabolic-disorders/electrolyte-balance/hyperphosphatemia-high-level-of-phosphate-in-the-blood" TargetMode="External"/><Relationship Id="rId13" Type="http://schemas.openxmlformats.org/officeDocument/2006/relationships/hyperlink" Target="https://www.davita.com/kidney-disease/diet-and-nutrition/diet-basics/high-phosphorus?-investigate-the-cause-when-you-have-kidney-disease/e/8003" TargetMode="External"/><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slide" Target="slide3.xml"/><Relationship Id="rId4" Type="http://schemas.openxmlformats.org/officeDocument/2006/relationships/slide" Target="slide1.xml"/><Relationship Id="rId5" Type="http://schemas.openxmlformats.org/officeDocument/2006/relationships/chart" Target="../charts/chart7.xml"/><Relationship Id="rId6" Type="http://schemas.openxmlformats.org/officeDocument/2006/relationships/image" Target="../media/image1.png"/><Relationship Id="rId7" Type="http://schemas.openxmlformats.org/officeDocument/2006/relationships/slide" Target="slide2.xml"/><Relationship Id="rId8" Type="http://schemas.openxmlformats.org/officeDocument/2006/relationships/chart" Target="../charts/chart8.xml"/><Relationship Id="rId9" Type="http://schemas.openxmlformats.org/officeDocument/2006/relationships/chart" Target="../charts/chart9.xml"/><Relationship Id="rId10" Type="http://schemas.openxmlformats.org/officeDocument/2006/relationships/hyperlink" Target="http://2013.igem.org/Team:Tokyo_Tech/Experiment/phoA_Promoter_Assay#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hlinkClick r:id="rId3" action="ppaction://hlinksldjump"/>
            <a:extLst>
              <a:ext uri="{FF2B5EF4-FFF2-40B4-BE49-F238E27FC236}">
                <a16:creationId xmlns:a16="http://schemas.microsoft.com/office/drawing/2014/main" xmlns="" id="{CA480A17-B33A-4E1E-B9C3-7E3069563167}"/>
              </a:ext>
            </a:extLst>
          </p:cNvPr>
          <p:cNvSpPr/>
          <p:nvPr/>
        </p:nvSpPr>
        <p:spPr>
          <a:xfrm>
            <a:off x="4851" y="20010388"/>
            <a:ext cx="37453711" cy="1106095"/>
          </a:xfrm>
          <a:prstGeom prst="rect">
            <a:avLst/>
          </a:prstGeom>
          <a:solidFill>
            <a:srgbClr val="D3EC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06324B"/>
                </a:solidFill>
                <a:latin typeface="Arial"/>
                <a:cs typeface="Arial"/>
              </a:rPr>
              <a:t>INTRODUCTION</a:t>
            </a:r>
          </a:p>
        </p:txBody>
      </p:sp>
      <p:sp>
        <p:nvSpPr>
          <p:cNvPr id="79" name="Rectangle 78">
            <a:hlinkClick r:id="rId3" action="ppaction://hlinksldjump"/>
            <a:extLst>
              <a:ext uri="{FF2B5EF4-FFF2-40B4-BE49-F238E27FC236}">
                <a16:creationId xmlns:a16="http://schemas.microsoft.com/office/drawing/2014/main" xmlns="" id="{CA480A17-B33A-4E1E-B9C3-7E3069563167}"/>
              </a:ext>
            </a:extLst>
          </p:cNvPr>
          <p:cNvSpPr/>
          <p:nvPr/>
        </p:nvSpPr>
        <p:spPr>
          <a:xfrm>
            <a:off x="9702" y="1"/>
            <a:ext cx="37453711" cy="3732563"/>
          </a:xfrm>
          <a:prstGeom prst="rect">
            <a:avLst/>
          </a:prstGeom>
          <a:solidFill>
            <a:srgbClr val="0045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dirty="0"/>
          </a:p>
          <a:p>
            <a:pPr algn="ctr"/>
            <a:r>
              <a:rPr lang="en-US" sz="7200" dirty="0"/>
              <a:t>THE EFFECT OF PHOSPHORUS CONCENTRATION ON THE FLOURESCENCE INTENSITY OF E.COLI K12</a:t>
            </a:r>
            <a:endParaRPr lang="en-US" sz="7200" dirty="0">
              <a:latin typeface="Arial"/>
              <a:cs typeface="Arial"/>
            </a:endParaRPr>
          </a:p>
          <a:p>
            <a:pPr algn="ctr"/>
            <a:r>
              <a:rPr lang="en-US" sz="4400" dirty="0" err="1">
                <a:latin typeface="Arial"/>
                <a:cs typeface="Arial"/>
              </a:rPr>
              <a:t>Anirudh</a:t>
            </a:r>
            <a:r>
              <a:rPr lang="en-US" sz="4400" dirty="0">
                <a:latin typeface="Arial"/>
                <a:cs typeface="Arial"/>
              </a:rPr>
              <a:t> </a:t>
            </a:r>
            <a:r>
              <a:rPr lang="en-US" sz="4400" dirty="0" err="1">
                <a:latin typeface="Arial"/>
                <a:cs typeface="Arial"/>
              </a:rPr>
              <a:t>Gadicherla</a:t>
            </a:r>
            <a:r>
              <a:rPr lang="en-US" sz="4400" dirty="0">
                <a:latin typeface="Arial"/>
                <a:cs typeface="Arial"/>
              </a:rPr>
              <a:t>, Luna Li, </a:t>
            </a:r>
            <a:r>
              <a:rPr lang="en-US" sz="4400" dirty="0" err="1">
                <a:latin typeface="Arial"/>
                <a:cs typeface="Arial"/>
              </a:rPr>
              <a:t>Tejas</a:t>
            </a:r>
            <a:r>
              <a:rPr lang="en-US" sz="4400" dirty="0">
                <a:latin typeface="Arial"/>
                <a:cs typeface="Arial"/>
              </a:rPr>
              <a:t> </a:t>
            </a:r>
            <a:r>
              <a:rPr lang="en-US" sz="4400" dirty="0" err="1">
                <a:latin typeface="Arial"/>
                <a:cs typeface="Arial"/>
              </a:rPr>
              <a:t>Marimuthu</a:t>
            </a:r>
            <a:r>
              <a:rPr lang="en-US" sz="4400" dirty="0">
                <a:latin typeface="Arial"/>
                <a:cs typeface="Arial"/>
              </a:rPr>
              <a:t>, </a:t>
            </a:r>
            <a:r>
              <a:rPr lang="en-US" sz="4400" dirty="0" err="1">
                <a:latin typeface="Arial"/>
                <a:cs typeface="Arial"/>
              </a:rPr>
              <a:t>Akshaj</a:t>
            </a:r>
            <a:r>
              <a:rPr lang="en-US" sz="4400" dirty="0">
                <a:latin typeface="Arial"/>
                <a:cs typeface="Arial"/>
              </a:rPr>
              <a:t> </a:t>
            </a:r>
            <a:r>
              <a:rPr lang="en-US" sz="4400" dirty="0" err="1">
                <a:latin typeface="Arial"/>
                <a:cs typeface="Arial"/>
              </a:rPr>
              <a:t>Nampelly</a:t>
            </a:r>
            <a:r>
              <a:rPr lang="en-US" sz="4400" dirty="0">
                <a:latin typeface="Arial"/>
                <a:cs typeface="Arial"/>
              </a:rPr>
              <a:t>, Joseph Nguyen, Ansel Sanchez, </a:t>
            </a:r>
            <a:r>
              <a:rPr lang="en-US" sz="4400" dirty="0" err="1">
                <a:latin typeface="Arial"/>
                <a:cs typeface="Arial"/>
              </a:rPr>
              <a:t>Ishika</a:t>
            </a:r>
            <a:r>
              <a:rPr lang="en-US" sz="4400" dirty="0">
                <a:latin typeface="Arial"/>
                <a:cs typeface="Arial"/>
              </a:rPr>
              <a:t> Singh, </a:t>
            </a:r>
            <a:r>
              <a:rPr lang="en-US" sz="4400" dirty="0" err="1">
                <a:latin typeface="Arial"/>
                <a:cs typeface="Arial"/>
              </a:rPr>
              <a:t>Shivani</a:t>
            </a:r>
            <a:r>
              <a:rPr lang="en-US" sz="4400" dirty="0">
                <a:latin typeface="Arial"/>
                <a:cs typeface="Arial"/>
              </a:rPr>
              <a:t> Singh, and Jonathan </a:t>
            </a:r>
            <a:r>
              <a:rPr lang="en-US" sz="4400" dirty="0" err="1">
                <a:latin typeface="Arial"/>
                <a:cs typeface="Arial"/>
              </a:rPr>
              <a:t>Warga</a:t>
            </a:r>
            <a:endParaRPr lang="en-US" sz="4400" dirty="0">
              <a:latin typeface="Arial"/>
              <a:cs typeface="Arial"/>
            </a:endParaRPr>
          </a:p>
          <a:p>
            <a:pPr algn="ctr"/>
            <a:r>
              <a:rPr lang="en-US" sz="4400" dirty="0">
                <a:latin typeface="Arial"/>
                <a:cs typeface="Arial"/>
              </a:rPr>
              <a:t>Teacher Mentor: Mrs. Susan </a:t>
            </a:r>
            <a:r>
              <a:rPr lang="en-US" sz="4400" dirty="0" err="1">
                <a:latin typeface="Arial"/>
                <a:cs typeface="Arial"/>
              </a:rPr>
              <a:t>Koujak</a:t>
            </a:r>
            <a:endParaRPr lang="en-US" sz="4400" dirty="0">
              <a:latin typeface="Arial"/>
              <a:cs typeface="Arial"/>
            </a:endParaRPr>
          </a:p>
          <a:p>
            <a:pPr algn="ctr"/>
            <a:r>
              <a:rPr lang="en-US" sz="4400" dirty="0">
                <a:latin typeface="Arial"/>
                <a:cs typeface="Arial"/>
              </a:rPr>
              <a:t>Briar Woods High School</a:t>
            </a:r>
            <a:br>
              <a:rPr lang="en-US" sz="4400" dirty="0">
                <a:latin typeface="Arial"/>
                <a:cs typeface="Arial"/>
              </a:rPr>
            </a:br>
            <a:endParaRPr lang="en-US" sz="4400" dirty="0">
              <a:latin typeface="Arial"/>
              <a:cs typeface="Arial"/>
            </a:endParaRPr>
          </a:p>
          <a:p>
            <a:pPr algn="ctr"/>
            <a:endParaRPr lang="en-US" sz="6000" dirty="0">
              <a:latin typeface="Arial"/>
              <a:cs typeface="Arial"/>
            </a:endParaRPr>
          </a:p>
        </p:txBody>
      </p:sp>
      <p:cxnSp>
        <p:nvCxnSpPr>
          <p:cNvPr id="21" name="Straight Connector 20"/>
          <p:cNvCxnSpPr/>
          <p:nvPr/>
        </p:nvCxnSpPr>
        <p:spPr>
          <a:xfrm>
            <a:off x="11534129" y="6933302"/>
            <a:ext cx="1777411" cy="0"/>
          </a:xfrm>
          <a:prstGeom prst="line">
            <a:avLst/>
          </a:prstGeom>
          <a:noFill/>
          <a:ln w="31750" cap="rnd" cmpd="sng" algn="ctr">
            <a:solidFill>
              <a:schemeClr val="accent2">
                <a:alpha val="68000"/>
              </a:schemeClr>
            </a:solidFill>
            <a:prstDash val="sysDot"/>
          </a:ln>
          <a:effectLst/>
        </p:spPr>
      </p:cxnSp>
      <p:cxnSp>
        <p:nvCxnSpPr>
          <p:cNvPr id="22" name="Straight Connector 21"/>
          <p:cNvCxnSpPr/>
          <p:nvPr/>
        </p:nvCxnSpPr>
        <p:spPr>
          <a:xfrm>
            <a:off x="17641376" y="6933302"/>
            <a:ext cx="1777411" cy="0"/>
          </a:xfrm>
          <a:prstGeom prst="line">
            <a:avLst/>
          </a:prstGeom>
          <a:noFill/>
          <a:ln w="31750" cap="rnd" cmpd="sng" algn="ctr">
            <a:solidFill>
              <a:schemeClr val="accent2">
                <a:alpha val="68000"/>
              </a:schemeClr>
            </a:solidFill>
            <a:prstDash val="sysDot"/>
          </a:ln>
          <a:effectLst/>
        </p:spPr>
      </p:cxnSp>
      <p:grpSp>
        <p:nvGrpSpPr>
          <p:cNvPr id="23" name="Percent Chart"/>
          <p:cNvGrpSpPr/>
          <p:nvPr/>
        </p:nvGrpSpPr>
        <p:grpSpPr>
          <a:xfrm>
            <a:off x="545394" y="5202084"/>
            <a:ext cx="4734500" cy="4674064"/>
            <a:chOff x="4547093" y="1223945"/>
            <a:chExt cx="1645920" cy="1645973"/>
          </a:xfrm>
        </p:grpSpPr>
        <p:sp>
          <p:nvSpPr>
            <p:cNvPr id="30"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31"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33" name="Excel Chart">
              <a:hlinkClick r:id="rId4" action="ppaction://hlinksldjump"/>
            </p:cNvPr>
            <p:cNvGraphicFramePr>
              <a:graphicFrameLocks noChangeAspect="1"/>
            </p:cNvGraphicFramePr>
            <p:nvPr>
              <p:extLst>
                <p:ext uri="{D42A27DB-BD31-4B8C-83A1-F6EECF244321}">
                  <p14:modId xmlns:p14="http://schemas.microsoft.com/office/powerpoint/2010/main" val="2002811850"/>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5"/>
            </a:graphicData>
          </a:graphic>
        </p:graphicFrame>
      </p:grpSp>
      <p:grpSp>
        <p:nvGrpSpPr>
          <p:cNvPr id="58" name="Percent Chart"/>
          <p:cNvGrpSpPr/>
          <p:nvPr/>
        </p:nvGrpSpPr>
        <p:grpSpPr>
          <a:xfrm>
            <a:off x="606277" y="13749456"/>
            <a:ext cx="4502304" cy="4656196"/>
            <a:chOff x="4547093" y="1223945"/>
            <a:chExt cx="1645920" cy="1645973"/>
          </a:xfrm>
        </p:grpSpPr>
        <p:sp>
          <p:nvSpPr>
            <p:cNvPr id="59"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60"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61" name="Excel Chart">
              <a:hlinkClick r:id="rId3" action="ppaction://hlinksldjump"/>
            </p:cNvPr>
            <p:cNvGraphicFramePr>
              <a:graphicFrameLocks noChangeAspect="1"/>
            </p:cNvGraphicFramePr>
            <p:nvPr>
              <p:extLst>
                <p:ext uri="{D42A27DB-BD31-4B8C-83A1-F6EECF244321}">
                  <p14:modId xmlns:p14="http://schemas.microsoft.com/office/powerpoint/2010/main" val="2963318115"/>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6"/>
            </a:graphicData>
          </a:graphic>
        </p:graphicFrame>
      </p:grpSp>
      <p:sp>
        <p:nvSpPr>
          <p:cNvPr id="62" name="TextBox 61">
            <a:hlinkClick r:id="rId4" action="ppaction://hlinksldjump"/>
            <a:extLst>
              <a:ext uri="{FF2B5EF4-FFF2-40B4-BE49-F238E27FC236}">
                <a16:creationId xmlns:a16="http://schemas.microsoft.com/office/drawing/2014/main" xmlns="" id="{99A55A7B-4454-4118-9F77-E5D037F50583}"/>
              </a:ext>
            </a:extLst>
          </p:cNvPr>
          <p:cNvSpPr txBox="1"/>
          <p:nvPr/>
        </p:nvSpPr>
        <p:spPr>
          <a:xfrm>
            <a:off x="28318926" y="20109720"/>
            <a:ext cx="9144487" cy="811525"/>
          </a:xfrm>
          <a:prstGeom prst="roundRect">
            <a:avLst>
              <a:gd name="adj" fmla="val 50000"/>
            </a:avLst>
          </a:prstGeom>
          <a:solidFill>
            <a:schemeClr val="accent1">
              <a:lumMod val="60000"/>
              <a:lumOff val="40000"/>
            </a:schemeClr>
          </a:solidFill>
          <a:ln w="19050">
            <a:solidFill>
              <a:schemeClr val="accent5"/>
            </a:solidFill>
          </a:ln>
        </p:spPr>
        <p:txBody>
          <a:bodyPr wrap="square" lIns="0" rIns="0" rtlCol="0" anchor="ctr" anchorCtr="0">
            <a:noAutofit/>
          </a:bodyPr>
          <a:lstStyle/>
          <a:p>
            <a:pPr algn="ctr" defTabSz="2809037">
              <a:defRPr/>
            </a:pPr>
            <a:r>
              <a:rPr lang="en-US" sz="3686" b="1" kern="0" dirty="0">
                <a:solidFill>
                  <a:srgbClr val="06324B"/>
                </a:solidFill>
              </a:rPr>
              <a:t>ePosterBoards Template</a:t>
            </a:r>
          </a:p>
        </p:txBody>
      </p:sp>
      <p:pic>
        <p:nvPicPr>
          <p:cNvPr id="1026" name="Picture 2" descr="http://www.miankoutu.com/uploadfiles/2015-9-24/2015924112941816.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295507" y="20164462"/>
            <a:ext cx="680658" cy="680658"/>
          </a:xfrm>
          <a:prstGeom prst="rect">
            <a:avLst/>
          </a:prstGeom>
          <a:noFill/>
          <a:extLst>
            <a:ext uri="{909E8E84-426E-40dd-AFC4-6F175D3DCCD1}">
              <a14:hiddenFill xmlns="" xmlns:a14="http://schemas.microsoft.com/office/drawing/2010/main">
                <a:solidFill>
                  <a:srgbClr val="FFFFFF"/>
                </a:solidFill>
              </a14:hiddenFill>
            </a:ext>
          </a:extLst>
        </p:spPr>
      </p:pic>
      <p:cxnSp>
        <p:nvCxnSpPr>
          <p:cNvPr id="6" name="Curved Connector 5"/>
          <p:cNvCxnSpPr/>
          <p:nvPr/>
        </p:nvCxnSpPr>
        <p:spPr>
          <a:xfrm rot="5400000">
            <a:off x="35941199" y="19654955"/>
            <a:ext cx="782734" cy="718619"/>
          </a:xfrm>
          <a:prstGeom prst="curvedConnector3">
            <a:avLst>
              <a:gd name="adj1" fmla="val 50000"/>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1028" name="TextBox 1027"/>
          <p:cNvSpPr txBox="1"/>
          <p:nvPr/>
        </p:nvSpPr>
        <p:spPr>
          <a:xfrm>
            <a:off x="34353557" y="18299420"/>
            <a:ext cx="2976833" cy="1323439"/>
          </a:xfrm>
          <a:prstGeom prst="rect">
            <a:avLst/>
          </a:prstGeom>
          <a:noFill/>
        </p:spPr>
        <p:txBody>
          <a:bodyPr wrap="square" rtlCol="0">
            <a:spAutoFit/>
          </a:bodyPr>
          <a:lstStyle/>
          <a:p>
            <a:pPr algn="r"/>
            <a:r>
              <a:rPr lang="en-US" sz="4000" i="1" dirty="0">
                <a:solidFill>
                  <a:srgbClr val="FFFFFF"/>
                </a:solidFill>
              </a:rPr>
              <a:t>Interactive!</a:t>
            </a:r>
            <a:endParaRPr lang="en-US" sz="2000" i="1" dirty="0">
              <a:solidFill>
                <a:srgbClr val="FFFFFF"/>
              </a:solidFill>
            </a:endParaRPr>
          </a:p>
          <a:p>
            <a:pPr algn="r"/>
            <a:r>
              <a:rPr lang="en-US" sz="2000" dirty="0">
                <a:solidFill>
                  <a:srgbClr val="FFFFFF"/>
                </a:solidFill>
              </a:rPr>
              <a:t>Click here on any slide to return to the title slide</a:t>
            </a:r>
          </a:p>
        </p:txBody>
      </p:sp>
      <p:sp>
        <p:nvSpPr>
          <p:cNvPr id="70" name="TextBox 69"/>
          <p:cNvSpPr txBox="1"/>
          <p:nvPr/>
        </p:nvSpPr>
        <p:spPr>
          <a:xfrm>
            <a:off x="0" y="3962357"/>
            <a:ext cx="5079785" cy="1384995"/>
          </a:xfrm>
          <a:prstGeom prst="rect">
            <a:avLst/>
          </a:prstGeom>
          <a:noFill/>
        </p:spPr>
        <p:txBody>
          <a:bodyPr wrap="square" rtlCol="0">
            <a:spAutoFit/>
          </a:bodyPr>
          <a:lstStyle/>
          <a:p>
            <a:r>
              <a:rPr lang="en-US" sz="2800" i="1" dirty="0">
                <a:latin typeface="Arial"/>
                <a:cs typeface="Arial"/>
              </a:rPr>
              <a:t>Interactive!</a:t>
            </a:r>
          </a:p>
          <a:p>
            <a:r>
              <a:rPr lang="en-US" sz="2800" dirty="0">
                <a:latin typeface="Arial"/>
                <a:cs typeface="Arial"/>
              </a:rPr>
              <a:t>Click on any of these bubbles </a:t>
            </a:r>
            <a:r>
              <a:rPr lang="en-US" sz="2800" i="1" dirty="0">
                <a:latin typeface="Arial"/>
                <a:cs typeface="Arial"/>
              </a:rPr>
              <a:t>to jump </a:t>
            </a:r>
            <a:r>
              <a:rPr lang="en-US" sz="2800" dirty="0">
                <a:latin typeface="Arial"/>
                <a:cs typeface="Arial"/>
              </a:rPr>
              <a:t>to each section</a:t>
            </a:r>
          </a:p>
        </p:txBody>
      </p:sp>
      <p:sp>
        <p:nvSpPr>
          <p:cNvPr id="1033" name="Curved Right Arrow 1032"/>
          <p:cNvSpPr/>
          <p:nvPr/>
        </p:nvSpPr>
        <p:spPr>
          <a:xfrm>
            <a:off x="0" y="5618749"/>
            <a:ext cx="762974" cy="21973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solidFill>
                <a:schemeClr val="tx1"/>
              </a:solidFill>
            </a:endParaRPr>
          </a:p>
        </p:txBody>
      </p:sp>
      <p:grpSp>
        <p:nvGrpSpPr>
          <p:cNvPr id="17" name="Percent Chart"/>
          <p:cNvGrpSpPr/>
          <p:nvPr/>
        </p:nvGrpSpPr>
        <p:grpSpPr>
          <a:xfrm>
            <a:off x="722375" y="9540148"/>
            <a:ext cx="4270108" cy="4286851"/>
            <a:chOff x="4547093" y="1223945"/>
            <a:chExt cx="1645920" cy="1645973"/>
          </a:xfrm>
        </p:grpSpPr>
        <p:sp>
          <p:nvSpPr>
            <p:cNvPr id="18"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19"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20" name="Excel Chart">
              <a:hlinkClick r:id="rId8" action="ppaction://hlinksldjump"/>
            </p:cNvPr>
            <p:cNvGraphicFramePr>
              <a:graphicFrameLocks noChangeAspect="1"/>
            </p:cNvGraphicFramePr>
            <p:nvPr>
              <p:extLst>
                <p:ext uri="{D42A27DB-BD31-4B8C-83A1-F6EECF244321}">
                  <p14:modId xmlns:p14="http://schemas.microsoft.com/office/powerpoint/2010/main" val="2854063283"/>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9"/>
            </a:graphicData>
          </a:graphic>
        </p:graphicFrame>
      </p:grpSp>
      <p:sp>
        <p:nvSpPr>
          <p:cNvPr id="42" name="Title 1"/>
          <p:cNvSpPr txBox="1">
            <a:spLocks/>
          </p:cNvSpPr>
          <p:nvPr/>
        </p:nvSpPr>
        <p:spPr>
          <a:xfrm>
            <a:off x="7821252" y="4120055"/>
            <a:ext cx="9076697" cy="1550048"/>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r"/>
            <a:r>
              <a:rPr lang="en-US" dirty="0">
                <a:latin typeface="Arial"/>
                <a:cs typeface="Arial"/>
              </a:rPr>
              <a:t>Background</a:t>
            </a:r>
          </a:p>
        </p:txBody>
      </p:sp>
      <p:cxnSp>
        <p:nvCxnSpPr>
          <p:cNvPr id="44" name="Shape 90"/>
          <p:cNvCxnSpPr/>
          <p:nvPr/>
        </p:nvCxnSpPr>
        <p:spPr>
          <a:xfrm flipH="1">
            <a:off x="20857496" y="4086529"/>
            <a:ext cx="13793" cy="15694066"/>
          </a:xfrm>
          <a:prstGeom prst="straightConnector1">
            <a:avLst/>
          </a:prstGeom>
          <a:noFill/>
          <a:ln w="12700" cap="flat" cmpd="sng">
            <a:solidFill>
              <a:schemeClr val="accent4"/>
            </a:solidFill>
            <a:prstDash val="solid"/>
            <a:miter/>
            <a:headEnd type="none" w="med" len="med"/>
            <a:tailEnd type="none" w="med" len="med"/>
          </a:ln>
        </p:spPr>
      </p:cxnSp>
      <p:sp>
        <p:nvSpPr>
          <p:cNvPr id="65" name="Title 1"/>
          <p:cNvSpPr txBox="1">
            <a:spLocks/>
          </p:cNvSpPr>
          <p:nvPr/>
        </p:nvSpPr>
        <p:spPr>
          <a:xfrm>
            <a:off x="7248715" y="3898967"/>
            <a:ext cx="7693970" cy="1550048"/>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r"/>
            <a:endParaRPr lang="en-US" dirty="0">
              <a:latin typeface="Arial"/>
              <a:cs typeface="Arial"/>
            </a:endParaRPr>
          </a:p>
        </p:txBody>
      </p:sp>
      <p:sp>
        <p:nvSpPr>
          <p:cNvPr id="67" name="Title 1"/>
          <p:cNvSpPr txBox="1">
            <a:spLocks/>
          </p:cNvSpPr>
          <p:nvPr/>
        </p:nvSpPr>
        <p:spPr>
          <a:xfrm>
            <a:off x="21347729" y="4164114"/>
            <a:ext cx="14857966" cy="1550048"/>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r>
              <a:rPr lang="en-US" dirty="0">
                <a:latin typeface="Arial"/>
                <a:cs typeface="Arial"/>
              </a:rPr>
              <a:t>Goals</a:t>
            </a:r>
          </a:p>
        </p:txBody>
      </p:sp>
      <p:sp>
        <p:nvSpPr>
          <p:cNvPr id="46" name="Shape 202"/>
          <p:cNvSpPr txBox="1">
            <a:spLocks/>
          </p:cNvSpPr>
          <p:nvPr/>
        </p:nvSpPr>
        <p:spPr>
          <a:xfrm>
            <a:off x="6184086" y="5617410"/>
            <a:ext cx="14203125" cy="6929558"/>
          </a:xfrm>
          <a:prstGeom prst="rect">
            <a:avLst/>
          </a:prstGeom>
          <a:noFill/>
          <a:ln>
            <a:noFill/>
          </a:ln>
        </p:spPr>
        <p:txBody>
          <a:bodyPr lIns="178825" tIns="178825" rIns="178825" bIns="178825" anchor="t" anchorCtr="0">
            <a:noAutofit/>
          </a:bodyPr>
          <a:lstStyle>
            <a:lvl1pPr marL="0" indent="0" algn="ctr" defTabSz="2809037" rtl="0" eaLnBrk="1" latinLnBrk="0" hangingPunct="1">
              <a:lnSpc>
                <a:spcPct val="90000"/>
              </a:lnSpc>
              <a:spcBef>
                <a:spcPts val="3072"/>
              </a:spcBef>
              <a:buFont typeface="Arial" panose="020B0604020202020204" pitchFamily="34" charset="0"/>
              <a:buNone/>
              <a:defRPr sz="8602" kern="1200">
                <a:solidFill>
                  <a:schemeClr val="tx1">
                    <a:lumMod val="85000"/>
                    <a:lumOff val="15000"/>
                  </a:schemeClr>
                </a:solidFill>
                <a:latin typeface="+mj-lt"/>
                <a:ea typeface="+mn-ea"/>
                <a:cs typeface="+mn-cs"/>
              </a:defRPr>
            </a:lvl1pPr>
            <a:lvl2pPr marL="0" indent="0" algn="ctr" defTabSz="2809037" rtl="0" eaLnBrk="1" latinLnBrk="0" hangingPunct="1">
              <a:lnSpc>
                <a:spcPct val="90000"/>
              </a:lnSpc>
              <a:spcBef>
                <a:spcPts val="1536"/>
              </a:spcBef>
              <a:buFont typeface="Arial" panose="020B0604020202020204" pitchFamily="34" charset="0"/>
              <a:buNone/>
              <a:defRPr sz="6144" kern="1200">
                <a:solidFill>
                  <a:schemeClr val="tx2"/>
                </a:solidFill>
                <a:latin typeface="+mj-lt"/>
                <a:ea typeface="+mn-ea"/>
                <a:cs typeface="+mn-cs"/>
              </a:defRPr>
            </a:lvl2pPr>
            <a:lvl3pPr marL="0" indent="0" algn="ctr" defTabSz="2809037" rtl="0" eaLnBrk="1" latinLnBrk="0" hangingPunct="1">
              <a:lnSpc>
                <a:spcPct val="90000"/>
              </a:lnSpc>
              <a:spcBef>
                <a:spcPts val="3686"/>
              </a:spcBef>
              <a:spcAft>
                <a:spcPts val="3686"/>
              </a:spcAft>
              <a:buFont typeface="Arial" panose="020B0604020202020204" pitchFamily="34" charset="0"/>
              <a:buNone/>
              <a:defRPr sz="6144" b="1" kern="1200">
                <a:solidFill>
                  <a:schemeClr val="tx2"/>
                </a:solidFill>
                <a:latin typeface="+mn-lt"/>
                <a:ea typeface="+mn-ea"/>
                <a:cs typeface="+mn-cs"/>
              </a:defRPr>
            </a:lvl3pPr>
            <a:lvl4pPr marL="0" indent="0" algn="ctr" defTabSz="2809037" rtl="0" eaLnBrk="1" latinLnBrk="0" hangingPunct="1">
              <a:lnSpc>
                <a:spcPct val="90000"/>
              </a:lnSpc>
              <a:spcBef>
                <a:spcPts val="1536"/>
              </a:spcBef>
              <a:buFont typeface="Arial" panose="020B0604020202020204" pitchFamily="34" charset="0"/>
              <a:buNone/>
              <a:defRPr sz="4915" kern="1200">
                <a:solidFill>
                  <a:schemeClr val="tx1">
                    <a:lumMod val="85000"/>
                    <a:lumOff val="15000"/>
                  </a:schemeClr>
                </a:solidFill>
                <a:latin typeface="+mn-lt"/>
                <a:ea typeface="+mn-ea"/>
                <a:cs typeface="+mn-cs"/>
              </a:defRPr>
            </a:lvl4pPr>
            <a:lvl5pPr marL="0" indent="0" algn="ctr" defTabSz="2809037" rtl="0" eaLnBrk="1" latinLnBrk="0" hangingPunct="1">
              <a:lnSpc>
                <a:spcPct val="90000"/>
              </a:lnSpc>
              <a:spcBef>
                <a:spcPts val="1536"/>
              </a:spcBef>
              <a:spcAft>
                <a:spcPts val="3686"/>
              </a:spcAft>
              <a:buFont typeface="Arial" panose="020B0604020202020204" pitchFamily="34" charset="0"/>
              <a:buNone/>
              <a:defRPr sz="4301" kern="1200">
                <a:solidFill>
                  <a:schemeClr val="tx1">
                    <a:lumMod val="85000"/>
                    <a:lumOff val="15000"/>
                  </a:schemeClr>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a:lstStyle>
          <a:p>
            <a:pPr algn="l"/>
            <a:r>
              <a:rPr lang="en-US" sz="4200" dirty="0"/>
              <a:t>	Phosphorus is essential to the human body, helping with bone mineralization, energy production, cell-signaling, and regulation of acid-base homeostasis. In a healthy individual, phosphorus levels range from 2.5 to 4.5 mg/</a:t>
            </a:r>
            <a:r>
              <a:rPr lang="en-US" sz="4200" dirty="0" err="1"/>
              <a:t>dL</a:t>
            </a:r>
            <a:r>
              <a:rPr lang="en-US" sz="4200" dirty="0"/>
              <a:t> in the bloodstream. While phosphorus is beneficial to the body, high concentrations of phosphorus can contribute to increased rates of cardiovascular disease. Along with that, high concentrations of phosphorus can also cause hyperphosphatemia, a condition where there is an excessive buildup of phosphorus in the blood. Phosphorus is regulated by the kidneys, and in conditions such as CKD (Chronic Kidney Disease), the kidneys are unable to remove sufficient levels of phosphorus from the bloodstream. As the concentration of phosphorus increases in the body, it continues to buildup in the bloodstream, making the blood toxic. An imbalance in the calcium to phosphorus intake ratio can cause osteoporosis.</a:t>
            </a:r>
          </a:p>
          <a:p>
            <a:pPr algn="l"/>
            <a:r>
              <a:rPr lang="en-US" sz="4200" dirty="0"/>
              <a:t>	The main promoters that regulate phosphorus in E.coli are a part of a series called the pho-regulon. The regulon consists of </a:t>
            </a:r>
            <a:r>
              <a:rPr lang="en-US" sz="4200" dirty="0" err="1"/>
              <a:t>phoA</a:t>
            </a:r>
            <a:r>
              <a:rPr lang="en-US" sz="4200" dirty="0"/>
              <a:t>, </a:t>
            </a:r>
            <a:r>
              <a:rPr lang="en-US" sz="4200" dirty="0" err="1"/>
              <a:t>phoB</a:t>
            </a:r>
            <a:r>
              <a:rPr lang="en-US" sz="4200" dirty="0"/>
              <a:t>, </a:t>
            </a:r>
            <a:r>
              <a:rPr lang="en-US" sz="4200" dirty="0" err="1"/>
              <a:t>phoU</a:t>
            </a:r>
            <a:r>
              <a:rPr lang="en-US" sz="4200" dirty="0"/>
              <a:t>, </a:t>
            </a:r>
            <a:r>
              <a:rPr lang="en-US" sz="4200" dirty="0" err="1"/>
              <a:t>phoR</a:t>
            </a:r>
            <a:r>
              <a:rPr lang="en-US" sz="4200" dirty="0"/>
              <a:t>, and other pho genes. </a:t>
            </a:r>
            <a:r>
              <a:rPr lang="en-US" sz="4200" dirty="0" err="1"/>
              <a:t>PhoA</a:t>
            </a:r>
            <a:r>
              <a:rPr lang="en-US" sz="4200" dirty="0"/>
              <a:t> acts as a repressor at high phosphorus concentrations, helping the bacteria regulate the amount phosphorus that enters and remains in the bacteria.</a:t>
            </a:r>
          </a:p>
          <a:p>
            <a:pPr algn="l"/>
            <a:r>
              <a:rPr lang="en-US" sz="3200" dirty="0"/>
              <a:t/>
            </a:r>
            <a:br>
              <a:rPr lang="en-US" sz="3200" dirty="0"/>
            </a:br>
            <a:r>
              <a:rPr lang="en-US" sz="3200" dirty="0"/>
              <a:t>. </a:t>
            </a:r>
            <a:endParaRPr lang="en-US" sz="2800" dirty="0">
              <a:solidFill>
                <a:schemeClr val="tx1"/>
              </a:solidFill>
              <a:latin typeface="Arial"/>
              <a:cs typeface="Arial"/>
            </a:endParaRPr>
          </a:p>
        </p:txBody>
      </p:sp>
      <p:sp>
        <p:nvSpPr>
          <p:cNvPr id="47" name="Shape 204"/>
          <p:cNvSpPr txBox="1">
            <a:spLocks/>
          </p:cNvSpPr>
          <p:nvPr/>
        </p:nvSpPr>
        <p:spPr>
          <a:xfrm>
            <a:off x="6750474" y="13810168"/>
            <a:ext cx="13623879" cy="2922495"/>
          </a:xfrm>
          <a:prstGeom prst="rect">
            <a:avLst/>
          </a:prstGeom>
          <a:noFill/>
          <a:ln>
            <a:noFill/>
          </a:ln>
        </p:spPr>
        <p:txBody>
          <a:bodyPr lIns="178825" tIns="178825" rIns="178825" bIns="178825" anchor="t" anchorCtr="0">
            <a:noAutofit/>
          </a:bodyPr>
          <a:lstStyle>
            <a:lvl1pPr marL="0" indent="0" algn="ctr" defTabSz="2809037" rtl="0" eaLnBrk="1" latinLnBrk="0" hangingPunct="1">
              <a:lnSpc>
                <a:spcPct val="90000"/>
              </a:lnSpc>
              <a:spcBef>
                <a:spcPts val="3072"/>
              </a:spcBef>
              <a:buFont typeface="Arial" panose="020B0604020202020204" pitchFamily="34" charset="0"/>
              <a:buNone/>
              <a:defRPr sz="8602" kern="1200">
                <a:solidFill>
                  <a:schemeClr val="tx1">
                    <a:lumMod val="85000"/>
                    <a:lumOff val="15000"/>
                  </a:schemeClr>
                </a:solidFill>
                <a:latin typeface="+mj-lt"/>
                <a:ea typeface="+mn-ea"/>
                <a:cs typeface="+mn-cs"/>
              </a:defRPr>
            </a:lvl1pPr>
            <a:lvl2pPr marL="0" indent="0" algn="ctr" defTabSz="2809037" rtl="0" eaLnBrk="1" latinLnBrk="0" hangingPunct="1">
              <a:lnSpc>
                <a:spcPct val="90000"/>
              </a:lnSpc>
              <a:spcBef>
                <a:spcPts val="1536"/>
              </a:spcBef>
              <a:buFont typeface="Arial" panose="020B0604020202020204" pitchFamily="34" charset="0"/>
              <a:buNone/>
              <a:defRPr sz="6144" kern="1200">
                <a:solidFill>
                  <a:schemeClr val="tx2"/>
                </a:solidFill>
                <a:latin typeface="+mj-lt"/>
                <a:ea typeface="+mn-ea"/>
                <a:cs typeface="+mn-cs"/>
              </a:defRPr>
            </a:lvl2pPr>
            <a:lvl3pPr marL="0" indent="0" algn="ctr" defTabSz="2809037" rtl="0" eaLnBrk="1" latinLnBrk="0" hangingPunct="1">
              <a:lnSpc>
                <a:spcPct val="90000"/>
              </a:lnSpc>
              <a:spcBef>
                <a:spcPts val="3686"/>
              </a:spcBef>
              <a:spcAft>
                <a:spcPts val="3686"/>
              </a:spcAft>
              <a:buFont typeface="Arial" panose="020B0604020202020204" pitchFamily="34" charset="0"/>
              <a:buNone/>
              <a:defRPr sz="6144" b="1" kern="1200">
                <a:solidFill>
                  <a:schemeClr val="tx2"/>
                </a:solidFill>
                <a:latin typeface="+mn-lt"/>
                <a:ea typeface="+mn-ea"/>
                <a:cs typeface="+mn-cs"/>
              </a:defRPr>
            </a:lvl3pPr>
            <a:lvl4pPr marL="0" indent="0" algn="ctr" defTabSz="2809037" rtl="0" eaLnBrk="1" latinLnBrk="0" hangingPunct="1">
              <a:lnSpc>
                <a:spcPct val="90000"/>
              </a:lnSpc>
              <a:spcBef>
                <a:spcPts val="1536"/>
              </a:spcBef>
              <a:buFont typeface="Arial" panose="020B0604020202020204" pitchFamily="34" charset="0"/>
              <a:buNone/>
              <a:defRPr sz="4915" kern="1200">
                <a:solidFill>
                  <a:schemeClr val="tx1">
                    <a:lumMod val="85000"/>
                    <a:lumOff val="15000"/>
                  </a:schemeClr>
                </a:solidFill>
                <a:latin typeface="+mn-lt"/>
                <a:ea typeface="+mn-ea"/>
                <a:cs typeface="+mn-cs"/>
              </a:defRPr>
            </a:lvl4pPr>
            <a:lvl5pPr marL="0" indent="0" algn="ctr" defTabSz="2809037" rtl="0" eaLnBrk="1" latinLnBrk="0" hangingPunct="1">
              <a:lnSpc>
                <a:spcPct val="90000"/>
              </a:lnSpc>
              <a:spcBef>
                <a:spcPts val="1536"/>
              </a:spcBef>
              <a:spcAft>
                <a:spcPts val="3686"/>
              </a:spcAft>
              <a:buFont typeface="Arial" panose="020B0604020202020204" pitchFamily="34" charset="0"/>
              <a:buNone/>
              <a:defRPr sz="4301" kern="1200">
                <a:solidFill>
                  <a:schemeClr val="tx1">
                    <a:lumMod val="85000"/>
                    <a:lumOff val="15000"/>
                  </a:schemeClr>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a:lstStyle>
          <a:p>
            <a:pPr algn="r"/>
            <a:r>
              <a:rPr lang="en-US" sz="2800" b="1" dirty="0">
                <a:solidFill>
                  <a:srgbClr val="FFFFFF"/>
                </a:solidFill>
              </a:rPr>
              <a:t>\</a:t>
            </a:r>
          </a:p>
        </p:txBody>
      </p:sp>
      <p:sp>
        <p:nvSpPr>
          <p:cNvPr id="48" name="Content Placeholder 9"/>
          <p:cNvSpPr txBox="1">
            <a:spLocks/>
          </p:cNvSpPr>
          <p:nvPr/>
        </p:nvSpPr>
        <p:spPr>
          <a:xfrm>
            <a:off x="22398900" y="5701821"/>
            <a:ext cx="14595185" cy="1311529"/>
          </a:xfrm>
          <a:prstGeom prst="rect">
            <a:avLst/>
          </a:prstGeom>
          <a:ln>
            <a:noFill/>
          </a:ln>
        </p:spPr>
        <p:txBody>
          <a:bodyPr/>
          <a:lstStyle>
            <a:lvl1pPr marL="0" indent="0" algn="ctr" defTabSz="2809037" rtl="0" eaLnBrk="1" latinLnBrk="0" hangingPunct="1">
              <a:lnSpc>
                <a:spcPct val="90000"/>
              </a:lnSpc>
              <a:spcBef>
                <a:spcPts val="3072"/>
              </a:spcBef>
              <a:buFont typeface="Arial" panose="020B0604020202020204" pitchFamily="34" charset="0"/>
              <a:buNone/>
              <a:defRPr sz="8602" kern="1200">
                <a:solidFill>
                  <a:schemeClr val="tx1">
                    <a:lumMod val="85000"/>
                    <a:lumOff val="15000"/>
                  </a:schemeClr>
                </a:solidFill>
                <a:latin typeface="+mj-lt"/>
                <a:ea typeface="+mn-ea"/>
                <a:cs typeface="+mn-cs"/>
              </a:defRPr>
            </a:lvl1pPr>
            <a:lvl2pPr marL="0" indent="0" algn="ctr" defTabSz="2809037" rtl="0" eaLnBrk="1" latinLnBrk="0" hangingPunct="1">
              <a:lnSpc>
                <a:spcPct val="90000"/>
              </a:lnSpc>
              <a:spcBef>
                <a:spcPts val="1536"/>
              </a:spcBef>
              <a:buFont typeface="Arial" panose="020B0604020202020204" pitchFamily="34" charset="0"/>
              <a:buNone/>
              <a:defRPr sz="6144" kern="1200">
                <a:solidFill>
                  <a:schemeClr val="tx2"/>
                </a:solidFill>
                <a:latin typeface="+mj-lt"/>
                <a:ea typeface="+mn-ea"/>
                <a:cs typeface="+mn-cs"/>
              </a:defRPr>
            </a:lvl2pPr>
            <a:lvl3pPr marL="0" indent="0" algn="ctr" defTabSz="2809037" rtl="0" eaLnBrk="1" latinLnBrk="0" hangingPunct="1">
              <a:lnSpc>
                <a:spcPct val="90000"/>
              </a:lnSpc>
              <a:spcBef>
                <a:spcPts val="3686"/>
              </a:spcBef>
              <a:spcAft>
                <a:spcPts val="3686"/>
              </a:spcAft>
              <a:buFont typeface="Arial" panose="020B0604020202020204" pitchFamily="34" charset="0"/>
              <a:buNone/>
              <a:defRPr sz="6144" b="1" kern="1200">
                <a:solidFill>
                  <a:schemeClr val="tx2"/>
                </a:solidFill>
                <a:latin typeface="+mn-lt"/>
                <a:ea typeface="+mn-ea"/>
                <a:cs typeface="+mn-cs"/>
              </a:defRPr>
            </a:lvl3pPr>
            <a:lvl4pPr marL="0" indent="0" algn="ctr" defTabSz="2809037" rtl="0" eaLnBrk="1" latinLnBrk="0" hangingPunct="1">
              <a:lnSpc>
                <a:spcPct val="90000"/>
              </a:lnSpc>
              <a:spcBef>
                <a:spcPts val="1536"/>
              </a:spcBef>
              <a:buFont typeface="Arial" panose="020B0604020202020204" pitchFamily="34" charset="0"/>
              <a:buNone/>
              <a:defRPr sz="4915" kern="1200">
                <a:solidFill>
                  <a:schemeClr val="tx1">
                    <a:lumMod val="85000"/>
                    <a:lumOff val="15000"/>
                  </a:schemeClr>
                </a:solidFill>
                <a:latin typeface="+mn-lt"/>
                <a:ea typeface="+mn-ea"/>
                <a:cs typeface="+mn-cs"/>
              </a:defRPr>
            </a:lvl4pPr>
            <a:lvl5pPr marL="0" indent="0" algn="ctr" defTabSz="2809037" rtl="0" eaLnBrk="1" latinLnBrk="0" hangingPunct="1">
              <a:lnSpc>
                <a:spcPct val="90000"/>
              </a:lnSpc>
              <a:spcBef>
                <a:spcPts val="1536"/>
              </a:spcBef>
              <a:spcAft>
                <a:spcPts val="3686"/>
              </a:spcAft>
              <a:buFont typeface="Arial" panose="020B0604020202020204" pitchFamily="34" charset="0"/>
              <a:buNone/>
              <a:defRPr sz="4301" kern="1200">
                <a:solidFill>
                  <a:schemeClr val="tx1">
                    <a:lumMod val="85000"/>
                    <a:lumOff val="15000"/>
                  </a:schemeClr>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a:lstStyle>
          <a:p>
            <a:pPr marL="685800" indent="-685800" algn="l">
              <a:buFont typeface="Arial" panose="020B0604020202020204" pitchFamily="34" charset="0"/>
              <a:buChar char="•"/>
            </a:pPr>
            <a:r>
              <a:rPr lang="en-US" sz="4800" dirty="0"/>
              <a:t>Engineer E.coli to detect high concentrations of phosphorus</a:t>
            </a:r>
          </a:p>
          <a:p>
            <a:pPr marL="685800" indent="-685800" algn="l">
              <a:buFont typeface="Arial" panose="020B0604020202020204" pitchFamily="34" charset="0"/>
              <a:buChar char="•"/>
            </a:pPr>
            <a:r>
              <a:rPr lang="en-US" sz="4800" dirty="0"/>
              <a:t>The goal is to modify the </a:t>
            </a:r>
            <a:r>
              <a:rPr lang="en-US" sz="4800" dirty="0" err="1"/>
              <a:t>phoA</a:t>
            </a:r>
            <a:r>
              <a:rPr lang="en-US" sz="4800" dirty="0"/>
              <a:t> promoter in E.coli bacteria. The </a:t>
            </a:r>
            <a:r>
              <a:rPr lang="en-US" sz="4800" dirty="0" err="1"/>
              <a:t>phoA</a:t>
            </a:r>
            <a:r>
              <a:rPr lang="en-US" sz="4800" dirty="0"/>
              <a:t> promoter acts as a repressor, because it suppresses fluorescent proteins. This experiment is designed to modify a </a:t>
            </a:r>
            <a:r>
              <a:rPr lang="en-US" sz="4800" dirty="0" err="1"/>
              <a:t>phoA</a:t>
            </a:r>
            <a:r>
              <a:rPr lang="en-US" sz="4800" dirty="0"/>
              <a:t> sequence to code for a Green Fluorescent Protein (GFP) gene sequence when the concentration of phosphorus is low and and a Red Fluorescent Protein (RFP) gene sequence when there is a high concentration of phosphorus.</a:t>
            </a:r>
            <a:endParaRPr lang="en-US" sz="4800" dirty="0">
              <a:solidFill>
                <a:srgbClr val="FFFFFF"/>
              </a:solidFill>
              <a:latin typeface="Arial"/>
              <a:cs typeface="Arial"/>
            </a:endParaRPr>
          </a:p>
        </p:txBody>
      </p:sp>
      <p:pic>
        <p:nvPicPr>
          <p:cNvPr id="2" name="Picture 2" descr="https://lh5.googleusercontent.com/1F-_L7VFqbJANmj3CFzAT-bqQdb4-pDi72a9n1lYF3IePFRwk0H8oZzZZs7c1ak0AodlwFU4rQeffXKin5NgfT2CCUzhuV9ajZ3c3oMS2Ri3ZNf29gR1GUOyUdG3Y8V3MgoKCOzwocE">
            <a:extLst>
              <a:ext uri="{FF2B5EF4-FFF2-40B4-BE49-F238E27FC236}">
                <a16:creationId xmlns:a16="http://schemas.microsoft.com/office/drawing/2014/main" xmlns="" id="{39B41F32-348E-C547-A876-E70F7652A87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950363" y="13651192"/>
            <a:ext cx="7226300" cy="4711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lh5.googleusercontent.com/SWOKORqiRbbu8bdrzc4z78X7T_j9Z0V33irwes-E6J_iSLrpTdFOl5I3SwwpNrRH0K-4XQZAtYhAD22_yCBtAzS4rdXUiBsN87c17g06l_TYS2S3o4RLJhfwHmcwHYjP9I4X3pK8O4A">
            <a:extLst>
              <a:ext uri="{FF2B5EF4-FFF2-40B4-BE49-F238E27FC236}">
                <a16:creationId xmlns:a16="http://schemas.microsoft.com/office/drawing/2014/main" xmlns="" id="{24D178E8-DE0F-D340-828C-CF668F3D0C4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534923" y="13651192"/>
            <a:ext cx="7104922" cy="475114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xmlns="" id="{4A6218AA-A1E2-3041-A663-65D65790C58A}"/>
              </a:ext>
            </a:extLst>
          </p:cNvPr>
          <p:cNvSpPr txBox="1"/>
          <p:nvPr/>
        </p:nvSpPr>
        <p:spPr>
          <a:xfrm>
            <a:off x="21098401" y="18357447"/>
            <a:ext cx="13977983" cy="1754326"/>
          </a:xfrm>
          <a:prstGeom prst="rect">
            <a:avLst/>
          </a:prstGeom>
          <a:noFill/>
        </p:spPr>
        <p:txBody>
          <a:bodyPr wrap="square" rtlCol="0">
            <a:spAutoFit/>
          </a:bodyPr>
          <a:lstStyle/>
          <a:p>
            <a:r>
              <a:rPr lang="en-US" sz="3600" dirty="0"/>
              <a:t>Model of our experiment, but with </a:t>
            </a:r>
            <a:r>
              <a:rPr lang="en-US" sz="3600" dirty="0" err="1"/>
              <a:t>phoB</a:t>
            </a:r>
            <a:r>
              <a:rPr lang="en-US" sz="3600" dirty="0"/>
              <a:t> promoter</a:t>
            </a:r>
          </a:p>
          <a:p>
            <a:r>
              <a:rPr lang="en-US" sz="3600" dirty="0"/>
              <a:t>Adapted from: </a:t>
            </a:r>
            <a:r>
              <a:rPr lang="en-US" sz="3600" dirty="0" err="1"/>
              <a:t>Team:UAB-Barcelona</a:t>
            </a:r>
            <a:r>
              <a:rPr lang="en-US" sz="3600" dirty="0"/>
              <a:t>/Modeling2 Phosphate Biosensor Model</a:t>
            </a:r>
          </a:p>
        </p:txBody>
      </p:sp>
    </p:spTree>
    <p:extLst>
      <p:ext uri="{BB962C8B-B14F-4D97-AF65-F5344CB8AC3E}">
        <p14:creationId xmlns:p14="http://schemas.microsoft.com/office/powerpoint/2010/main" val="1186914433"/>
      </p:ext>
    </p:extLst>
  </p:cSld>
  <p:clrMapOvr>
    <a:masterClrMapping/>
  </p:clrMapOvr>
  <mc:AlternateContent xmlns:mc="http://schemas.openxmlformats.org/markup-compatibility/2006">
    <mc:Choice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hlinkClick r:id="rId3" action="ppaction://hlinksldjump"/>
            <a:extLst>
              <a:ext uri="{FF2B5EF4-FFF2-40B4-BE49-F238E27FC236}">
                <a16:creationId xmlns:a16="http://schemas.microsoft.com/office/drawing/2014/main" xmlns="" id="{CA480A17-B33A-4E1E-B9C3-7E3069563167}"/>
              </a:ext>
            </a:extLst>
          </p:cNvPr>
          <p:cNvSpPr/>
          <p:nvPr/>
        </p:nvSpPr>
        <p:spPr>
          <a:xfrm>
            <a:off x="4851" y="20010388"/>
            <a:ext cx="37453711" cy="1106095"/>
          </a:xfrm>
          <a:prstGeom prst="rect">
            <a:avLst/>
          </a:prstGeom>
          <a:solidFill>
            <a:srgbClr val="D3EC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06324B"/>
                </a:solidFill>
                <a:latin typeface="Arial"/>
                <a:cs typeface="Arial"/>
              </a:rPr>
              <a:t>METHODS</a:t>
            </a:r>
          </a:p>
        </p:txBody>
      </p:sp>
      <p:sp>
        <p:nvSpPr>
          <p:cNvPr id="79" name="Rectangle 78">
            <a:hlinkClick r:id="rId3" action="ppaction://hlinksldjump"/>
            <a:extLst>
              <a:ext uri="{FF2B5EF4-FFF2-40B4-BE49-F238E27FC236}">
                <a16:creationId xmlns:a16="http://schemas.microsoft.com/office/drawing/2014/main" xmlns="" id="{CA480A17-B33A-4E1E-B9C3-7E3069563167}"/>
              </a:ext>
            </a:extLst>
          </p:cNvPr>
          <p:cNvSpPr/>
          <p:nvPr/>
        </p:nvSpPr>
        <p:spPr>
          <a:xfrm>
            <a:off x="0" y="0"/>
            <a:ext cx="37453711" cy="3423849"/>
          </a:xfrm>
          <a:prstGeom prst="rect">
            <a:avLst/>
          </a:prstGeom>
          <a:solidFill>
            <a:srgbClr val="0045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t>THE EFFECT OF PHOSPHORUS CONCENTRATION ON THE FLOURESCENCE INTENSITY OF E.COLI K12</a:t>
            </a:r>
            <a:endParaRPr lang="en-US" sz="7200" dirty="0">
              <a:latin typeface="Arial"/>
              <a:cs typeface="Arial"/>
            </a:endParaRPr>
          </a:p>
          <a:p>
            <a:pPr algn="ctr"/>
            <a:r>
              <a:rPr lang="en-US" sz="4400" dirty="0" err="1">
                <a:latin typeface="Arial"/>
                <a:cs typeface="Arial"/>
              </a:rPr>
              <a:t>Anirudh</a:t>
            </a:r>
            <a:r>
              <a:rPr lang="en-US" sz="4400" dirty="0">
                <a:latin typeface="Arial"/>
                <a:cs typeface="Arial"/>
              </a:rPr>
              <a:t> </a:t>
            </a:r>
            <a:r>
              <a:rPr lang="en-US" sz="4400" dirty="0" err="1">
                <a:latin typeface="Arial"/>
                <a:cs typeface="Arial"/>
              </a:rPr>
              <a:t>Gadicherla</a:t>
            </a:r>
            <a:r>
              <a:rPr lang="en-US" sz="4400" dirty="0">
                <a:latin typeface="Arial"/>
                <a:cs typeface="Arial"/>
              </a:rPr>
              <a:t>, Luna Li, </a:t>
            </a:r>
            <a:r>
              <a:rPr lang="en-US" sz="4400" dirty="0" err="1">
                <a:latin typeface="Arial"/>
                <a:cs typeface="Arial"/>
              </a:rPr>
              <a:t>Tejas</a:t>
            </a:r>
            <a:r>
              <a:rPr lang="en-US" sz="4400" dirty="0">
                <a:latin typeface="Arial"/>
                <a:cs typeface="Arial"/>
              </a:rPr>
              <a:t> </a:t>
            </a:r>
            <a:r>
              <a:rPr lang="en-US" sz="4400" dirty="0" err="1">
                <a:latin typeface="Arial"/>
                <a:cs typeface="Arial"/>
              </a:rPr>
              <a:t>Marimuthu</a:t>
            </a:r>
            <a:r>
              <a:rPr lang="en-US" sz="4400" dirty="0">
                <a:latin typeface="Arial"/>
                <a:cs typeface="Arial"/>
              </a:rPr>
              <a:t>, </a:t>
            </a:r>
            <a:r>
              <a:rPr lang="en-US" sz="4400" dirty="0" err="1">
                <a:latin typeface="Arial"/>
                <a:cs typeface="Arial"/>
              </a:rPr>
              <a:t>Akshaj</a:t>
            </a:r>
            <a:r>
              <a:rPr lang="en-US" sz="4400" dirty="0">
                <a:latin typeface="Arial"/>
                <a:cs typeface="Arial"/>
              </a:rPr>
              <a:t> </a:t>
            </a:r>
            <a:r>
              <a:rPr lang="en-US" sz="4400" dirty="0" err="1">
                <a:latin typeface="Arial"/>
                <a:cs typeface="Arial"/>
              </a:rPr>
              <a:t>Nampelly</a:t>
            </a:r>
            <a:r>
              <a:rPr lang="en-US" sz="4400" dirty="0">
                <a:latin typeface="Arial"/>
                <a:cs typeface="Arial"/>
              </a:rPr>
              <a:t>, Joseph Nguyen, Ansel Sanchez, </a:t>
            </a:r>
            <a:r>
              <a:rPr lang="en-US" sz="4400" dirty="0" err="1">
                <a:latin typeface="Arial"/>
                <a:cs typeface="Arial"/>
              </a:rPr>
              <a:t>Ishika</a:t>
            </a:r>
            <a:r>
              <a:rPr lang="en-US" sz="4400" dirty="0">
                <a:latin typeface="Arial"/>
                <a:cs typeface="Arial"/>
              </a:rPr>
              <a:t> Singh, </a:t>
            </a:r>
            <a:r>
              <a:rPr lang="en-US" sz="4400" dirty="0" err="1">
                <a:latin typeface="Arial"/>
                <a:cs typeface="Arial"/>
              </a:rPr>
              <a:t>Shivani</a:t>
            </a:r>
            <a:r>
              <a:rPr lang="en-US" sz="4400" dirty="0">
                <a:latin typeface="Arial"/>
                <a:cs typeface="Arial"/>
              </a:rPr>
              <a:t> Singh, and Jonathan </a:t>
            </a:r>
            <a:r>
              <a:rPr lang="en-US" sz="4400" dirty="0" err="1">
                <a:latin typeface="Arial"/>
                <a:cs typeface="Arial"/>
              </a:rPr>
              <a:t>Warga</a:t>
            </a:r>
            <a:endParaRPr lang="en-US" sz="4400" dirty="0">
              <a:latin typeface="Arial"/>
              <a:cs typeface="Arial"/>
            </a:endParaRPr>
          </a:p>
          <a:p>
            <a:pPr algn="ctr"/>
            <a:r>
              <a:rPr lang="en-US" sz="4400" dirty="0">
                <a:latin typeface="Arial"/>
                <a:cs typeface="Arial"/>
              </a:rPr>
              <a:t>Teacher Mentor: Mrs. Susan </a:t>
            </a:r>
            <a:r>
              <a:rPr lang="en-US" sz="4400" dirty="0" err="1">
                <a:latin typeface="Arial"/>
                <a:cs typeface="Arial"/>
              </a:rPr>
              <a:t>Koujak</a:t>
            </a:r>
            <a:endParaRPr lang="en-US" sz="4400" dirty="0">
              <a:latin typeface="Arial"/>
              <a:cs typeface="Arial"/>
            </a:endParaRPr>
          </a:p>
          <a:p>
            <a:pPr algn="ctr"/>
            <a:r>
              <a:rPr lang="en-US" sz="4400" dirty="0">
                <a:latin typeface="Arial"/>
                <a:cs typeface="Arial"/>
              </a:rPr>
              <a:t>Briar Woods High School</a:t>
            </a:r>
          </a:p>
        </p:txBody>
      </p:sp>
      <p:grpSp>
        <p:nvGrpSpPr>
          <p:cNvPr id="23" name="Percent Chart"/>
          <p:cNvGrpSpPr/>
          <p:nvPr/>
        </p:nvGrpSpPr>
        <p:grpSpPr>
          <a:xfrm>
            <a:off x="490179" y="5202084"/>
            <a:ext cx="4734500" cy="4674064"/>
            <a:chOff x="4547093" y="1223945"/>
            <a:chExt cx="1645920" cy="1645973"/>
          </a:xfrm>
        </p:grpSpPr>
        <p:sp>
          <p:nvSpPr>
            <p:cNvPr id="30"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31"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33" name="Excel Chart">
              <a:hlinkClick r:id="rId4" action="ppaction://hlinksldjump"/>
            </p:cNvPr>
            <p:cNvGraphicFramePr>
              <a:graphicFrameLocks noChangeAspect="1"/>
            </p:cNvGraphicFramePr>
            <p:nvPr>
              <p:extLst>
                <p:ext uri="{D42A27DB-BD31-4B8C-83A1-F6EECF244321}">
                  <p14:modId xmlns:p14="http://schemas.microsoft.com/office/powerpoint/2010/main" val="3035844404"/>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5"/>
            </a:graphicData>
          </a:graphic>
        </p:graphicFrame>
      </p:grpSp>
      <p:grpSp>
        <p:nvGrpSpPr>
          <p:cNvPr id="58" name="Percent Chart"/>
          <p:cNvGrpSpPr/>
          <p:nvPr/>
        </p:nvGrpSpPr>
        <p:grpSpPr>
          <a:xfrm>
            <a:off x="711311" y="13670685"/>
            <a:ext cx="4502304" cy="4656196"/>
            <a:chOff x="4547093" y="1223945"/>
            <a:chExt cx="1645920" cy="1645973"/>
          </a:xfrm>
        </p:grpSpPr>
        <p:sp>
          <p:nvSpPr>
            <p:cNvPr id="59"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60"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61" name="Excel Chart">
              <a:hlinkClick r:id="rId3" action="ppaction://hlinksldjump"/>
            </p:cNvPr>
            <p:cNvGraphicFramePr>
              <a:graphicFrameLocks noChangeAspect="1"/>
            </p:cNvGraphicFramePr>
            <p:nvPr>
              <p:extLst>
                <p:ext uri="{D42A27DB-BD31-4B8C-83A1-F6EECF244321}">
                  <p14:modId xmlns:p14="http://schemas.microsoft.com/office/powerpoint/2010/main" val="40587409"/>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6"/>
            </a:graphicData>
          </a:graphic>
        </p:graphicFrame>
      </p:grpSp>
      <p:sp>
        <p:nvSpPr>
          <p:cNvPr id="62" name="TextBox 61">
            <a:hlinkClick r:id="rId4" action="ppaction://hlinksldjump"/>
            <a:extLst>
              <a:ext uri="{FF2B5EF4-FFF2-40B4-BE49-F238E27FC236}">
                <a16:creationId xmlns:a16="http://schemas.microsoft.com/office/drawing/2014/main" xmlns="" id="{99A55A7B-4454-4118-9F77-E5D037F50583}"/>
              </a:ext>
            </a:extLst>
          </p:cNvPr>
          <p:cNvSpPr txBox="1"/>
          <p:nvPr/>
        </p:nvSpPr>
        <p:spPr>
          <a:xfrm>
            <a:off x="28318926" y="20109720"/>
            <a:ext cx="9144487" cy="811525"/>
          </a:xfrm>
          <a:prstGeom prst="roundRect">
            <a:avLst>
              <a:gd name="adj" fmla="val 50000"/>
            </a:avLst>
          </a:prstGeom>
          <a:solidFill>
            <a:schemeClr val="accent1">
              <a:lumMod val="60000"/>
              <a:lumOff val="40000"/>
            </a:schemeClr>
          </a:solidFill>
          <a:ln w="19050">
            <a:solidFill>
              <a:schemeClr val="accent5"/>
            </a:solidFill>
          </a:ln>
        </p:spPr>
        <p:txBody>
          <a:bodyPr wrap="square" lIns="0" rIns="0" rtlCol="0" anchor="ctr" anchorCtr="0">
            <a:noAutofit/>
          </a:bodyPr>
          <a:lstStyle/>
          <a:p>
            <a:pPr algn="ctr" defTabSz="2809037">
              <a:defRPr/>
            </a:pPr>
            <a:r>
              <a:rPr lang="en-US" sz="3686" b="1" kern="0" dirty="0">
                <a:solidFill>
                  <a:srgbClr val="06324B"/>
                </a:solidFill>
              </a:rPr>
              <a:t>ePosterBoards Template</a:t>
            </a:r>
          </a:p>
        </p:txBody>
      </p:sp>
      <p:pic>
        <p:nvPicPr>
          <p:cNvPr id="1026" name="Picture 2" descr="http://www.miankoutu.com/uploadfiles/2015-9-24/2015924112941816.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295507" y="20164462"/>
            <a:ext cx="680658" cy="680658"/>
          </a:xfrm>
          <a:prstGeom prst="rect">
            <a:avLst/>
          </a:prstGeom>
          <a:noFill/>
          <a:extLst>
            <a:ext uri="{909E8E84-426E-40dd-AFC4-6F175D3DCCD1}">
              <a14:hiddenFill xmlns="" xmlns:a14="http://schemas.microsoft.com/office/drawing/2010/main">
                <a:solidFill>
                  <a:srgbClr val="FFFFFF"/>
                </a:solidFill>
              </a14:hiddenFill>
            </a:ext>
          </a:extLst>
        </p:spPr>
      </p:pic>
      <p:cxnSp>
        <p:nvCxnSpPr>
          <p:cNvPr id="6" name="Curved Connector 5"/>
          <p:cNvCxnSpPr/>
          <p:nvPr/>
        </p:nvCxnSpPr>
        <p:spPr>
          <a:xfrm rot="5400000">
            <a:off x="35720339" y="19599732"/>
            <a:ext cx="782734" cy="718619"/>
          </a:xfrm>
          <a:prstGeom prst="curvedConnector3">
            <a:avLst>
              <a:gd name="adj1" fmla="val 50000"/>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1028" name="TextBox 1027"/>
          <p:cNvSpPr txBox="1"/>
          <p:nvPr/>
        </p:nvSpPr>
        <p:spPr>
          <a:xfrm>
            <a:off x="34132697" y="18079964"/>
            <a:ext cx="2976833" cy="1323439"/>
          </a:xfrm>
          <a:prstGeom prst="rect">
            <a:avLst/>
          </a:prstGeom>
          <a:noFill/>
        </p:spPr>
        <p:txBody>
          <a:bodyPr wrap="square" rtlCol="0">
            <a:spAutoFit/>
          </a:bodyPr>
          <a:lstStyle/>
          <a:p>
            <a:pPr algn="r"/>
            <a:r>
              <a:rPr lang="en-US" sz="4000" i="1" dirty="0">
                <a:solidFill>
                  <a:srgbClr val="FFFFFF"/>
                </a:solidFill>
              </a:rPr>
              <a:t>Interactive!</a:t>
            </a:r>
            <a:endParaRPr lang="en-US" sz="2000" i="1" dirty="0">
              <a:solidFill>
                <a:srgbClr val="FFFFFF"/>
              </a:solidFill>
            </a:endParaRPr>
          </a:p>
          <a:p>
            <a:pPr algn="r"/>
            <a:r>
              <a:rPr lang="en-US" sz="2000" dirty="0">
                <a:solidFill>
                  <a:srgbClr val="FFFFFF"/>
                </a:solidFill>
              </a:rPr>
              <a:t>Click here on any slide to return to the title slide</a:t>
            </a:r>
          </a:p>
        </p:txBody>
      </p:sp>
      <p:sp>
        <p:nvSpPr>
          <p:cNvPr id="70" name="TextBox 69"/>
          <p:cNvSpPr txBox="1"/>
          <p:nvPr/>
        </p:nvSpPr>
        <p:spPr>
          <a:xfrm>
            <a:off x="114940" y="4017580"/>
            <a:ext cx="4909630" cy="1384995"/>
          </a:xfrm>
          <a:prstGeom prst="rect">
            <a:avLst/>
          </a:prstGeom>
          <a:noFill/>
        </p:spPr>
        <p:txBody>
          <a:bodyPr wrap="square" rtlCol="0">
            <a:spAutoFit/>
          </a:bodyPr>
          <a:lstStyle/>
          <a:p>
            <a:r>
              <a:rPr lang="en-US" sz="2800" i="1" dirty="0">
                <a:latin typeface="Arial"/>
                <a:cs typeface="Arial"/>
              </a:rPr>
              <a:t>Interactive!</a:t>
            </a:r>
          </a:p>
          <a:p>
            <a:r>
              <a:rPr lang="en-US" sz="2800" dirty="0">
                <a:latin typeface="Arial"/>
                <a:cs typeface="Arial"/>
              </a:rPr>
              <a:t>Click on any of these bubbles </a:t>
            </a:r>
            <a:r>
              <a:rPr lang="en-US" sz="2800" i="1" dirty="0">
                <a:latin typeface="Arial"/>
                <a:cs typeface="Arial"/>
              </a:rPr>
              <a:t>to jump </a:t>
            </a:r>
            <a:r>
              <a:rPr lang="en-US" sz="2800" dirty="0">
                <a:latin typeface="Arial"/>
                <a:cs typeface="Arial"/>
              </a:rPr>
              <a:t>to each section</a:t>
            </a:r>
          </a:p>
        </p:txBody>
      </p:sp>
      <p:sp>
        <p:nvSpPr>
          <p:cNvPr id="1033" name="Curved Right Arrow 1032"/>
          <p:cNvSpPr/>
          <p:nvPr/>
        </p:nvSpPr>
        <p:spPr>
          <a:xfrm>
            <a:off x="0" y="5618749"/>
            <a:ext cx="762974" cy="21973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solidFill>
                <a:schemeClr val="tx1"/>
              </a:solidFill>
            </a:endParaRPr>
          </a:p>
        </p:txBody>
      </p:sp>
      <p:grpSp>
        <p:nvGrpSpPr>
          <p:cNvPr id="17" name="Percent Chart"/>
          <p:cNvGrpSpPr/>
          <p:nvPr/>
        </p:nvGrpSpPr>
        <p:grpSpPr>
          <a:xfrm>
            <a:off x="827409" y="9772143"/>
            <a:ext cx="4270108" cy="4286851"/>
            <a:chOff x="4547093" y="1223945"/>
            <a:chExt cx="1645920" cy="1645973"/>
          </a:xfrm>
        </p:grpSpPr>
        <p:sp>
          <p:nvSpPr>
            <p:cNvPr id="18"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19"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20" name="Excel Chart">
              <a:hlinkClick r:id="rId8" action="ppaction://hlinksldjump"/>
            </p:cNvPr>
            <p:cNvGraphicFramePr>
              <a:graphicFrameLocks noChangeAspect="1"/>
            </p:cNvGraphicFramePr>
            <p:nvPr>
              <p:extLst>
                <p:ext uri="{D42A27DB-BD31-4B8C-83A1-F6EECF244321}">
                  <p14:modId xmlns:p14="http://schemas.microsoft.com/office/powerpoint/2010/main" val="2814613127"/>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9"/>
            </a:graphicData>
          </a:graphic>
        </p:graphicFrame>
      </p:grpSp>
      <p:cxnSp>
        <p:nvCxnSpPr>
          <p:cNvPr id="44" name="Shape 90"/>
          <p:cNvCxnSpPr/>
          <p:nvPr/>
        </p:nvCxnSpPr>
        <p:spPr>
          <a:xfrm flipH="1">
            <a:off x="20857496" y="4086529"/>
            <a:ext cx="13793" cy="15694066"/>
          </a:xfrm>
          <a:prstGeom prst="straightConnector1">
            <a:avLst/>
          </a:prstGeom>
          <a:noFill/>
          <a:ln w="12700" cap="flat" cmpd="sng">
            <a:solidFill>
              <a:schemeClr val="accent4"/>
            </a:solidFill>
            <a:prstDash val="solid"/>
            <a:miter/>
            <a:headEnd type="none" w="med" len="med"/>
            <a:tailEnd type="none" w="med" len="med"/>
          </a:ln>
        </p:spPr>
      </p:cxnSp>
      <p:sp>
        <p:nvSpPr>
          <p:cNvPr id="43" name="Rectangle 42"/>
          <p:cNvSpPr/>
          <p:nvPr/>
        </p:nvSpPr>
        <p:spPr>
          <a:xfrm>
            <a:off x="6038507" y="5344026"/>
            <a:ext cx="14292465" cy="2062103"/>
          </a:xfrm>
          <a:prstGeom prst="rect">
            <a:avLst/>
          </a:prstGeom>
        </p:spPr>
        <p:txBody>
          <a:bodyPr wrap="square">
            <a:spAutoFit/>
          </a:bodyPr>
          <a:lstStyle/>
          <a:p>
            <a:pPr algn="r"/>
            <a:endParaRPr lang="en-US" sz="3200" dirty="0">
              <a:latin typeface="Arial"/>
              <a:cs typeface="Arial"/>
            </a:endParaRPr>
          </a:p>
          <a:p>
            <a:pPr algn="r"/>
            <a:endParaRPr lang="en-US" sz="3200" dirty="0">
              <a:latin typeface="Arial"/>
              <a:cs typeface="Arial"/>
            </a:endParaRPr>
          </a:p>
          <a:p>
            <a:pPr algn="r"/>
            <a:endParaRPr lang="en-US" sz="3200" dirty="0">
              <a:latin typeface="Arial"/>
              <a:cs typeface="Arial"/>
            </a:endParaRPr>
          </a:p>
          <a:p>
            <a:pPr algn="r"/>
            <a:endParaRPr lang="en-US" sz="3200" dirty="0">
              <a:latin typeface="Arial"/>
              <a:cs typeface="Arial"/>
            </a:endParaRPr>
          </a:p>
        </p:txBody>
      </p:sp>
      <p:sp>
        <p:nvSpPr>
          <p:cNvPr id="56" name="Rectangle 55"/>
          <p:cNvSpPr/>
          <p:nvPr/>
        </p:nvSpPr>
        <p:spPr>
          <a:xfrm>
            <a:off x="21869872" y="6821353"/>
            <a:ext cx="15106293" cy="1077218"/>
          </a:xfrm>
          <a:prstGeom prst="rect">
            <a:avLst/>
          </a:prstGeom>
        </p:spPr>
        <p:txBody>
          <a:bodyPr wrap="square">
            <a:spAutoFit/>
          </a:bodyPr>
          <a:lstStyle/>
          <a:p>
            <a:r>
              <a:rPr lang="en-US" sz="3200" dirty="0">
                <a:latin typeface="Arial"/>
                <a:cs typeface="Arial"/>
              </a:rPr>
              <a:t>This idea was inspired from a </a:t>
            </a:r>
            <a:r>
              <a:rPr lang="en-US" sz="3200" dirty="0" err="1">
                <a:latin typeface="Arial"/>
                <a:cs typeface="Arial"/>
              </a:rPr>
              <a:t>BioTreks</a:t>
            </a:r>
            <a:r>
              <a:rPr lang="en-US" sz="3200" dirty="0">
                <a:latin typeface="Arial"/>
                <a:cs typeface="Arial"/>
              </a:rPr>
              <a:t> project in which the group designed a cadmium sensitive promoter to detect the presence of cadmium.</a:t>
            </a:r>
          </a:p>
        </p:txBody>
      </p:sp>
      <p:sp>
        <p:nvSpPr>
          <p:cNvPr id="4" name="TextBox 3">
            <a:extLst>
              <a:ext uri="{FF2B5EF4-FFF2-40B4-BE49-F238E27FC236}">
                <a16:creationId xmlns:a16="http://schemas.microsoft.com/office/drawing/2014/main" xmlns="" id="{1D9742C1-1392-954D-91EB-ECDDBC5B98EF}"/>
              </a:ext>
            </a:extLst>
          </p:cNvPr>
          <p:cNvSpPr txBox="1"/>
          <p:nvPr/>
        </p:nvSpPr>
        <p:spPr>
          <a:xfrm>
            <a:off x="6364224" y="4389120"/>
            <a:ext cx="13813079" cy="2645724"/>
          </a:xfrm>
          <a:prstGeom prst="rect">
            <a:avLst/>
          </a:prstGeom>
          <a:noFill/>
        </p:spPr>
        <p:txBody>
          <a:bodyPr wrap="square" rtlCol="0">
            <a:spAutoFit/>
          </a:bodyPr>
          <a:lstStyle/>
          <a:p>
            <a:r>
              <a:rPr lang="en-US" dirty="0"/>
              <a:t>Before Coming up with our experiment, we thought of some methods of phosphorus detection</a:t>
            </a:r>
          </a:p>
        </p:txBody>
      </p:sp>
      <p:sp>
        <p:nvSpPr>
          <p:cNvPr id="5" name="TextBox 4">
            <a:extLst>
              <a:ext uri="{FF2B5EF4-FFF2-40B4-BE49-F238E27FC236}">
                <a16:creationId xmlns:a16="http://schemas.microsoft.com/office/drawing/2014/main" xmlns="" id="{2ACBCA90-4D73-4A49-BD36-C7C4320D76DF}"/>
              </a:ext>
            </a:extLst>
          </p:cNvPr>
          <p:cNvSpPr txBox="1"/>
          <p:nvPr/>
        </p:nvSpPr>
        <p:spPr>
          <a:xfrm>
            <a:off x="8977603" y="7711407"/>
            <a:ext cx="8126968" cy="943463"/>
          </a:xfrm>
          <a:prstGeom prst="rect">
            <a:avLst/>
          </a:prstGeom>
          <a:noFill/>
        </p:spPr>
        <p:txBody>
          <a:bodyPr wrap="none" rtlCol="0">
            <a:spAutoFit/>
          </a:bodyPr>
          <a:lstStyle/>
          <a:p>
            <a:r>
              <a:rPr lang="en-US" dirty="0"/>
              <a:t>Method 1: Quorum Sensing</a:t>
            </a:r>
          </a:p>
        </p:txBody>
      </p:sp>
      <p:sp>
        <p:nvSpPr>
          <p:cNvPr id="7" name="Rectangle 6">
            <a:extLst>
              <a:ext uri="{FF2B5EF4-FFF2-40B4-BE49-F238E27FC236}">
                <a16:creationId xmlns:a16="http://schemas.microsoft.com/office/drawing/2014/main" xmlns="" id="{0CF8BD1C-180F-F14E-AFB0-AB6FC05C42F6}"/>
              </a:ext>
            </a:extLst>
          </p:cNvPr>
          <p:cNvSpPr/>
          <p:nvPr/>
        </p:nvSpPr>
        <p:spPr>
          <a:xfrm>
            <a:off x="6382728" y="14042306"/>
            <a:ext cx="14134672" cy="5016758"/>
          </a:xfrm>
          <a:prstGeom prst="rect">
            <a:avLst/>
          </a:prstGeom>
        </p:spPr>
        <p:txBody>
          <a:bodyPr wrap="square">
            <a:spAutoFit/>
          </a:bodyPr>
          <a:lstStyle/>
          <a:p>
            <a:pPr fontAlgn="base">
              <a:buFont typeface="Arial" panose="020B0604020202020204" pitchFamily="34" charset="0"/>
              <a:buChar char="•"/>
            </a:pPr>
            <a:r>
              <a:rPr lang="en-US" sz="3200" dirty="0">
                <a:latin typeface="Arial" panose="020B0604020202020204" pitchFamily="34" charset="0"/>
              </a:rPr>
              <a:t>Goal: Connect phosphate detection to quorum sensing</a:t>
            </a:r>
          </a:p>
          <a:p>
            <a:pPr marL="457200" indent="457200"/>
            <a:r>
              <a:rPr lang="en-US" sz="3200" dirty="0">
                <a:latin typeface="Arial" panose="020B0604020202020204" pitchFamily="34" charset="0"/>
              </a:rPr>
              <a:t>Steps:</a:t>
            </a:r>
            <a:endParaRPr lang="en-US" sz="3200" dirty="0"/>
          </a:p>
          <a:p>
            <a:pPr marL="914400" fontAlgn="base">
              <a:buFont typeface="+mj-lt"/>
              <a:buAutoNum type="arabicPeriod"/>
            </a:pPr>
            <a:r>
              <a:rPr lang="en-US" sz="3200" dirty="0">
                <a:latin typeface="Arial" panose="020B0604020202020204" pitchFamily="34" charset="0"/>
              </a:rPr>
              <a:t>High Phosphate concentration stimulates </a:t>
            </a:r>
            <a:r>
              <a:rPr lang="en-US" sz="3200" dirty="0" err="1">
                <a:latin typeface="Arial" panose="020B0604020202020204" pitchFamily="34" charset="0"/>
              </a:rPr>
              <a:t>autoinducer</a:t>
            </a:r>
            <a:r>
              <a:rPr lang="en-US" sz="3200" dirty="0">
                <a:latin typeface="Arial" panose="020B0604020202020204" pitchFamily="34" charset="0"/>
              </a:rPr>
              <a:t> production</a:t>
            </a:r>
          </a:p>
          <a:p>
            <a:pPr marL="914400" fontAlgn="base">
              <a:buFont typeface="+mj-lt"/>
              <a:buAutoNum type="arabicPeriod"/>
            </a:pPr>
            <a:r>
              <a:rPr lang="en-US" sz="3200" dirty="0" err="1">
                <a:latin typeface="Arial" panose="020B0604020202020204" pitchFamily="34" charset="0"/>
              </a:rPr>
              <a:t>Autoinducers</a:t>
            </a:r>
            <a:r>
              <a:rPr lang="en-US" sz="3200" dirty="0">
                <a:latin typeface="Arial" panose="020B0604020202020204" pitchFamily="34" charset="0"/>
              </a:rPr>
              <a:t> bind to </a:t>
            </a:r>
            <a:r>
              <a:rPr lang="en-US" sz="3200" dirty="0" err="1">
                <a:latin typeface="Arial" panose="020B0604020202020204" pitchFamily="34" charset="0"/>
              </a:rPr>
              <a:t>luxR</a:t>
            </a:r>
            <a:r>
              <a:rPr lang="en-US" sz="3200" dirty="0">
                <a:latin typeface="Arial" panose="020B0604020202020204" pitchFamily="34" charset="0"/>
              </a:rPr>
              <a:t> </a:t>
            </a:r>
            <a:r>
              <a:rPr lang="en-US" sz="3200" dirty="0" err="1">
                <a:latin typeface="Arial" panose="020B0604020202020204" pitchFamily="34" charset="0"/>
              </a:rPr>
              <a:t>autoinducer</a:t>
            </a:r>
            <a:r>
              <a:rPr lang="en-US" sz="3200" dirty="0">
                <a:latin typeface="Arial" panose="020B0604020202020204" pitchFamily="34" charset="0"/>
              </a:rPr>
              <a:t> receptor</a:t>
            </a:r>
          </a:p>
          <a:p>
            <a:pPr marL="914400" fontAlgn="base">
              <a:buFont typeface="+mj-lt"/>
              <a:buAutoNum type="arabicPeriod"/>
            </a:pPr>
            <a:r>
              <a:rPr lang="en-US" sz="3200" dirty="0" err="1">
                <a:latin typeface="Arial" panose="020B0604020202020204" pitchFamily="34" charset="0"/>
              </a:rPr>
              <a:t>luxR-Autoinducer</a:t>
            </a:r>
            <a:r>
              <a:rPr lang="en-US" sz="3200" dirty="0">
                <a:latin typeface="Arial" panose="020B0604020202020204" pitchFamily="34" charset="0"/>
              </a:rPr>
              <a:t> complex binds to operon</a:t>
            </a:r>
          </a:p>
          <a:p>
            <a:pPr marL="914400" fontAlgn="base">
              <a:buFont typeface="+mj-lt"/>
              <a:buAutoNum type="arabicPeriod"/>
            </a:pPr>
            <a:r>
              <a:rPr lang="en-US" sz="3200" dirty="0">
                <a:latin typeface="Arial" panose="020B0604020202020204" pitchFamily="34" charset="0"/>
              </a:rPr>
              <a:t>Transcription of lux genes occurs</a:t>
            </a:r>
          </a:p>
          <a:p>
            <a:pPr marL="914400" fontAlgn="base">
              <a:buFont typeface="+mj-lt"/>
              <a:buAutoNum type="arabicPeriod"/>
            </a:pPr>
            <a:r>
              <a:rPr lang="en-US" sz="3200" dirty="0">
                <a:latin typeface="Arial" panose="020B0604020202020204" pitchFamily="34" charset="0"/>
              </a:rPr>
              <a:t>Transcription of </a:t>
            </a:r>
            <a:r>
              <a:rPr lang="en-US" sz="3200" dirty="0" err="1">
                <a:latin typeface="Arial" panose="020B0604020202020204" pitchFamily="34" charset="0"/>
              </a:rPr>
              <a:t>luxA</a:t>
            </a:r>
            <a:r>
              <a:rPr lang="en-US" sz="3200" dirty="0">
                <a:latin typeface="Arial" panose="020B0604020202020204" pitchFamily="34" charset="0"/>
              </a:rPr>
              <a:t> and </a:t>
            </a:r>
            <a:r>
              <a:rPr lang="en-US" sz="3200" dirty="0" err="1">
                <a:latin typeface="Arial" panose="020B0604020202020204" pitchFamily="34" charset="0"/>
              </a:rPr>
              <a:t>luxB</a:t>
            </a:r>
            <a:r>
              <a:rPr lang="en-US" sz="3200" dirty="0">
                <a:latin typeface="Arial" panose="020B0604020202020204" pitchFamily="34" charset="0"/>
              </a:rPr>
              <a:t> genes causes Luciferase to be synthesized</a:t>
            </a:r>
          </a:p>
          <a:p>
            <a:pPr marL="914400" fontAlgn="base">
              <a:buFont typeface="+mj-lt"/>
              <a:buAutoNum type="arabicPeriod"/>
            </a:pPr>
            <a:r>
              <a:rPr lang="en-US" sz="3200" dirty="0">
                <a:latin typeface="Arial" panose="020B0604020202020204" pitchFamily="34" charset="0"/>
              </a:rPr>
              <a:t>Luciferase redox-reaction causes blue-green light to be produced</a:t>
            </a:r>
          </a:p>
          <a:p>
            <a:pPr marL="914400" fontAlgn="base">
              <a:buFont typeface="+mj-lt"/>
              <a:buAutoNum type="arabicPeriod"/>
            </a:pPr>
            <a:r>
              <a:rPr lang="en-US" sz="3200" dirty="0">
                <a:latin typeface="Arial" panose="020B0604020202020204" pitchFamily="34" charset="0"/>
              </a:rPr>
              <a:t>Bacterium glows</a:t>
            </a:r>
            <a:endParaRPr lang="en-US" sz="3200" b="0" i="0" u="none" strike="noStrike" dirty="0">
              <a:effectLst/>
              <a:latin typeface="Arial" panose="020B0604020202020204" pitchFamily="34" charset="0"/>
            </a:endParaRPr>
          </a:p>
        </p:txBody>
      </p:sp>
      <p:pic>
        <p:nvPicPr>
          <p:cNvPr id="8" name="Picture 7">
            <a:extLst>
              <a:ext uri="{FF2B5EF4-FFF2-40B4-BE49-F238E27FC236}">
                <a16:creationId xmlns:a16="http://schemas.microsoft.com/office/drawing/2014/main" xmlns="" id="{F35A49FA-9397-DE42-8A56-4259CDAC752F}"/>
              </a:ext>
            </a:extLst>
          </p:cNvPr>
          <p:cNvPicPr>
            <a:picLocks noChangeAspect="1"/>
          </p:cNvPicPr>
          <p:nvPr/>
        </p:nvPicPr>
        <p:blipFill>
          <a:blip r:embed="rId10"/>
          <a:stretch>
            <a:fillRect/>
          </a:stretch>
        </p:blipFill>
        <p:spPr>
          <a:xfrm>
            <a:off x="10231380" y="9241498"/>
            <a:ext cx="5906717" cy="4403189"/>
          </a:xfrm>
          <a:prstGeom prst="rect">
            <a:avLst/>
          </a:prstGeom>
        </p:spPr>
      </p:pic>
      <p:sp>
        <p:nvSpPr>
          <p:cNvPr id="37" name="TextBox 36">
            <a:extLst>
              <a:ext uri="{FF2B5EF4-FFF2-40B4-BE49-F238E27FC236}">
                <a16:creationId xmlns:a16="http://schemas.microsoft.com/office/drawing/2014/main" xmlns="" id="{7BFD4D06-F1B7-4545-8AA2-1250E7DDB75E}"/>
              </a:ext>
            </a:extLst>
          </p:cNvPr>
          <p:cNvSpPr txBox="1"/>
          <p:nvPr/>
        </p:nvSpPr>
        <p:spPr>
          <a:xfrm>
            <a:off x="21551482" y="4313258"/>
            <a:ext cx="14724072" cy="1794594"/>
          </a:xfrm>
          <a:prstGeom prst="rect">
            <a:avLst/>
          </a:prstGeom>
          <a:noFill/>
        </p:spPr>
        <p:txBody>
          <a:bodyPr wrap="square" rtlCol="0">
            <a:spAutoFit/>
          </a:bodyPr>
          <a:lstStyle/>
          <a:p>
            <a:r>
              <a:rPr lang="en-US" dirty="0"/>
              <a:t>Method 2: Designing a Phosphorus Sensitive Promoter</a:t>
            </a:r>
          </a:p>
        </p:txBody>
      </p:sp>
      <p:pic>
        <p:nvPicPr>
          <p:cNvPr id="2050" name="Picture 2" descr="https://lh5.googleusercontent.com/3Uz98rjRuz6eemzZUMb1b1yPl_LfdG9gYIZFJHOBnPdMB_VvjXrCfhbO_ZGG15HuOhRD0UD1tfLXnPEVhVahWOyuUlv6IbM5m1xnK7imnRmIRxDtey14RQ7QJgFZKhVwe7jB4SDt">
            <a:extLst>
              <a:ext uri="{FF2B5EF4-FFF2-40B4-BE49-F238E27FC236}">
                <a16:creationId xmlns:a16="http://schemas.microsoft.com/office/drawing/2014/main" xmlns="" id="{076E3F94-67A5-3842-8CDD-B747553C5E3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445562" y="9725013"/>
            <a:ext cx="13175551" cy="6841151"/>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a:extLst>
              <a:ext uri="{FF2B5EF4-FFF2-40B4-BE49-F238E27FC236}">
                <a16:creationId xmlns:a16="http://schemas.microsoft.com/office/drawing/2014/main" xmlns="" id="{36EB52CE-7F79-7046-9617-9917A7DE2C9A}"/>
              </a:ext>
            </a:extLst>
          </p:cNvPr>
          <p:cNvSpPr txBox="1"/>
          <p:nvPr/>
        </p:nvSpPr>
        <p:spPr>
          <a:xfrm>
            <a:off x="21397813" y="17080207"/>
            <a:ext cx="15711717" cy="1077218"/>
          </a:xfrm>
          <a:prstGeom prst="rect">
            <a:avLst/>
          </a:prstGeom>
          <a:noFill/>
        </p:spPr>
        <p:txBody>
          <a:bodyPr wrap="square" rtlCol="0">
            <a:spAutoFit/>
          </a:bodyPr>
          <a:lstStyle/>
          <a:p>
            <a:r>
              <a:rPr lang="en-US" sz="3200" dirty="0"/>
              <a:t>Adapted from: </a:t>
            </a:r>
            <a:r>
              <a:rPr lang="en-US" sz="3200" b="1" dirty="0"/>
              <a:t>Katherine </a:t>
            </a:r>
            <a:r>
              <a:rPr lang="en-US" sz="3200" b="1" dirty="0" err="1"/>
              <a:t>Hou</a:t>
            </a:r>
            <a:r>
              <a:rPr lang="en-US" sz="3200" b="1" dirty="0"/>
              <a:t>, </a:t>
            </a:r>
            <a:r>
              <a:rPr lang="en-US" sz="3200" b="1" dirty="0" err="1"/>
              <a:t>Hwiyeon</a:t>
            </a:r>
            <a:r>
              <a:rPr lang="en-US" sz="3200" b="1" dirty="0"/>
              <a:t> Lim, </a:t>
            </a:r>
            <a:r>
              <a:rPr lang="en-US" sz="3200" b="1" dirty="0" err="1"/>
              <a:t>Manon</a:t>
            </a:r>
            <a:r>
              <a:rPr lang="en-US" sz="3200" b="1" dirty="0"/>
              <a:t> Miller “Cadmium is </a:t>
            </a:r>
            <a:r>
              <a:rPr lang="en-US" sz="3200" b="1" dirty="0" err="1"/>
              <a:t>Badmium</a:t>
            </a:r>
            <a:r>
              <a:rPr lang="en-US" sz="3200" b="1" dirty="0"/>
              <a:t>” </a:t>
            </a:r>
            <a:r>
              <a:rPr lang="en-US" sz="3200" b="1" dirty="0" err="1"/>
              <a:t>BioTreks</a:t>
            </a:r>
            <a:r>
              <a:rPr lang="en-US" sz="3200" b="1" dirty="0"/>
              <a:t> 2017</a:t>
            </a:r>
            <a:endParaRPr lang="en-US" sz="3200" dirty="0"/>
          </a:p>
        </p:txBody>
      </p:sp>
    </p:spTree>
    <p:extLst>
      <p:ext uri="{BB962C8B-B14F-4D97-AF65-F5344CB8AC3E}">
        <p14:creationId xmlns:p14="http://schemas.microsoft.com/office/powerpoint/2010/main" val="3847856417"/>
      </p:ext>
    </p:extLst>
  </p:cSld>
  <p:clrMapOvr>
    <a:masterClrMapping/>
  </p:clrMapOvr>
  <mc:AlternateContent xmlns:mc="http://schemas.openxmlformats.org/markup-compatibility/2006">
    <mc:Choice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hlinkClick r:id="rId3" action="ppaction://hlinksldjump"/>
            <a:extLst>
              <a:ext uri="{FF2B5EF4-FFF2-40B4-BE49-F238E27FC236}">
                <a16:creationId xmlns:a16="http://schemas.microsoft.com/office/drawing/2014/main" xmlns="" id="{CA480A17-B33A-4E1E-B9C3-7E3069563167}"/>
              </a:ext>
            </a:extLst>
          </p:cNvPr>
          <p:cNvSpPr/>
          <p:nvPr/>
        </p:nvSpPr>
        <p:spPr>
          <a:xfrm>
            <a:off x="4851" y="20010388"/>
            <a:ext cx="37453711" cy="1106095"/>
          </a:xfrm>
          <a:prstGeom prst="rect">
            <a:avLst/>
          </a:prstGeom>
          <a:solidFill>
            <a:srgbClr val="D3EC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06324B"/>
                </a:solidFill>
                <a:latin typeface="Arial"/>
                <a:cs typeface="Arial"/>
              </a:rPr>
              <a:t>DISCUSSION</a:t>
            </a:r>
          </a:p>
        </p:txBody>
      </p:sp>
      <p:sp>
        <p:nvSpPr>
          <p:cNvPr id="79" name="Rectangle 78">
            <a:hlinkClick r:id="rId3" action="ppaction://hlinksldjump"/>
            <a:extLst>
              <a:ext uri="{FF2B5EF4-FFF2-40B4-BE49-F238E27FC236}">
                <a16:creationId xmlns:a16="http://schemas.microsoft.com/office/drawing/2014/main" xmlns="" id="{CA480A17-B33A-4E1E-B9C3-7E3069563167}"/>
              </a:ext>
            </a:extLst>
          </p:cNvPr>
          <p:cNvSpPr/>
          <p:nvPr/>
        </p:nvSpPr>
        <p:spPr>
          <a:xfrm>
            <a:off x="0" y="0"/>
            <a:ext cx="37453711" cy="3423849"/>
          </a:xfrm>
          <a:prstGeom prst="rect">
            <a:avLst/>
          </a:prstGeom>
          <a:solidFill>
            <a:srgbClr val="0045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dirty="0"/>
          </a:p>
          <a:p>
            <a:pPr algn="ctr"/>
            <a:r>
              <a:rPr lang="en-US" sz="7200" dirty="0"/>
              <a:t>THE EFFECT OF PHOSPHORUS CONCENTRATION ON THE FLOURESCENCE INTENSITY OF E.COLI K12</a:t>
            </a:r>
            <a:endParaRPr lang="en-US" sz="7200" dirty="0">
              <a:latin typeface="Arial"/>
              <a:cs typeface="Arial"/>
            </a:endParaRPr>
          </a:p>
          <a:p>
            <a:pPr algn="ctr"/>
            <a:r>
              <a:rPr lang="en-US" sz="4400" dirty="0" err="1">
                <a:latin typeface="Arial"/>
                <a:cs typeface="Arial"/>
              </a:rPr>
              <a:t>Anirudh</a:t>
            </a:r>
            <a:r>
              <a:rPr lang="en-US" sz="4400" dirty="0">
                <a:latin typeface="Arial"/>
                <a:cs typeface="Arial"/>
              </a:rPr>
              <a:t> </a:t>
            </a:r>
            <a:r>
              <a:rPr lang="en-US" sz="4400" dirty="0" err="1">
                <a:latin typeface="Arial"/>
                <a:cs typeface="Arial"/>
              </a:rPr>
              <a:t>Gadicherla</a:t>
            </a:r>
            <a:r>
              <a:rPr lang="en-US" sz="4400" dirty="0">
                <a:latin typeface="Arial"/>
                <a:cs typeface="Arial"/>
              </a:rPr>
              <a:t>, Luna Li, </a:t>
            </a:r>
            <a:r>
              <a:rPr lang="en-US" sz="4400" dirty="0" err="1">
                <a:latin typeface="Arial"/>
                <a:cs typeface="Arial"/>
              </a:rPr>
              <a:t>Tejas</a:t>
            </a:r>
            <a:r>
              <a:rPr lang="en-US" sz="4400" dirty="0">
                <a:latin typeface="Arial"/>
                <a:cs typeface="Arial"/>
              </a:rPr>
              <a:t> </a:t>
            </a:r>
            <a:r>
              <a:rPr lang="en-US" sz="4400" dirty="0" err="1">
                <a:latin typeface="Arial"/>
                <a:cs typeface="Arial"/>
              </a:rPr>
              <a:t>Marimuthu</a:t>
            </a:r>
            <a:r>
              <a:rPr lang="en-US" sz="4400" dirty="0">
                <a:latin typeface="Arial"/>
                <a:cs typeface="Arial"/>
              </a:rPr>
              <a:t>, </a:t>
            </a:r>
            <a:r>
              <a:rPr lang="en-US" sz="4400" dirty="0" err="1">
                <a:latin typeface="Arial"/>
                <a:cs typeface="Arial"/>
              </a:rPr>
              <a:t>Akshaj</a:t>
            </a:r>
            <a:r>
              <a:rPr lang="en-US" sz="4400" dirty="0">
                <a:latin typeface="Arial"/>
                <a:cs typeface="Arial"/>
              </a:rPr>
              <a:t> </a:t>
            </a:r>
            <a:r>
              <a:rPr lang="en-US" sz="4400" dirty="0" err="1">
                <a:latin typeface="Arial"/>
                <a:cs typeface="Arial"/>
              </a:rPr>
              <a:t>Nampelly</a:t>
            </a:r>
            <a:r>
              <a:rPr lang="en-US" sz="4400" dirty="0">
                <a:latin typeface="Arial"/>
                <a:cs typeface="Arial"/>
              </a:rPr>
              <a:t>, Joseph Nguyen, Ansel Sanchez, </a:t>
            </a:r>
            <a:r>
              <a:rPr lang="en-US" sz="4400" dirty="0" err="1">
                <a:latin typeface="Arial"/>
                <a:cs typeface="Arial"/>
              </a:rPr>
              <a:t>Ishika</a:t>
            </a:r>
            <a:r>
              <a:rPr lang="en-US" sz="4400" dirty="0">
                <a:latin typeface="Arial"/>
                <a:cs typeface="Arial"/>
              </a:rPr>
              <a:t> Singh, </a:t>
            </a:r>
            <a:r>
              <a:rPr lang="en-US" sz="4400" dirty="0" err="1">
                <a:latin typeface="Arial"/>
                <a:cs typeface="Arial"/>
              </a:rPr>
              <a:t>Shivani</a:t>
            </a:r>
            <a:r>
              <a:rPr lang="en-US" sz="4400" dirty="0">
                <a:latin typeface="Arial"/>
                <a:cs typeface="Arial"/>
              </a:rPr>
              <a:t> Singh, and Jonathan </a:t>
            </a:r>
            <a:r>
              <a:rPr lang="en-US" sz="4400" dirty="0" err="1">
                <a:latin typeface="Arial"/>
                <a:cs typeface="Arial"/>
              </a:rPr>
              <a:t>Warga</a:t>
            </a:r>
            <a:endParaRPr lang="en-US" sz="4400" dirty="0">
              <a:latin typeface="Arial"/>
              <a:cs typeface="Arial"/>
            </a:endParaRPr>
          </a:p>
          <a:p>
            <a:pPr algn="ctr"/>
            <a:r>
              <a:rPr lang="en-US" sz="4400" dirty="0">
                <a:latin typeface="Arial"/>
                <a:cs typeface="Arial"/>
              </a:rPr>
              <a:t>Teacher Mentor: Mrs. Susan </a:t>
            </a:r>
            <a:r>
              <a:rPr lang="en-US" sz="4400" dirty="0" err="1">
                <a:latin typeface="Arial"/>
                <a:cs typeface="Arial"/>
              </a:rPr>
              <a:t>Koujak</a:t>
            </a:r>
            <a:endParaRPr lang="en-US" sz="4400" dirty="0">
              <a:latin typeface="Arial"/>
              <a:cs typeface="Arial"/>
            </a:endParaRPr>
          </a:p>
          <a:p>
            <a:pPr algn="ctr"/>
            <a:r>
              <a:rPr lang="en-US" sz="4400" dirty="0">
                <a:latin typeface="Arial"/>
                <a:cs typeface="Arial"/>
              </a:rPr>
              <a:t>Briar Woods High School</a:t>
            </a:r>
          </a:p>
          <a:p>
            <a:pPr algn="ctr"/>
            <a:endParaRPr lang="en-US" sz="6000" dirty="0">
              <a:latin typeface="Arial"/>
              <a:cs typeface="Arial"/>
            </a:endParaRPr>
          </a:p>
        </p:txBody>
      </p:sp>
      <p:grpSp>
        <p:nvGrpSpPr>
          <p:cNvPr id="23" name="Percent Chart"/>
          <p:cNvGrpSpPr/>
          <p:nvPr/>
        </p:nvGrpSpPr>
        <p:grpSpPr>
          <a:xfrm>
            <a:off x="490179" y="5202084"/>
            <a:ext cx="4734500" cy="4674064"/>
            <a:chOff x="4547093" y="1223945"/>
            <a:chExt cx="1645920" cy="1645973"/>
          </a:xfrm>
        </p:grpSpPr>
        <p:sp>
          <p:nvSpPr>
            <p:cNvPr id="30"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31"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33" name="Excel Chart">
              <a:hlinkClick r:id="rId4" action="ppaction://hlinksldjump"/>
            </p:cNvPr>
            <p:cNvGraphicFramePr>
              <a:graphicFrameLocks noChangeAspect="1"/>
            </p:cNvGraphicFramePr>
            <p:nvPr>
              <p:extLst>
                <p:ext uri="{D42A27DB-BD31-4B8C-83A1-F6EECF244321}">
                  <p14:modId xmlns:p14="http://schemas.microsoft.com/office/powerpoint/2010/main" val="1499691978"/>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5"/>
            </a:graphicData>
          </a:graphic>
        </p:graphicFrame>
      </p:grpSp>
      <p:sp>
        <p:nvSpPr>
          <p:cNvPr id="62" name="TextBox 61">
            <a:hlinkClick r:id="rId4" action="ppaction://hlinksldjump"/>
            <a:extLst>
              <a:ext uri="{FF2B5EF4-FFF2-40B4-BE49-F238E27FC236}">
                <a16:creationId xmlns:a16="http://schemas.microsoft.com/office/drawing/2014/main" xmlns="" id="{99A55A7B-4454-4118-9F77-E5D037F50583}"/>
              </a:ext>
            </a:extLst>
          </p:cNvPr>
          <p:cNvSpPr txBox="1"/>
          <p:nvPr/>
        </p:nvSpPr>
        <p:spPr>
          <a:xfrm>
            <a:off x="28318926" y="20109720"/>
            <a:ext cx="9144487" cy="811525"/>
          </a:xfrm>
          <a:prstGeom prst="roundRect">
            <a:avLst>
              <a:gd name="adj" fmla="val 50000"/>
            </a:avLst>
          </a:prstGeom>
          <a:solidFill>
            <a:schemeClr val="accent1">
              <a:lumMod val="60000"/>
              <a:lumOff val="40000"/>
            </a:schemeClr>
          </a:solidFill>
          <a:ln w="19050">
            <a:solidFill>
              <a:schemeClr val="accent5"/>
            </a:solidFill>
          </a:ln>
        </p:spPr>
        <p:txBody>
          <a:bodyPr wrap="square" lIns="0" rIns="0" rtlCol="0" anchor="ctr" anchorCtr="0">
            <a:noAutofit/>
          </a:bodyPr>
          <a:lstStyle/>
          <a:p>
            <a:pPr algn="ctr" defTabSz="2809037">
              <a:defRPr/>
            </a:pPr>
            <a:r>
              <a:rPr lang="en-US" sz="3686" b="1" kern="0" dirty="0">
                <a:solidFill>
                  <a:srgbClr val="06324B"/>
                </a:solidFill>
              </a:rPr>
              <a:t>ePosterBoards Template</a:t>
            </a:r>
          </a:p>
        </p:txBody>
      </p:sp>
      <p:pic>
        <p:nvPicPr>
          <p:cNvPr id="1026" name="Picture 2" descr="http://www.miankoutu.com/uploadfiles/2015-9-24/2015924112941816.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295507" y="20164462"/>
            <a:ext cx="680658" cy="680658"/>
          </a:xfrm>
          <a:prstGeom prst="rect">
            <a:avLst/>
          </a:prstGeom>
          <a:noFill/>
          <a:extLst>
            <a:ext uri="{909E8E84-426E-40dd-AFC4-6F175D3DCCD1}">
              <a14:hiddenFill xmlns="" xmlns:a14="http://schemas.microsoft.com/office/drawing/2010/main">
                <a:solidFill>
                  <a:srgbClr val="FFFFFF"/>
                </a:solidFill>
              </a14:hiddenFill>
            </a:ext>
          </a:extLst>
        </p:spPr>
      </p:pic>
      <p:cxnSp>
        <p:nvCxnSpPr>
          <p:cNvPr id="6" name="Curved Connector 5"/>
          <p:cNvCxnSpPr/>
          <p:nvPr/>
        </p:nvCxnSpPr>
        <p:spPr>
          <a:xfrm rot="5400000">
            <a:off x="35720339" y="19599732"/>
            <a:ext cx="782734" cy="718619"/>
          </a:xfrm>
          <a:prstGeom prst="curvedConnector3">
            <a:avLst>
              <a:gd name="adj1" fmla="val 50000"/>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1028" name="TextBox 1027"/>
          <p:cNvSpPr txBox="1"/>
          <p:nvPr/>
        </p:nvSpPr>
        <p:spPr>
          <a:xfrm>
            <a:off x="34132697" y="18079964"/>
            <a:ext cx="2976833" cy="1323439"/>
          </a:xfrm>
          <a:prstGeom prst="rect">
            <a:avLst/>
          </a:prstGeom>
          <a:noFill/>
        </p:spPr>
        <p:txBody>
          <a:bodyPr wrap="square" rtlCol="0">
            <a:spAutoFit/>
          </a:bodyPr>
          <a:lstStyle/>
          <a:p>
            <a:pPr algn="r"/>
            <a:r>
              <a:rPr lang="en-US" sz="4000" i="1" dirty="0">
                <a:solidFill>
                  <a:srgbClr val="FFFFFF"/>
                </a:solidFill>
              </a:rPr>
              <a:t>Interactive!</a:t>
            </a:r>
            <a:endParaRPr lang="en-US" sz="2000" i="1" dirty="0">
              <a:solidFill>
                <a:srgbClr val="FFFFFF"/>
              </a:solidFill>
            </a:endParaRPr>
          </a:p>
          <a:p>
            <a:pPr algn="r"/>
            <a:r>
              <a:rPr lang="en-US" sz="2000" dirty="0">
                <a:solidFill>
                  <a:srgbClr val="FFFFFF"/>
                </a:solidFill>
              </a:rPr>
              <a:t>Click here on any slide to return to the title slide</a:t>
            </a:r>
          </a:p>
        </p:txBody>
      </p:sp>
      <p:sp>
        <p:nvSpPr>
          <p:cNvPr id="70" name="TextBox 69"/>
          <p:cNvSpPr txBox="1"/>
          <p:nvPr/>
        </p:nvSpPr>
        <p:spPr>
          <a:xfrm>
            <a:off x="114940" y="4017580"/>
            <a:ext cx="4909630" cy="1384995"/>
          </a:xfrm>
          <a:prstGeom prst="rect">
            <a:avLst/>
          </a:prstGeom>
          <a:noFill/>
        </p:spPr>
        <p:txBody>
          <a:bodyPr wrap="square" rtlCol="0">
            <a:spAutoFit/>
          </a:bodyPr>
          <a:lstStyle/>
          <a:p>
            <a:r>
              <a:rPr lang="en-US" sz="2800" i="1" dirty="0">
                <a:latin typeface="Arial"/>
                <a:cs typeface="Arial"/>
              </a:rPr>
              <a:t>Interactive!</a:t>
            </a:r>
          </a:p>
          <a:p>
            <a:r>
              <a:rPr lang="en-US" sz="2800" dirty="0">
                <a:latin typeface="Arial"/>
                <a:cs typeface="Arial"/>
              </a:rPr>
              <a:t>Click on any of these bubbles </a:t>
            </a:r>
            <a:r>
              <a:rPr lang="en-US" sz="2800" i="1" dirty="0">
                <a:latin typeface="Arial"/>
                <a:cs typeface="Arial"/>
              </a:rPr>
              <a:t>to jump </a:t>
            </a:r>
            <a:r>
              <a:rPr lang="en-US" sz="2800" dirty="0">
                <a:latin typeface="Arial"/>
                <a:cs typeface="Arial"/>
              </a:rPr>
              <a:t>to each section</a:t>
            </a:r>
          </a:p>
        </p:txBody>
      </p:sp>
      <p:sp>
        <p:nvSpPr>
          <p:cNvPr id="1033" name="Curved Right Arrow 1032"/>
          <p:cNvSpPr/>
          <p:nvPr/>
        </p:nvSpPr>
        <p:spPr>
          <a:xfrm>
            <a:off x="0" y="5618749"/>
            <a:ext cx="762974" cy="21973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solidFill>
                <a:schemeClr val="tx1"/>
              </a:solidFill>
            </a:endParaRPr>
          </a:p>
        </p:txBody>
      </p:sp>
      <p:grpSp>
        <p:nvGrpSpPr>
          <p:cNvPr id="17" name="Percent Chart"/>
          <p:cNvGrpSpPr/>
          <p:nvPr/>
        </p:nvGrpSpPr>
        <p:grpSpPr>
          <a:xfrm>
            <a:off x="644752" y="9495683"/>
            <a:ext cx="4270108" cy="4286851"/>
            <a:chOff x="4547093" y="1223945"/>
            <a:chExt cx="1645920" cy="1645973"/>
          </a:xfrm>
        </p:grpSpPr>
        <p:sp>
          <p:nvSpPr>
            <p:cNvPr id="18"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19"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20" name="Excel Chart">
              <a:hlinkClick r:id="rId7" action="ppaction://hlinksldjump"/>
            </p:cNvPr>
            <p:cNvGraphicFramePr>
              <a:graphicFrameLocks noChangeAspect="1"/>
            </p:cNvGraphicFramePr>
            <p:nvPr>
              <p:extLst>
                <p:ext uri="{D42A27DB-BD31-4B8C-83A1-F6EECF244321}">
                  <p14:modId xmlns:p14="http://schemas.microsoft.com/office/powerpoint/2010/main" val="266456033"/>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8"/>
            </a:graphicData>
          </a:graphic>
        </p:graphicFrame>
      </p:grpSp>
      <p:cxnSp>
        <p:nvCxnSpPr>
          <p:cNvPr id="44" name="Shape 90"/>
          <p:cNvCxnSpPr/>
          <p:nvPr/>
        </p:nvCxnSpPr>
        <p:spPr>
          <a:xfrm flipH="1">
            <a:off x="20857496" y="4086529"/>
            <a:ext cx="13793" cy="15694066"/>
          </a:xfrm>
          <a:prstGeom prst="straightConnector1">
            <a:avLst/>
          </a:prstGeom>
          <a:noFill/>
          <a:ln w="12700" cap="flat" cmpd="sng">
            <a:solidFill>
              <a:schemeClr val="accent4"/>
            </a:solidFill>
            <a:prstDash val="solid"/>
            <a:miter/>
            <a:headEnd type="none" w="med" len="med"/>
            <a:tailEnd type="none" w="med" len="med"/>
          </a:ln>
        </p:spPr>
      </p:cxnSp>
      <p:grpSp>
        <p:nvGrpSpPr>
          <p:cNvPr id="58" name="Percent Chart"/>
          <p:cNvGrpSpPr/>
          <p:nvPr/>
        </p:nvGrpSpPr>
        <p:grpSpPr>
          <a:xfrm>
            <a:off x="683900" y="13162153"/>
            <a:ext cx="4502304" cy="4656196"/>
            <a:chOff x="4547093" y="1223945"/>
            <a:chExt cx="1645920" cy="1645973"/>
          </a:xfrm>
        </p:grpSpPr>
        <p:sp>
          <p:nvSpPr>
            <p:cNvPr id="59"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60"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61" name="Excel Chart">
              <a:hlinkClick r:id="rId3" action="ppaction://hlinksldjump"/>
            </p:cNvPr>
            <p:cNvGraphicFramePr>
              <a:graphicFrameLocks noChangeAspect="1"/>
            </p:cNvGraphicFramePr>
            <p:nvPr>
              <p:extLst>
                <p:ext uri="{D42A27DB-BD31-4B8C-83A1-F6EECF244321}">
                  <p14:modId xmlns:p14="http://schemas.microsoft.com/office/powerpoint/2010/main" val="226220185"/>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9"/>
            </a:graphicData>
          </a:graphic>
        </p:graphicFrame>
      </p:grpSp>
      <p:sp>
        <p:nvSpPr>
          <p:cNvPr id="35" name="Title 1"/>
          <p:cNvSpPr txBox="1">
            <a:spLocks/>
          </p:cNvSpPr>
          <p:nvPr/>
        </p:nvSpPr>
        <p:spPr>
          <a:xfrm>
            <a:off x="9120735" y="4110837"/>
            <a:ext cx="10453326" cy="748816"/>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r">
              <a:lnSpc>
                <a:spcPct val="50000"/>
              </a:lnSpc>
            </a:pPr>
            <a:endParaRPr lang="en-US" sz="2800" b="1" dirty="0">
              <a:latin typeface="Arial"/>
              <a:cs typeface="Arial"/>
            </a:endParaRPr>
          </a:p>
        </p:txBody>
      </p:sp>
      <p:sp>
        <p:nvSpPr>
          <p:cNvPr id="47" name="Title 1"/>
          <p:cNvSpPr txBox="1">
            <a:spLocks/>
          </p:cNvSpPr>
          <p:nvPr/>
        </p:nvSpPr>
        <p:spPr>
          <a:xfrm>
            <a:off x="5839388" y="4340874"/>
            <a:ext cx="13671606" cy="796185"/>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4000" b="1" dirty="0">
                <a:latin typeface="Arial"/>
                <a:cs typeface="Arial"/>
              </a:rPr>
              <a:t>Future Directions</a:t>
            </a:r>
          </a:p>
        </p:txBody>
      </p:sp>
      <p:sp>
        <p:nvSpPr>
          <p:cNvPr id="54" name="Title 1"/>
          <p:cNvSpPr txBox="1">
            <a:spLocks/>
          </p:cNvSpPr>
          <p:nvPr/>
        </p:nvSpPr>
        <p:spPr>
          <a:xfrm>
            <a:off x="26518191" y="4283286"/>
            <a:ext cx="14468742" cy="576367"/>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4000" b="1" dirty="0">
                <a:latin typeface="Arial"/>
                <a:cs typeface="Arial"/>
              </a:rPr>
              <a:t>References</a:t>
            </a:r>
          </a:p>
        </p:txBody>
      </p:sp>
      <p:sp>
        <p:nvSpPr>
          <p:cNvPr id="57" name="Rectangle 56"/>
          <p:cNvSpPr/>
          <p:nvPr/>
        </p:nvSpPr>
        <p:spPr>
          <a:xfrm>
            <a:off x="21089692" y="5444434"/>
            <a:ext cx="16106456" cy="12439046"/>
          </a:xfrm>
          <a:prstGeom prst="rect">
            <a:avLst/>
          </a:prstGeom>
        </p:spPr>
        <p:txBody>
          <a:bodyPr wrap="square">
            <a:spAutoFit/>
          </a:bodyPr>
          <a:lstStyle/>
          <a:p>
            <a:pPr fontAlgn="base"/>
            <a:r>
              <a:rPr lang="en-US" dirty="0">
                <a:solidFill>
                  <a:srgbClr val="17B0F1"/>
                </a:solidFill>
                <a:hlinkClick r:id="rId10"/>
              </a:rPr>
              <a:t>http://2013.igem.org/Team:Tokyo_Tech/Experiment/phoA_Promoter_Assay#3-</a:t>
            </a:r>
            <a:endParaRPr lang="en-US" dirty="0">
              <a:solidFill>
                <a:srgbClr val="17B0F1"/>
              </a:solidFill>
            </a:endParaRPr>
          </a:p>
          <a:p>
            <a:pPr fontAlgn="base"/>
            <a:endParaRPr lang="en-US" dirty="0">
              <a:solidFill>
                <a:srgbClr val="17B0F1"/>
              </a:solidFill>
              <a:hlinkClick r:id="rId11"/>
            </a:endParaRPr>
          </a:p>
          <a:p>
            <a:pPr fontAlgn="base"/>
            <a:r>
              <a:rPr lang="en-US" dirty="0">
                <a:solidFill>
                  <a:srgbClr val="17B0F1"/>
                </a:solidFill>
                <a:hlinkClick r:id="rId11"/>
              </a:rPr>
              <a:t>1._Before_inducing_by_phosphate_concentration</a:t>
            </a:r>
            <a:endParaRPr lang="en-US" dirty="0">
              <a:solidFill>
                <a:srgbClr val="17B0F1"/>
              </a:solidFill>
            </a:endParaRPr>
          </a:p>
          <a:p>
            <a:pPr fontAlgn="base"/>
            <a:r>
              <a:rPr lang="en-US" dirty="0">
                <a:solidFill>
                  <a:srgbClr val="17B0F1"/>
                </a:solidFill>
                <a:hlinkClick r:id="rId12"/>
              </a:rPr>
              <a:t>https://www.merckmanuals.com/home/hormonal-and-metabolic-disorders/electrolyte-balance/hyperphosphatemia-high-level-of-phosphate-in-the-blood</a:t>
            </a:r>
            <a:endParaRPr lang="en-US" dirty="0">
              <a:solidFill>
                <a:srgbClr val="17B0F1"/>
              </a:solidFill>
            </a:endParaRPr>
          </a:p>
          <a:p>
            <a:pPr fontAlgn="base"/>
            <a:endParaRPr lang="en-US" dirty="0">
              <a:solidFill>
                <a:srgbClr val="17B0F1"/>
              </a:solidFill>
              <a:hlinkClick r:id="rId13"/>
            </a:endParaRPr>
          </a:p>
          <a:p>
            <a:pPr fontAlgn="base"/>
            <a:r>
              <a:rPr lang="en-US" dirty="0">
                <a:solidFill>
                  <a:srgbClr val="17B0F1"/>
                </a:solidFill>
                <a:hlinkClick r:id="rId13"/>
              </a:rPr>
              <a:t>https://www.davita.com/kidney-disease/diet-and-nutrition/diet-basics/high-phosphorus?-investigate-the-cause-when-you-have-kidney-disease/e/8003</a:t>
            </a:r>
            <a:endParaRPr lang="en-US" dirty="0">
              <a:solidFill>
                <a:srgbClr val="17B0F1"/>
              </a:solidFill>
            </a:endParaRPr>
          </a:p>
          <a:p>
            <a:pPr fontAlgn="base"/>
            <a:endParaRPr lang="en-US" u="sng" dirty="0">
              <a:solidFill>
                <a:srgbClr val="17B0F1"/>
              </a:solidFill>
            </a:endParaRPr>
          </a:p>
          <a:p>
            <a:pPr fontAlgn="base"/>
            <a:r>
              <a:rPr lang="en-US" u="sng" dirty="0">
                <a:solidFill>
                  <a:srgbClr val="17B0F1"/>
                </a:solidFill>
              </a:rPr>
              <a:t>http://2009.igem.org/</a:t>
            </a:r>
            <a:r>
              <a:rPr lang="en-US" u="sng" dirty="0" err="1">
                <a:solidFill>
                  <a:srgbClr val="17B0F1"/>
                </a:solidFill>
              </a:rPr>
              <a:t>Team:UAB-Barcelona</a:t>
            </a:r>
            <a:r>
              <a:rPr lang="en-US" u="sng" dirty="0">
                <a:solidFill>
                  <a:srgbClr val="17B0F1"/>
                </a:solidFill>
              </a:rPr>
              <a:t>/Project2</a:t>
            </a:r>
          </a:p>
          <a:p>
            <a:pPr marL="514350" indent="-514350">
              <a:buAutoNum type="romanUcPeriod"/>
            </a:pPr>
            <a:endParaRPr lang="en-US" sz="2800" dirty="0">
              <a:latin typeface="Arial"/>
              <a:cs typeface="Arial"/>
            </a:endParaRPr>
          </a:p>
        </p:txBody>
      </p:sp>
      <p:sp>
        <p:nvSpPr>
          <p:cNvPr id="38" name="Title 1">
            <a:extLst>
              <a:ext uri="{FF2B5EF4-FFF2-40B4-BE49-F238E27FC236}">
                <a16:creationId xmlns:a16="http://schemas.microsoft.com/office/drawing/2014/main" xmlns="" id="{F172B7D6-E560-C940-8231-1C16B1BD9E91}"/>
              </a:ext>
            </a:extLst>
          </p:cNvPr>
          <p:cNvSpPr txBox="1">
            <a:spLocks/>
          </p:cNvSpPr>
          <p:nvPr/>
        </p:nvSpPr>
        <p:spPr>
          <a:xfrm>
            <a:off x="5827921" y="5655991"/>
            <a:ext cx="13671606" cy="11563689"/>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6600" dirty="0">
                <a:solidFill>
                  <a:schemeClr val="tx1"/>
                </a:solidFill>
                <a:latin typeface="Arial"/>
                <a:cs typeface="Arial"/>
              </a:rPr>
              <a:t>Even though our group hasn’t been able to do the experiment during the season, we plan to do the experiment over the course of the next 3-4 months and possibly continue this on to IGEM</a:t>
            </a:r>
          </a:p>
        </p:txBody>
      </p:sp>
    </p:spTree>
    <p:extLst>
      <p:ext uri="{BB962C8B-B14F-4D97-AF65-F5344CB8AC3E}">
        <p14:creationId xmlns:p14="http://schemas.microsoft.com/office/powerpoint/2010/main" val="495028300"/>
      </p:ext>
    </p:extLst>
  </p:cSld>
  <p:clrMapOvr>
    <a:masterClrMapping/>
  </p:clrMapOvr>
  <mc:AlternateContent xmlns:mc="http://schemas.openxmlformats.org/markup-compatibility/2006">
    <mc:Choice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theme/theme1.xml><?xml version="1.0" encoding="utf-8"?>
<a:theme xmlns:a="http://schemas.openxmlformats.org/drawingml/2006/main" name="1_Smart Graphics Sampler Neal Creative">
  <a:themeElements>
    <a:clrScheme name="Neal Analytics 2">
      <a:dk1>
        <a:srgbClr val="000000"/>
      </a:dk1>
      <a:lt1>
        <a:srgbClr val="FFFFFF"/>
      </a:lt1>
      <a:dk2>
        <a:srgbClr val="0074AF"/>
      </a:dk2>
      <a:lt2>
        <a:srgbClr val="00B0F0"/>
      </a:lt2>
      <a:accent1>
        <a:srgbClr val="75D1FF"/>
      </a:accent1>
      <a:accent2>
        <a:srgbClr val="004568"/>
      </a:accent2>
      <a:accent3>
        <a:srgbClr val="92D050"/>
      </a:accent3>
      <a:accent4>
        <a:srgbClr val="FFC000"/>
      </a:accent4>
      <a:accent5>
        <a:srgbClr val="004568"/>
      </a:accent5>
      <a:accent6>
        <a:srgbClr val="0074AF"/>
      </a:accent6>
      <a:hlink>
        <a:srgbClr val="43C0FF"/>
      </a:hlink>
      <a:folHlink>
        <a:srgbClr val="75D1FF"/>
      </a:folHlink>
    </a:clrScheme>
    <a:fontScheme name="MICROSOFT">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F0ED03E-47FC-4860-B2C9-DA5C377EAA2D}" vid="{600A14AD-66E6-4CC8-A6FA-E99B17BED4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eal Analytics 2">
    <a:dk1>
      <a:srgbClr val="000000"/>
    </a:dk1>
    <a:lt1>
      <a:srgbClr val="FFFFFF"/>
    </a:lt1>
    <a:dk2>
      <a:srgbClr val="0074AF"/>
    </a:dk2>
    <a:lt2>
      <a:srgbClr val="00B0F0"/>
    </a:lt2>
    <a:accent1>
      <a:srgbClr val="75D1FF"/>
    </a:accent1>
    <a:accent2>
      <a:srgbClr val="004568"/>
    </a:accent2>
    <a:accent3>
      <a:srgbClr val="92D050"/>
    </a:accent3>
    <a:accent4>
      <a:srgbClr val="FFC000"/>
    </a:accent4>
    <a:accent5>
      <a:srgbClr val="004568"/>
    </a:accent5>
    <a:accent6>
      <a:srgbClr val="0074AF"/>
    </a:accent6>
    <a:hlink>
      <a:srgbClr val="43C0FF"/>
    </a:hlink>
    <a:folHlink>
      <a:srgbClr val="75D1FF"/>
    </a:folHlink>
  </a:clrScheme>
  <a:fontScheme name="MICROSOFT">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Neal Analytics 2">
    <a:dk1>
      <a:srgbClr val="000000"/>
    </a:dk1>
    <a:lt1>
      <a:srgbClr val="FFFFFF"/>
    </a:lt1>
    <a:dk2>
      <a:srgbClr val="0074AF"/>
    </a:dk2>
    <a:lt2>
      <a:srgbClr val="00B0F0"/>
    </a:lt2>
    <a:accent1>
      <a:srgbClr val="75D1FF"/>
    </a:accent1>
    <a:accent2>
      <a:srgbClr val="004568"/>
    </a:accent2>
    <a:accent3>
      <a:srgbClr val="92D050"/>
    </a:accent3>
    <a:accent4>
      <a:srgbClr val="FFC000"/>
    </a:accent4>
    <a:accent5>
      <a:srgbClr val="004568"/>
    </a:accent5>
    <a:accent6>
      <a:srgbClr val="0074AF"/>
    </a:accent6>
    <a:hlink>
      <a:srgbClr val="43C0FF"/>
    </a:hlink>
    <a:folHlink>
      <a:srgbClr val="75D1FF"/>
    </a:folHlink>
  </a:clrScheme>
  <a:fontScheme name="MICROSOFT">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Neal Analytics 2">
    <a:dk1>
      <a:srgbClr val="000000"/>
    </a:dk1>
    <a:lt1>
      <a:srgbClr val="FFFFFF"/>
    </a:lt1>
    <a:dk2>
      <a:srgbClr val="0074AF"/>
    </a:dk2>
    <a:lt2>
      <a:srgbClr val="00B0F0"/>
    </a:lt2>
    <a:accent1>
      <a:srgbClr val="75D1FF"/>
    </a:accent1>
    <a:accent2>
      <a:srgbClr val="004568"/>
    </a:accent2>
    <a:accent3>
      <a:srgbClr val="92D050"/>
    </a:accent3>
    <a:accent4>
      <a:srgbClr val="FFC000"/>
    </a:accent4>
    <a:accent5>
      <a:srgbClr val="004568"/>
    </a:accent5>
    <a:accent6>
      <a:srgbClr val="0074AF"/>
    </a:accent6>
    <a:hlink>
      <a:srgbClr val="43C0FF"/>
    </a:hlink>
    <a:folHlink>
      <a:srgbClr val="75D1FF"/>
    </a:folHlink>
  </a:clrScheme>
  <a:fontScheme name="MICROSOFT">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Neal Analytics 2">
    <a:dk1>
      <a:srgbClr val="000000"/>
    </a:dk1>
    <a:lt1>
      <a:srgbClr val="FFFFFF"/>
    </a:lt1>
    <a:dk2>
      <a:srgbClr val="0074AF"/>
    </a:dk2>
    <a:lt2>
      <a:srgbClr val="00B0F0"/>
    </a:lt2>
    <a:accent1>
      <a:srgbClr val="75D1FF"/>
    </a:accent1>
    <a:accent2>
      <a:srgbClr val="004568"/>
    </a:accent2>
    <a:accent3>
      <a:srgbClr val="92D050"/>
    </a:accent3>
    <a:accent4>
      <a:srgbClr val="FFC000"/>
    </a:accent4>
    <a:accent5>
      <a:srgbClr val="004568"/>
    </a:accent5>
    <a:accent6>
      <a:srgbClr val="0074AF"/>
    </a:accent6>
    <a:hlink>
      <a:srgbClr val="43C0FF"/>
    </a:hlink>
    <a:folHlink>
      <a:srgbClr val="75D1FF"/>
    </a:folHlink>
  </a:clrScheme>
  <a:fontScheme name="MICROSOFT">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Neal Analytics 2">
    <a:dk1>
      <a:srgbClr val="000000"/>
    </a:dk1>
    <a:lt1>
      <a:srgbClr val="FFFFFF"/>
    </a:lt1>
    <a:dk2>
      <a:srgbClr val="0074AF"/>
    </a:dk2>
    <a:lt2>
      <a:srgbClr val="00B0F0"/>
    </a:lt2>
    <a:accent1>
      <a:srgbClr val="75D1FF"/>
    </a:accent1>
    <a:accent2>
      <a:srgbClr val="004568"/>
    </a:accent2>
    <a:accent3>
      <a:srgbClr val="92D050"/>
    </a:accent3>
    <a:accent4>
      <a:srgbClr val="FFC000"/>
    </a:accent4>
    <a:accent5>
      <a:srgbClr val="004568"/>
    </a:accent5>
    <a:accent6>
      <a:srgbClr val="0074AF"/>
    </a:accent6>
    <a:hlink>
      <a:srgbClr val="43C0FF"/>
    </a:hlink>
    <a:folHlink>
      <a:srgbClr val="75D1FF"/>
    </a:folHlink>
  </a:clrScheme>
  <a:fontScheme name="MICROSOFT">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Neal Analytics 2">
    <a:dk1>
      <a:srgbClr val="000000"/>
    </a:dk1>
    <a:lt1>
      <a:srgbClr val="FFFFFF"/>
    </a:lt1>
    <a:dk2>
      <a:srgbClr val="0074AF"/>
    </a:dk2>
    <a:lt2>
      <a:srgbClr val="00B0F0"/>
    </a:lt2>
    <a:accent1>
      <a:srgbClr val="75D1FF"/>
    </a:accent1>
    <a:accent2>
      <a:srgbClr val="004568"/>
    </a:accent2>
    <a:accent3>
      <a:srgbClr val="92D050"/>
    </a:accent3>
    <a:accent4>
      <a:srgbClr val="FFC000"/>
    </a:accent4>
    <a:accent5>
      <a:srgbClr val="004568"/>
    </a:accent5>
    <a:accent6>
      <a:srgbClr val="0074AF"/>
    </a:accent6>
    <a:hlink>
      <a:srgbClr val="43C0FF"/>
    </a:hlink>
    <a:folHlink>
      <a:srgbClr val="75D1FF"/>
    </a:folHlink>
  </a:clrScheme>
  <a:fontScheme name="MICROSOFT">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1984</TotalTime>
  <Words>529</Words>
  <Application>Microsoft Macintosh PowerPoint</Application>
  <PresentationFormat>Custom</PresentationFormat>
  <Paragraphs>81</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Calibri</vt:lpstr>
      <vt:lpstr>Segoe UI</vt:lpstr>
      <vt:lpstr>Segoe UI Light</vt:lpstr>
      <vt:lpstr>Segoe UI Semibold</vt:lpstr>
      <vt:lpstr>Arial</vt:lpstr>
      <vt:lpstr>1_Smart Graphics Sampler Neal Creative</vt:lpstr>
      <vt:lpstr>PowerPoint Presentation</vt:lpstr>
      <vt:lpstr>PowerPoint Presentation</vt:lpstr>
      <vt:lpstr>PowerPoint Presentation</vt:lpstr>
    </vt:vector>
  </TitlesOfParts>
  <Company>UCLA Health</Company>
  <LinksUpToDate>false</LinksUpToDate>
  <SharedDoc>false</SharedDoc>
  <HyperlinkBase/>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Lushin Huey</dc:creator>
  <cp:keywords/>
  <dc:description/>
  <cp:lastModifiedBy>Kathrynn Phillippe</cp:lastModifiedBy>
  <cp:revision>116</cp:revision>
  <dcterms:created xsi:type="dcterms:W3CDTF">2017-05-08T15:04:25Z</dcterms:created>
  <dcterms:modified xsi:type="dcterms:W3CDTF">2018-03-14T15:09:38Z</dcterms:modified>
  <cp:category/>
</cp:coreProperties>
</file>