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a Lin" initials="" lastIdx="1" clrIdx="0"/>
  <p:cmAuthor id="1" name="Ann Wang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/>
    <p:restoredTop sz="94695"/>
  </p:normalViewPr>
  <p:slideViewPr>
    <p:cSldViewPr snapToGrid="0" snapToObjects="1">
      <p:cViewPr>
        <p:scale>
          <a:sx n="80" d="100"/>
          <a:sy n="80" d="100"/>
        </p:scale>
        <p:origin x="228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09T01:12:21.770" idx="1">
    <p:pos x="870" y="581"/>
    <p:text>Does this title still make sense</p:text>
  </p:cm>
  <p:cm authorId="1" dt="2018-03-09T01:12:21.770" idx="1">
    <p:pos x="870" y="681"/>
    <p:text>yup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10" name="Shape 10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Shape 11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2022300" y="2815923"/>
            <a:ext cx="5591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highlight>
                  <a:srgbClr val="FFCD00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9pPr>
          </a:lstStyle>
          <a:p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-6025" y="2571762"/>
            <a:ext cx="1984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5"/>
          <p:cNvSpPr/>
          <p:nvPr/>
        </p:nvSpPr>
        <p:spPr>
          <a:xfrm>
            <a:off x="1117950" y="228825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cxnSp>
        <p:nvCxnSpPr>
          <p:cNvPr id="17" name="Shape 17"/>
          <p:cNvCxnSpPr/>
          <p:nvPr/>
        </p:nvCxnSpPr>
        <p:spPr>
          <a:xfrm>
            <a:off x="5898975" y="2571750"/>
            <a:ext cx="3251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2105050" y="2238000"/>
            <a:ext cx="4933800" cy="819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Lora"/>
              <a:buChar char="◉"/>
              <a:defRPr sz="2400" i="1">
                <a:latin typeface="Lora"/>
                <a:ea typeface="Lora"/>
                <a:cs typeface="Lora"/>
                <a:sym typeface="Lora"/>
              </a:defRPr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Char char="○"/>
              <a:defRPr i="1">
                <a:latin typeface="Lora"/>
                <a:ea typeface="Lora"/>
                <a:cs typeface="Lora"/>
                <a:sym typeface="Lora"/>
              </a:defRPr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Char char="■"/>
              <a:defRPr i="1">
                <a:latin typeface="Lora"/>
                <a:ea typeface="Lora"/>
                <a:cs typeface="Lora"/>
                <a:sym typeface="Lora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●"/>
              <a:defRPr sz="2400" i="1">
                <a:latin typeface="Lora"/>
                <a:ea typeface="Lora"/>
                <a:cs typeface="Lora"/>
                <a:sym typeface="Lora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○"/>
              <a:defRPr sz="2400" i="1">
                <a:latin typeface="Lora"/>
                <a:ea typeface="Lora"/>
                <a:cs typeface="Lora"/>
                <a:sym typeface="Lora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■"/>
              <a:defRPr sz="2400" i="1">
                <a:latin typeface="Lora"/>
                <a:ea typeface="Lora"/>
                <a:cs typeface="Lora"/>
                <a:sym typeface="Lora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●"/>
              <a:defRPr sz="2400" i="1">
                <a:latin typeface="Lora"/>
                <a:ea typeface="Lora"/>
                <a:cs typeface="Lora"/>
                <a:sym typeface="Lora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○"/>
              <a:defRPr sz="2400" i="1">
                <a:latin typeface="Lora"/>
                <a:ea typeface="Lora"/>
                <a:cs typeface="Lora"/>
                <a:sym typeface="Lora"/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■"/>
              <a:defRPr sz="2400" i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cxnSp>
        <p:nvCxnSpPr>
          <p:cNvPr id="20" name="Shape 20"/>
          <p:cNvCxnSpPr/>
          <p:nvPr/>
        </p:nvCxnSpPr>
        <p:spPr>
          <a:xfrm>
            <a:off x="4584075" y="3676500"/>
            <a:ext cx="0" cy="148050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" name="Shape 21"/>
          <p:cNvSpPr/>
          <p:nvPr/>
        </p:nvSpPr>
        <p:spPr>
          <a:xfrm>
            <a:off x="4288500" y="339300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Shape 22"/>
          <p:cNvSpPr txBox="1"/>
          <p:nvPr/>
        </p:nvSpPr>
        <p:spPr>
          <a:xfrm>
            <a:off x="3593400" y="3412652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Lora"/>
                <a:ea typeface="Lora"/>
                <a:cs typeface="Lora"/>
                <a:sym typeface="Lora"/>
              </a:rPr>
              <a:t>“</a:t>
            </a:r>
            <a:endParaRPr sz="3600" b="1"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hape 24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Shape 25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cxnSp>
        <p:nvCxnSpPr>
          <p:cNvPr id="28" name="Shape 28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381250" y="1618700"/>
            <a:ext cx="3425400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5012916" y="1618700"/>
            <a:ext cx="3425400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cxnSp>
        <p:nvCxnSpPr>
          <p:cNvPr id="33" name="Shape 33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4" name="Shape 34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5" name="Shape 35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381250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3834912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288573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" name="Shape 42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381250" y="937125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" name="Shape 47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8" name="Shape 48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1990450" y="4037375"/>
            <a:ext cx="5163000" cy="519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400"/>
              <a:buFont typeface="Lora"/>
              <a:buNone/>
              <a:defRPr sz="1400" i="1">
                <a:latin typeface="Lora"/>
                <a:ea typeface="Lora"/>
                <a:cs typeface="Lora"/>
                <a:sym typeface="Lora"/>
              </a:defRPr>
            </a:lvl1pPr>
          </a:lstStyle>
          <a:p>
            <a:endParaRPr/>
          </a:p>
        </p:txBody>
      </p:sp>
      <p:cxnSp>
        <p:nvCxnSpPr>
          <p:cNvPr id="51" name="Shape 51"/>
          <p:cNvCxnSpPr/>
          <p:nvPr/>
        </p:nvCxnSpPr>
        <p:spPr>
          <a:xfrm>
            <a:off x="-6025" y="4666129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2" name="Shape 52"/>
          <p:cNvSpPr/>
          <p:nvPr/>
        </p:nvSpPr>
        <p:spPr>
          <a:xfrm>
            <a:off x="4457400" y="4551496"/>
            <a:ext cx="229200" cy="2292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hape 54"/>
          <p:cNvCxnSpPr/>
          <p:nvPr/>
        </p:nvCxnSpPr>
        <p:spPr>
          <a:xfrm>
            <a:off x="-6025" y="4513729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Shape 55"/>
          <p:cNvSpPr/>
          <p:nvPr/>
        </p:nvSpPr>
        <p:spPr>
          <a:xfrm>
            <a:off x="4293700" y="4235405"/>
            <a:ext cx="556500" cy="5565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1381250" y="937117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comments" Target="../comments/comment1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996625" y="1174600"/>
            <a:ext cx="4455900" cy="198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0"/>
              <a:t>Ithaca High School BioBuilder</a:t>
            </a:r>
            <a:endParaRPr sz="3000" b="0" i="1"/>
          </a:p>
        </p:txBody>
      </p:sp>
      <p:grpSp>
        <p:nvGrpSpPr>
          <p:cNvPr id="62" name="Shape 62"/>
          <p:cNvGrpSpPr/>
          <p:nvPr/>
        </p:nvGrpSpPr>
        <p:grpSpPr>
          <a:xfrm>
            <a:off x="1299165" y="3511424"/>
            <a:ext cx="215966" cy="342399"/>
            <a:chOff x="6718575" y="2318625"/>
            <a:chExt cx="256950" cy="407375"/>
          </a:xfrm>
        </p:grpSpPr>
        <p:sp>
          <p:nvSpPr>
            <p:cNvPr id="63" name="Shape 6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Action Button: Forward or Next 11">
            <a:hlinkClick r:id="" action="ppaction://hlinkshowjump?jump=nextslide" highlightClick="1"/>
          </p:cNvPr>
          <p:cNvSpPr/>
          <p:nvPr/>
        </p:nvSpPr>
        <p:spPr>
          <a:xfrm>
            <a:off x="14324045" y="1849848"/>
            <a:ext cx="1143000" cy="1143000"/>
          </a:xfrm>
          <a:prstGeom prst="actionButtonForwardNex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0903" tIns="140451" rIns="280903" bIns="140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991"/>
          </a:p>
        </p:txBody>
      </p:sp>
      <p:sp>
        <p:nvSpPr>
          <p:cNvPr id="13" name="Action Button: Forward or Next 12">
            <a:hlinkClick r:id="" action="ppaction://hlinkshowjump?jump=nextslide" highlightClick="1"/>
          </p:cNvPr>
          <p:cNvSpPr/>
          <p:nvPr/>
        </p:nvSpPr>
        <p:spPr>
          <a:xfrm>
            <a:off x="14476445" y="2002248"/>
            <a:ext cx="1143000" cy="1143000"/>
          </a:xfrm>
          <a:prstGeom prst="actionButtonForwardNex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0903" tIns="140451" rIns="280903" bIns="140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991"/>
          </a:p>
        </p:txBody>
      </p:sp>
      <p:sp>
        <p:nvSpPr>
          <p:cNvPr id="14" name="Action Button: Forward or Next 13">
            <a:hlinkClick r:id="" action="ppaction://hlinkshowjump?jump=nextslide" highlightClick="1"/>
          </p:cNvPr>
          <p:cNvSpPr/>
          <p:nvPr/>
        </p:nvSpPr>
        <p:spPr>
          <a:xfrm>
            <a:off x="14628845" y="2154648"/>
            <a:ext cx="1143000" cy="1143000"/>
          </a:xfrm>
          <a:prstGeom prst="actionButtonForwardNex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0903" tIns="140451" rIns="280903" bIns="140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991"/>
          </a:p>
        </p:txBody>
      </p:sp>
      <p:sp>
        <p:nvSpPr>
          <p:cNvPr id="15" name="Action Button: Forward or Next 14">
            <a:hlinkClick r:id="" action="ppaction://hlinkshowjump?jump=nextslide" highlightClick="1"/>
          </p:cNvPr>
          <p:cNvSpPr/>
          <p:nvPr/>
        </p:nvSpPr>
        <p:spPr>
          <a:xfrm>
            <a:off x="14781245" y="2307048"/>
            <a:ext cx="1143000" cy="1143000"/>
          </a:xfrm>
          <a:prstGeom prst="actionButtonForwardNex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0903" tIns="140451" rIns="280903" bIns="140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991"/>
          </a:p>
        </p:txBody>
      </p:sp>
      <p:sp>
        <p:nvSpPr>
          <p:cNvPr id="16" name="Action Button: Forward or Next 15">
            <a:hlinkClick r:id="" action="ppaction://hlinkshowjump?jump=nextslide" highlightClick="1"/>
          </p:cNvPr>
          <p:cNvSpPr/>
          <p:nvPr/>
        </p:nvSpPr>
        <p:spPr>
          <a:xfrm>
            <a:off x="14933645" y="2459448"/>
            <a:ext cx="1143000" cy="1143000"/>
          </a:xfrm>
          <a:prstGeom prst="actionButtonForwardNex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0903" tIns="140451" rIns="280903" bIns="140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991"/>
          </a:p>
        </p:txBody>
      </p:sp>
      <p:sp>
        <p:nvSpPr>
          <p:cNvPr id="17" name="Action Button: Back or Previous 16">
            <a:hlinkClick r:id="" action="ppaction://hlinkshowjump?jump=nextslide" highlightClick="1"/>
          </p:cNvPr>
          <p:cNvSpPr/>
          <p:nvPr/>
        </p:nvSpPr>
        <p:spPr>
          <a:xfrm rot="10800000">
            <a:off x="8298394" y="491313"/>
            <a:ext cx="428814" cy="379398"/>
          </a:xfrm>
          <a:prstGeom prst="actionButtonBackPrevious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381250" y="922675"/>
            <a:ext cx="70572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Engineering Human </a:t>
            </a:r>
            <a:r>
              <a:rPr lang="en" sz="2400" b="0">
                <a:solidFill>
                  <a:schemeClr val="dk1"/>
                </a:solidFill>
                <a:highlight>
                  <a:srgbClr val="FFCD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Carbonic Anhydrase Genes</a:t>
            </a:r>
            <a:r>
              <a:rPr lang="en" sz="24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Acid-Tolerant </a:t>
            </a:r>
            <a:r>
              <a:rPr lang="en" sz="2400" b="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 coli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510775" y="1499900"/>
            <a:ext cx="4080600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</a:pPr>
            <a:r>
              <a:rPr lang="en" sz="1600" b="1">
                <a:latin typeface="Calibri"/>
                <a:ea typeface="Calibri"/>
                <a:cs typeface="Calibri"/>
                <a:sym typeface="Calibri"/>
              </a:rPr>
              <a:t>Objective:</a:t>
            </a: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 reduce acidification in large bodies of water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 b="1">
                <a:latin typeface="Calibri"/>
                <a:ea typeface="Calibri"/>
                <a:cs typeface="Calibri"/>
                <a:sym typeface="Calibri"/>
              </a:rPr>
              <a:t>Techniques:</a:t>
            </a: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○"/>
            </a:pP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Engineer </a:t>
            </a:r>
            <a:r>
              <a:rPr lang="en" sz="1600" i="1">
                <a:latin typeface="Calibri"/>
                <a:ea typeface="Calibri"/>
                <a:cs typeface="Calibri"/>
                <a:sym typeface="Calibri"/>
              </a:rPr>
              <a:t>E. coli</a:t>
            </a: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 to produce large amounts of carbonic anhydrase 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○"/>
            </a:pP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Reaction produces bicarbonate, will increase pH of the water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1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2"/>
          </p:nvPr>
        </p:nvSpPr>
        <p:spPr>
          <a:xfrm>
            <a:off x="4685800" y="1499900"/>
            <a:ext cx="4080600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Font typeface="Calibri"/>
              <a:buChar char="●"/>
            </a:pPr>
            <a:r>
              <a:rPr lang="en" sz="1600" b="1">
                <a:latin typeface="Calibri"/>
                <a:ea typeface="Calibri"/>
                <a:cs typeface="Calibri"/>
                <a:sym typeface="Calibri"/>
              </a:rPr>
              <a:t>Limitations:</a:t>
            </a:r>
            <a:endParaRPr sz="1600" b="1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○"/>
            </a:pP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Adaptation to pH changes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○"/>
            </a:pP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Engineered bacteria could become invasive species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○"/>
            </a:pPr>
            <a:r>
              <a:rPr lang="en" sz="1500" i="1">
                <a:latin typeface="Calibri"/>
                <a:ea typeface="Calibri"/>
                <a:cs typeface="Calibri"/>
                <a:sym typeface="Calibri"/>
              </a:rPr>
              <a:t>E. coli</a:t>
            </a: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 does not survive well in saltwater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○"/>
            </a:pP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Hard to predict how much pH would change and at what rate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●"/>
            </a:pPr>
            <a:r>
              <a:rPr lang="en" sz="1600" b="1">
                <a:latin typeface="Calibri"/>
                <a:ea typeface="Calibri"/>
                <a:cs typeface="Calibri"/>
                <a:sym typeface="Calibri"/>
              </a:rPr>
              <a:t>Future Experiments:</a:t>
            </a:r>
            <a:endParaRPr sz="1600" b="1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○"/>
            </a:pP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Test different versions of engineered bacteria to find most effective strain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○"/>
            </a:pPr>
            <a:r>
              <a:rPr lang="en" sz="1500">
                <a:latin typeface="Calibri"/>
                <a:ea typeface="Calibri"/>
                <a:cs typeface="Calibri"/>
                <a:sym typeface="Calibri"/>
              </a:rPr>
              <a:t>Measure rate and degree of pH changes on small-scale setup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8" name="Shape 78" descr="Image result for carbonic anhydrase formul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0725" y="3858800"/>
            <a:ext cx="3740700" cy="6285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14324045" y="1849848"/>
            <a:ext cx="1143000" cy="1143000"/>
          </a:xfrm>
          <a:prstGeom prst="actionButtonForwardNex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0903" tIns="140451" rIns="280903" bIns="140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991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14476445" y="2002248"/>
            <a:ext cx="1143000" cy="1143000"/>
          </a:xfrm>
          <a:prstGeom prst="actionButtonForwardNex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0903" tIns="140451" rIns="280903" bIns="140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991"/>
          </a:p>
        </p:txBody>
      </p:sp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14628845" y="2154648"/>
            <a:ext cx="1143000" cy="1143000"/>
          </a:xfrm>
          <a:prstGeom prst="actionButtonForwardNex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0903" tIns="140451" rIns="280903" bIns="140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991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14781245" y="2307048"/>
            <a:ext cx="1143000" cy="1143000"/>
          </a:xfrm>
          <a:prstGeom prst="actionButtonForwardNex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0903" tIns="140451" rIns="280903" bIns="140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991"/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/>
        </p:nvSpPr>
        <p:spPr>
          <a:xfrm>
            <a:off x="14933645" y="2459448"/>
            <a:ext cx="1143000" cy="1143000"/>
          </a:xfrm>
          <a:prstGeom prst="actionButtonForwardNex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0903" tIns="140451" rIns="280903" bIns="140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991"/>
          </a:p>
        </p:txBody>
      </p:sp>
      <p:sp>
        <p:nvSpPr>
          <p:cNvPr id="12" name="Action Button: Back or Previous 11">
            <a:hlinkClick r:id="" action="ppaction://hlinkshowjump?jump=previousslide" highlightClick="1"/>
          </p:cNvPr>
          <p:cNvSpPr/>
          <p:nvPr/>
        </p:nvSpPr>
        <p:spPr>
          <a:xfrm>
            <a:off x="8337586" y="282766"/>
            <a:ext cx="428814" cy="379398"/>
          </a:xfrm>
          <a:prstGeom prst="actionButtonBackPrevious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103</Words>
  <Application>Microsoft Macintosh PowerPoint</Application>
  <PresentationFormat>On-screen Show (16:9)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Times New Roman</vt:lpstr>
      <vt:lpstr>Lora</vt:lpstr>
      <vt:lpstr>Arial</vt:lpstr>
      <vt:lpstr>Calibri</vt:lpstr>
      <vt:lpstr>Quattrocento Sans</vt:lpstr>
      <vt:lpstr>Viola template</vt:lpstr>
      <vt:lpstr>Ithaca High School BioBuilder</vt:lpstr>
      <vt:lpstr>Engineering Human Carbonic Anhydrase Genes in Acid-Tolerant E. coli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Ithaca High School BioBuilder</dc:title>
  <cp:lastModifiedBy>kphillippe2</cp:lastModifiedBy>
  <cp:revision>3</cp:revision>
  <dcterms:modified xsi:type="dcterms:W3CDTF">2018-03-13T17:11:13Z</dcterms:modified>
</cp:coreProperties>
</file>