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6"/>
    <p:restoredTop sz="94630"/>
  </p:normalViewPr>
  <p:slideViewPr>
    <p:cSldViewPr snapToGrid="0" snapToObjects="1">
      <p:cViewPr varScale="1">
        <p:scale>
          <a:sx n="116" d="100"/>
          <a:sy n="116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I’ll clean this up tonight, but this is the general direction we should go with it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Shape 1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Shape 106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Shape 10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686004" y="1384238"/>
            <a:ext cx="7774800" cy="15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900"/>
              <a:buFont typeface="Noto Sans Symbols"/>
              <a:buChar char="●"/>
              <a:defRPr sz="3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1372007" y="2916188"/>
            <a:ext cx="6402600" cy="22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1275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Noto Sans Symbols"/>
              <a:buChar char="●"/>
              <a:defRPr sz="2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275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Noto Sans Symbols"/>
              <a:buChar char="●"/>
              <a:defRPr sz="2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275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Noto Sans Symbols"/>
              <a:buChar char="●"/>
              <a:defRPr sz="2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1275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Noto Sans Symbols"/>
              <a:buChar char="●"/>
              <a:defRPr sz="2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1275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Noto Sans Symbols"/>
              <a:buChar char="●"/>
              <a:defRPr sz="2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Arial"/>
              <a:buChar char="•"/>
              <a:defRPr sz="29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6555144" y="4786832"/>
            <a:ext cx="2134200" cy="2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825" tIns="40825" rIns="40825" bIns="40825" anchor="ctr" anchorCtr="0">
            <a:noAutofit/>
          </a:bodyPr>
          <a:lstStyle>
            <a:lvl1pPr marL="101600" marR="0" lvl="0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01600" marR="0" lvl="1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1600" marR="0" lvl="2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1600" marR="0" lvl="3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600" marR="0" lvl="4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1600" marR="0" lvl="5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01600" marR="0" lvl="6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1600" marR="0" lvl="7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01600" marR="0" lvl="8" indent="-381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None/>
              <a:defRPr sz="1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01600" lvl="0" indent="-10795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Noto Sans Symbols"/>
              <a:buChar char="●"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Shape 2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Shape 4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Shape 4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Shape 5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hape 5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Shape 5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Shape 63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Shape 6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Shape 7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Shape 9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Shape 9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Shape 10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Shape 101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nzymes" TargetMode="External"/><Relationship Id="rId4" Type="http://schemas.openxmlformats.org/officeDocument/2006/relationships/hyperlink" Target="https://en.wikipedia.org/wiki/DNA_transcription" TargetMode="External"/><Relationship Id="rId5" Type="http://schemas.openxmlformats.org/officeDocument/2006/relationships/hyperlink" Target="https://en.wikipedia.org/wiki/SREBP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ctrTitle"/>
          </p:nvPr>
        </p:nvSpPr>
        <p:spPr>
          <a:xfrm>
            <a:off x="3088525" y="1380200"/>
            <a:ext cx="52371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/>
              <a:t>Super Plants to the Rescue</a:t>
            </a:r>
            <a:endParaRPr sz="4800" b="1"/>
          </a:p>
        </p:txBody>
      </p:sp>
      <p:sp>
        <p:nvSpPr>
          <p:cNvPr id="139" name="Shape 139"/>
          <p:cNvSpPr txBox="1">
            <a:spLocks noGrp="1"/>
          </p:cNvSpPr>
          <p:nvPr>
            <p:ph type="subTitle" idx="1"/>
          </p:nvPr>
        </p:nvSpPr>
        <p:spPr>
          <a:xfrm>
            <a:off x="406875" y="3929050"/>
            <a:ext cx="4110300" cy="9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Ayan Chowdhury, TJ Jayasinghe, Aryaman Malliwal, Anuraag Nagaraja</a:t>
            </a:r>
            <a:r>
              <a:rPr lang="en" sz="2400" b="1"/>
              <a:t> </a:t>
            </a:r>
            <a:endParaRPr sz="2400" b="1"/>
          </a:p>
        </p:txBody>
      </p:sp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8670274" y="4636630"/>
            <a:ext cx="274320" cy="27432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Question</a:t>
            </a:r>
            <a:endParaRPr u="sng"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177350" y="1209775"/>
            <a:ext cx="8966700" cy="3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/>
              <a:t>How can we use genetic engineering and the natural world around us to combat the pressing issues of anxiety and depression in our world?</a:t>
            </a:r>
            <a:endParaRPr sz="2200"/>
          </a:p>
        </p:txBody>
      </p:sp>
      <p:pic>
        <p:nvPicPr>
          <p:cNvPr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3450" y="2409050"/>
            <a:ext cx="3721125" cy="2480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670274" y="4636630"/>
            <a:ext cx="274320" cy="27432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36400" y="4636630"/>
            <a:ext cx="274320" cy="27432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Background</a:t>
            </a:r>
            <a:endParaRPr u="sng"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07175" y="1142600"/>
            <a:ext cx="6787200" cy="33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Mental health → Major topic of discussion in our present day</a:t>
            </a:r>
            <a:endParaRPr sz="180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Anxiety disorders</a:t>
            </a:r>
            <a:endParaRPr sz="1800"/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OCD, PTSD, social anxiety, etc.</a:t>
            </a:r>
            <a:endParaRPr sz="180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Anxiety disorders affect 40 million adults in the US → 18% of the population</a:t>
            </a:r>
            <a:endParaRPr sz="180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25.1% of adolescents aged 13-18 are affected by anxiety disorders</a:t>
            </a:r>
            <a:endParaRPr sz="1800"/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Lavender aroma has been proven to be a successful treatment for anxiety and depression. </a:t>
            </a:r>
            <a:endParaRPr sz="1800"/>
          </a:p>
          <a:p>
            <a:pPr marL="0" lvl="0" indent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800"/>
          </a:p>
        </p:txBody>
      </p:sp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6775" y="1460250"/>
            <a:ext cx="1744825" cy="26172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670274" y="4636630"/>
            <a:ext cx="274320" cy="27432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8336400" y="4636630"/>
            <a:ext cx="274320" cy="27432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Scent Regulation Through Genes</a:t>
            </a:r>
            <a:endParaRPr u="sng"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1119900" y="952850"/>
            <a:ext cx="7216500" cy="38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Scent - method of reproduction used to attract pollinators.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 flower's fragrance is made up of volatile chemicals which evaporate in the air and produce scent. 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 sz="1800"/>
              <a:t>These compounds are called </a:t>
            </a:r>
            <a:r>
              <a:rPr lang="en" sz="1800" u="sng"/>
              <a:t>terpenoids</a:t>
            </a:r>
            <a:r>
              <a:rPr lang="en" sz="1800"/>
              <a:t> are formed through:</a:t>
            </a: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* E</a:t>
            </a:r>
            <a:r>
              <a:rPr lang="en" sz="1800">
                <a:uFill>
                  <a:noFill/>
                </a:uFill>
                <a:hlinkClick r:id="rId3"/>
              </a:rPr>
              <a:t>nzyme</a:t>
            </a:r>
            <a:r>
              <a:rPr lang="en" sz="1800"/>
              <a:t>s (acetyl-CoA) that can be activated through </a:t>
            </a:r>
            <a:r>
              <a:rPr lang="en" sz="1800">
                <a:uFill>
                  <a:noFill/>
                </a:uFill>
                <a:hlinkClick r:id="rId4"/>
              </a:rPr>
              <a:t>DNA </a:t>
            </a:r>
            <a:r>
              <a:rPr lang="en" sz="1800"/>
              <a:t>transcriptional  activation of </a:t>
            </a:r>
            <a:r>
              <a:rPr lang="en" sz="1800">
                <a:uFill>
                  <a:noFill/>
                </a:uFill>
                <a:hlinkClick r:id="rId5"/>
              </a:rPr>
              <a:t>SREBP</a:t>
            </a:r>
            <a:r>
              <a:rPr lang="en" sz="1800"/>
              <a:t> (sterol regulatory element-binding protein-1 and -2).</a:t>
            </a: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Activating the genes that code for these proteins would increase the production of lavender scent in the plant</a:t>
            </a:r>
            <a:endParaRPr sz="180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670274" y="4636630"/>
            <a:ext cx="274320" cy="27432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8336400" y="4636630"/>
            <a:ext cx="274320" cy="27432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1052550" y="372375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System Level</a:t>
            </a:r>
            <a:endParaRPr u="sng"/>
          </a:p>
        </p:txBody>
      </p:sp>
      <p:pic>
        <p:nvPicPr>
          <p:cNvPr id="165" name="Shape 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0962" y="2694800"/>
            <a:ext cx="2237550" cy="2237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6" name="Shape 166"/>
          <p:cNvCxnSpPr/>
          <p:nvPr/>
        </p:nvCxnSpPr>
        <p:spPr>
          <a:xfrm rot="10800000" flipH="1">
            <a:off x="1272850" y="3266738"/>
            <a:ext cx="1546200" cy="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7" name="Shape 167"/>
          <p:cNvSpPr txBox="1"/>
          <p:nvPr/>
        </p:nvSpPr>
        <p:spPr>
          <a:xfrm>
            <a:off x="1434250" y="2694800"/>
            <a:ext cx="16335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Lavender Plant</a:t>
            </a:r>
            <a:endParaRPr>
              <a:solidFill>
                <a:srgbClr val="FFFFFF"/>
              </a:solidFill>
            </a:endParaRPr>
          </a:p>
          <a:p>
            <a:pPr marL="0" lvl="0" indent="45720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FFFFFF"/>
                </a:solidFill>
              </a:rPr>
              <a:t>Lavandula</a:t>
            </a:r>
            <a:endParaRPr i="1">
              <a:solidFill>
                <a:srgbClr val="FFFFFF"/>
              </a:solidFill>
            </a:endParaRPr>
          </a:p>
        </p:txBody>
      </p:sp>
      <p:cxnSp>
        <p:nvCxnSpPr>
          <p:cNvPr id="168" name="Shape 168"/>
          <p:cNvCxnSpPr/>
          <p:nvPr/>
        </p:nvCxnSpPr>
        <p:spPr>
          <a:xfrm rot="10800000" flipH="1">
            <a:off x="6040425" y="3258038"/>
            <a:ext cx="1999800" cy="21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9" name="Shape 169"/>
          <p:cNvSpPr txBox="1"/>
          <p:nvPr/>
        </p:nvSpPr>
        <p:spPr>
          <a:xfrm>
            <a:off x="6253775" y="2791100"/>
            <a:ext cx="1384800" cy="2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Superplant!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70" name="Shape 1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31826" y="1011200"/>
            <a:ext cx="940425" cy="1046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1" name="Shape 171"/>
          <p:cNvCxnSpPr/>
          <p:nvPr/>
        </p:nvCxnSpPr>
        <p:spPr>
          <a:xfrm>
            <a:off x="4402038" y="2107375"/>
            <a:ext cx="0" cy="443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8670274" y="4636630"/>
            <a:ext cx="274320" cy="27432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8336400" y="4636630"/>
            <a:ext cx="274320" cy="27432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808034" y="2416638"/>
            <a:ext cx="8284500" cy="310200"/>
          </a:xfrm>
          <a:prstGeom prst="rect">
            <a:avLst/>
          </a:prstGeom>
          <a:solidFill>
            <a:srgbClr val="FFF89F"/>
          </a:solidFill>
          <a:ln w="254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3000" dir="5400000" rotWithShape="0">
              <a:schemeClr val="accent6">
                <a:alpha val="34900"/>
              </a:schemeClr>
            </a:outerShdw>
          </a:effectLst>
        </p:spPr>
        <p:txBody>
          <a:bodyPr spcFirstLastPara="1" wrap="square" lIns="11150" tIns="11150" rIns="11150" bIns="11150" anchor="ctr" anchorCtr="0">
            <a:noAutofit/>
          </a:bodyPr>
          <a:lstStyle/>
          <a:p>
            <a:pPr marL="152400" marR="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318850" y="2341325"/>
            <a:ext cx="478500" cy="460800"/>
          </a:xfrm>
          <a:prstGeom prst="roundRect">
            <a:avLst>
              <a:gd name="adj" fmla="val 13754"/>
            </a:avLst>
          </a:prstGeom>
          <a:solidFill>
            <a:srgbClr val="56F921"/>
          </a:solidFill>
          <a:ln w="254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3000" dir="5400000" rotWithShape="0">
              <a:schemeClr val="accent6">
                <a:alpha val="34900"/>
              </a:schemeClr>
            </a:outerShdw>
          </a:effectLst>
        </p:spPr>
        <p:txBody>
          <a:bodyPr spcFirstLastPara="1" wrap="square" lIns="11150" tIns="11150" rIns="11150" bIns="11150" anchor="ctr" anchorCtr="0">
            <a:noAutofit/>
          </a:bodyPr>
          <a:lstStyle/>
          <a:p>
            <a:pPr marL="152400" marR="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1872746" y="2802127"/>
            <a:ext cx="291300" cy="88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cubicBezTo>
                  <a:pt x="30461" y="159437"/>
                  <a:pt x="70461" y="160000"/>
                  <a:pt x="120000" y="1681"/>
                </a:cubicBezTo>
              </a:path>
            </a:pathLst>
          </a:custGeom>
          <a:noFill/>
          <a:ln w="292100" cap="flat" cmpd="sng">
            <a:solidFill>
              <a:srgbClr val="0433FF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0000" dir="5400000" rotWithShape="0">
              <a:schemeClr val="accent6">
                <a:alpha val="37650"/>
              </a:schemeClr>
            </a:outerShdw>
          </a:effectLst>
        </p:spPr>
        <p:txBody>
          <a:bodyPr spcFirstLastPara="1" wrap="square" lIns="22325" tIns="11150" rIns="22325" bIns="11150" anchor="t" anchorCtr="0">
            <a:noAutofit/>
          </a:bodyPr>
          <a:lstStyle/>
          <a:p>
            <a:pPr marL="152400" marR="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Shape 179"/>
          <p:cNvSpPr/>
          <p:nvPr/>
        </p:nvSpPr>
        <p:spPr>
          <a:xfrm rot="-2643571">
            <a:off x="2147974" y="2586847"/>
            <a:ext cx="310179" cy="367892"/>
          </a:xfrm>
          <a:prstGeom prst="rightArrow">
            <a:avLst>
              <a:gd name="adj1" fmla="val 25831"/>
              <a:gd name="adj2" fmla="val 70677"/>
            </a:avLst>
          </a:prstGeom>
          <a:solidFill>
            <a:srgbClr val="0433FF"/>
          </a:solidFill>
          <a:ln w="9525" cap="flat" cmpd="sng">
            <a:solidFill>
              <a:srgbClr val="F9F9F9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3000" dir="5400000" rotWithShape="0">
              <a:schemeClr val="accent6">
                <a:alpha val="34900"/>
              </a:schemeClr>
            </a:outerShdw>
          </a:effectLst>
        </p:spPr>
        <p:txBody>
          <a:bodyPr spcFirstLastPara="1" wrap="square" lIns="11150" tIns="11150" rIns="11150" bIns="11150" anchor="ctr" anchorCtr="0">
            <a:noAutofit/>
          </a:bodyPr>
          <a:lstStyle/>
          <a:p>
            <a:pPr marL="152400" marR="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218500" y="499524"/>
            <a:ext cx="13257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50" tIns="11150" rIns="11150" bIns="11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Regulatory Gene (BBa_C0040 → tetracycline repressor from transposon Tn10)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14141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1872746" y="3204975"/>
            <a:ext cx="1155900" cy="2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50" tIns="11150" rIns="11150" bIns="11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Promoter</a:t>
            </a: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(BBa_R0040 → TetR repressible promoter)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3274191" y="2255714"/>
            <a:ext cx="580500" cy="147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20000"/>
                </a:moveTo>
                <a:cubicBezTo>
                  <a:pt x="38116" y="-31307"/>
                  <a:pt x="78116" y="-39527"/>
                  <a:pt x="120000" y="95347"/>
                </a:cubicBezTo>
              </a:path>
            </a:pathLst>
          </a:custGeom>
          <a:noFill/>
          <a:ln w="482600" cap="flat" cmpd="sng">
            <a:solidFill>
              <a:srgbClr val="FF40FF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0000" dir="5400000" rotWithShape="0">
              <a:schemeClr val="accent6">
                <a:alpha val="37650"/>
              </a:schemeClr>
            </a:outerShdw>
          </a:effectLst>
        </p:spPr>
        <p:txBody>
          <a:bodyPr spcFirstLastPara="1" wrap="square" lIns="22325" tIns="11150" rIns="22325" bIns="11150" anchor="t" anchorCtr="0">
            <a:noAutofit/>
          </a:bodyPr>
          <a:lstStyle/>
          <a:p>
            <a:pPr marL="152400" marR="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2608946" y="1137000"/>
            <a:ext cx="2606400" cy="5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50" tIns="11150" rIns="11150" bIns="11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Ribosome Binding Site</a:t>
            </a: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(BBa B0034→ Defines binding site efficiency)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14141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5110223" y="2416638"/>
            <a:ext cx="792300" cy="310200"/>
          </a:xfrm>
          <a:prstGeom prst="rect">
            <a:avLst/>
          </a:prstGeom>
          <a:solidFill>
            <a:srgbClr val="FF9300"/>
          </a:solidFill>
          <a:ln w="9525" cap="flat" cmpd="sng">
            <a:solidFill>
              <a:srgbClr val="FF9300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0000" dir="5400000" rotWithShape="0">
              <a:schemeClr val="accent6">
                <a:alpha val="37650"/>
              </a:schemeClr>
            </a:outerShdw>
          </a:effectLst>
        </p:spPr>
        <p:txBody>
          <a:bodyPr spcFirstLastPara="1" wrap="square" lIns="11150" tIns="11150" rIns="11150" bIns="11150" anchor="ctr" anchorCtr="0">
            <a:noAutofit/>
          </a:bodyPr>
          <a:lstStyle/>
          <a:p>
            <a:pPr marL="152400" marR="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5110225" y="2890625"/>
            <a:ext cx="1777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50" tIns="11150" rIns="11150" bIns="11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Coding Sequence</a:t>
            </a: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lang="en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BBa_E0040 → green fluorescent protein derived from jellyfish)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Shape 186"/>
          <p:cNvSpPr/>
          <p:nvPr/>
        </p:nvSpPr>
        <p:spPr>
          <a:xfrm rot="149649">
            <a:off x="7598677" y="2265960"/>
            <a:ext cx="813471" cy="61138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88350" y="0"/>
                </a:moveTo>
                <a:lnTo>
                  <a:pt x="26738" y="677"/>
                </a:lnTo>
                <a:lnTo>
                  <a:pt x="0" y="39150"/>
                </a:lnTo>
                <a:lnTo>
                  <a:pt x="2983" y="90294"/>
                </a:lnTo>
                <a:lnTo>
                  <a:pt x="37000" y="120000"/>
                </a:lnTo>
                <a:lnTo>
                  <a:pt x="97933" y="116627"/>
                </a:lnTo>
                <a:lnTo>
                  <a:pt x="120000" y="78227"/>
                </a:lnTo>
                <a:lnTo>
                  <a:pt x="117355" y="35338"/>
                </a:lnTo>
                <a:lnTo>
                  <a:pt x="88350" y="0"/>
                </a:lnTo>
                <a:close/>
              </a:path>
            </a:pathLst>
          </a:custGeom>
          <a:solidFill>
            <a:srgbClr val="FF2600"/>
          </a:solidFill>
          <a:ln w="254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38100" dist="20000" dir="5400000" rotWithShape="0">
              <a:schemeClr val="accent6">
                <a:alpha val="37650"/>
              </a:schemeClr>
            </a:outerShdw>
          </a:effectLst>
        </p:spPr>
        <p:txBody>
          <a:bodyPr spcFirstLastPara="1" wrap="square" lIns="11150" tIns="11150" rIns="11150" bIns="11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6601350" y="1137000"/>
            <a:ext cx="2078400" cy="5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50" tIns="11150" rIns="11150" bIns="11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Terminator</a:t>
            </a:r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r>
              <a:rPr lang="en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(BBa_B0015 → double terminator, most commonly used)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rgbClr val="14141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1665025" y="449125"/>
            <a:ext cx="5447700" cy="4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Device/Parts Level</a:t>
            </a:r>
            <a:endParaRPr sz="2400" u="sng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89" name="Shape 189"/>
          <p:cNvCxnSpPr/>
          <p:nvPr/>
        </p:nvCxnSpPr>
        <p:spPr>
          <a:xfrm rot="10800000" flipH="1">
            <a:off x="3752800" y="2791400"/>
            <a:ext cx="582900" cy="63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0" name="Shape 190"/>
          <p:cNvSpPr txBox="1"/>
          <p:nvPr/>
        </p:nvSpPr>
        <p:spPr>
          <a:xfrm>
            <a:off x="3394925" y="3367450"/>
            <a:ext cx="1155900" cy="3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C-fos gene</a:t>
            </a:r>
            <a:endParaRPr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8670274" y="4636630"/>
            <a:ext cx="274320" cy="27432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/>
        </p:nvSpPr>
        <p:spPr>
          <a:xfrm>
            <a:off x="8336400" y="4636630"/>
            <a:ext cx="274320" cy="27432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Works Cited</a:t>
            </a:r>
            <a:endParaRPr u="sng"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052550" y="13078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Facts &amp; Statistics. (n.d.). Retrieved March 06, 2018, from https://adaa.org/about-adaa/press-room/facts-statistics#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Shaw, D., Norwood, K., &amp; Leslie, J. C. (2011, October 10). Chlordiazepoxide and lavender oil alter unconditioned anxiety-induced c-fos expression in the rat brain. Retrieved March 06, 2018, from https://www.ncbi.nlm.nih.gov/pubmed/21641938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Tholl, D. (2015). Biosynthesis and biological functions of terpenoids in plants. Retrieved March 06, 2018, from https://www.ncbi.nlm.nih.gov/pubmed/25583224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Frequently Used Parts. (n.d.). Retrieved March 06, 2018, from http://parts.igem.org/Frequently_Used_Parts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Lavender Oil for Anxiety and Depression. (2012, February). Retrieved March 06, 2018, from https://www.naturalmedicinejournal.com/journal/2012-02/lavender-oil-anxiety-and-depression-0</a:t>
            </a:r>
            <a:endParaRPr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8670274" y="4635528"/>
            <a:ext cx="274320" cy="275422"/>
          </a:xfrm>
          <a:prstGeom prst="actionButtonHom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8336400" y="4636630"/>
            <a:ext cx="274320" cy="27432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401</Words>
  <Application>Microsoft Macintosh PowerPoint</Application>
  <PresentationFormat>On-screen Show (16:9)</PresentationFormat>
  <Paragraphs>46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Times New Roman</vt:lpstr>
      <vt:lpstr>Noto Sans Symbols</vt:lpstr>
      <vt:lpstr>Arial</vt:lpstr>
      <vt:lpstr>Lato</vt:lpstr>
      <vt:lpstr>Calibri</vt:lpstr>
      <vt:lpstr>Montserrat</vt:lpstr>
      <vt:lpstr>Focus</vt:lpstr>
      <vt:lpstr>Super Plants to the Rescue</vt:lpstr>
      <vt:lpstr>Question</vt:lpstr>
      <vt:lpstr>Background</vt:lpstr>
      <vt:lpstr>Scent Regulation Through Genes</vt:lpstr>
      <vt:lpstr>System Level</vt:lpstr>
      <vt:lpstr>PowerPoint Presentation</vt:lpstr>
      <vt:lpstr>Works Cited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Plants to the Rescue</dc:title>
  <cp:lastModifiedBy>Kathrynn Phillippe</cp:lastModifiedBy>
  <cp:revision>2</cp:revision>
  <dcterms:modified xsi:type="dcterms:W3CDTF">2018-03-13T20:40:59Z</dcterms:modified>
</cp:coreProperties>
</file>