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37463413" cy="210677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2953"/>
  </p:normalViewPr>
  <p:slideViewPr>
    <p:cSldViewPr snapToGrid="0" snapToObjects="1">
      <p:cViewPr varScale="1">
        <p:scale>
          <a:sx n="29" d="100"/>
          <a:sy n="29" d="100"/>
        </p:scale>
        <p:origin x="34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430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cf859fe4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cf859fe4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cf859fe45_5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cf859fe45_5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575610" y="1121662"/>
            <a:ext cx="32312194" cy="407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2575609" y="5608303"/>
            <a:ext cx="15921951" cy="1336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404518" marR="0" lvl="0" indent="-1248461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86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09037" marR="0" lvl="1" indent="-1170432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73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3555" marR="0" lvl="2" indent="-1092403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8074" marR="0" lvl="3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022592" marR="0" lvl="4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427110" marR="0" lvl="5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831629" marR="0" lvl="6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47" marR="0" lvl="7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640666" marR="0" lvl="8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18965853" y="5608303"/>
            <a:ext cx="15921951" cy="1336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404518" marR="0" lvl="0" indent="-1248461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86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09037" marR="0" lvl="1" indent="-1170432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73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3555" marR="0" lvl="2" indent="-1092403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8074" marR="0" lvl="3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022592" marR="0" lvl="4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427110" marR="0" lvl="5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831629" marR="0" lvl="6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47" marR="0" lvl="7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640666" marR="0" lvl="8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2575610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12409756" y="19526650"/>
            <a:ext cx="12643902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26458535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575610" y="1121662"/>
            <a:ext cx="32312194" cy="407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2048072" y="-3864159"/>
            <a:ext cx="13367270" cy="3231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404518" marR="0" lvl="0" indent="-1248461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86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09037" marR="0" lvl="1" indent="-1170432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73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3555" marR="0" lvl="2" indent="-1092403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8074" marR="0" lvl="3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022592" marR="0" lvl="4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427110" marR="0" lvl="5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831629" marR="0" lvl="6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47" marR="0" lvl="7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640666" marR="0" lvl="8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575610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2409756" y="19526650"/>
            <a:ext cx="12643902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26458535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1921823" y="6009593"/>
            <a:ext cx="17853913" cy="807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531579" y="-1834309"/>
            <a:ext cx="17853913" cy="2376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404518" marR="0" lvl="0" indent="-1248461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86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09037" marR="0" lvl="1" indent="-1170432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73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3555" marR="0" lvl="2" indent="-1092403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8074" marR="0" lvl="3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022592" marR="0" lvl="4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427110" marR="0" lvl="5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831629" marR="0" lvl="6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47" marR="0" lvl="7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640666" marR="0" lvl="8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575610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2409756" y="19526650"/>
            <a:ext cx="12643902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26458535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4682927" y="3447889"/>
            <a:ext cx="28097560" cy="733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4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4682927" y="11065427"/>
            <a:ext cx="28097560" cy="508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73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ctr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ctr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ctr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ctr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ctr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ctr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ctr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ctr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2575610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2409756" y="19526650"/>
            <a:ext cx="12643902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26458535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575610" y="1121662"/>
            <a:ext cx="32312194" cy="407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575610" y="5608303"/>
            <a:ext cx="32312194" cy="1336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404518" marR="0" lvl="0" indent="-1248461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86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09037" marR="0" lvl="1" indent="-1170432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73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3555" marR="0" lvl="2" indent="-1092403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8074" marR="0" lvl="3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022592" marR="0" lvl="4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427110" marR="0" lvl="5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831629" marR="0" lvl="6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47" marR="0" lvl="7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640666" marR="0" lvl="8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2575610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12409756" y="19526650"/>
            <a:ext cx="12643902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26458535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556097" y="5252301"/>
            <a:ext cx="32312194" cy="876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4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556097" y="14098790"/>
            <a:ext cx="32312194" cy="4608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404518" marR="0" lvl="0" indent="-702259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73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09037" marR="0" lvl="1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614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3555" marR="0" lvl="2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553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8074" marR="0" lvl="3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491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022592" marR="0" lvl="4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491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427110" marR="0" lvl="5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491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831629" marR="0" lvl="6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491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47" marR="0" lvl="7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491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640666" marR="0" lvl="8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491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2575610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12409756" y="19526650"/>
            <a:ext cx="12643902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26458535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580489" y="1121662"/>
            <a:ext cx="32312194" cy="407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580491" y="5164517"/>
            <a:ext cx="15848778" cy="253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1404518" marR="0" lvl="0" indent="-702259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737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09037" marR="0" lvl="1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614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3555" marR="0" lvl="2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553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8074" marR="0" lvl="3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022592" marR="0" lvl="4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427110" marR="0" lvl="5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831629" marR="0" lvl="6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47" marR="0" lvl="7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640666" marR="0" lvl="8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2580491" y="7695568"/>
            <a:ext cx="15848778" cy="1131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404518" marR="0" lvl="0" indent="-1248461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86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09037" marR="0" lvl="1" indent="-1170432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73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3555" marR="0" lvl="2" indent="-1092403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8074" marR="0" lvl="3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022592" marR="0" lvl="4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427110" marR="0" lvl="5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831629" marR="0" lvl="6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47" marR="0" lvl="7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640666" marR="0" lvl="8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18965853" y="5164517"/>
            <a:ext cx="15926830" cy="253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1404518" marR="0" lvl="0" indent="-702259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737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09037" marR="0" lvl="1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614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3555" marR="0" lvl="2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553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8074" marR="0" lvl="3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022592" marR="0" lvl="4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427110" marR="0" lvl="5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831629" marR="0" lvl="6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47" marR="0" lvl="7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640666" marR="0" lvl="8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91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18965853" y="7695568"/>
            <a:ext cx="15926830" cy="1131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404518" marR="0" lvl="0" indent="-1248461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86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09037" marR="0" lvl="1" indent="-1170432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73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3555" marR="0" lvl="2" indent="-1092403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8074" marR="0" lvl="3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022592" marR="0" lvl="4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427110" marR="0" lvl="5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831629" marR="0" lvl="6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47" marR="0" lvl="7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640666" marR="0" lvl="8" indent="-105338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2575610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2409756" y="19526650"/>
            <a:ext cx="12643902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26458535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575610" y="1121662"/>
            <a:ext cx="32312194" cy="407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2575610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2409756" y="19526650"/>
            <a:ext cx="12643902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26458535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575610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2409756" y="19526650"/>
            <a:ext cx="12643902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6458535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580491" y="1404514"/>
            <a:ext cx="12082925" cy="4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98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5926830" y="3033362"/>
            <a:ext cx="18965853" cy="1497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404518" marR="0" lvl="0" indent="-1326490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98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09037" marR="0" lvl="1" indent="-1248461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86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3555" marR="0" lvl="2" indent="-1170432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73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8074" marR="0" lvl="3" indent="-1092403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022592" marR="0" lvl="4" indent="-1092403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427110" marR="0" lvl="5" indent="-1092403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831629" marR="0" lvl="6" indent="-1092403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47" marR="0" lvl="7" indent="-1092403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640666" marR="0" lvl="8" indent="-1092403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580491" y="6320314"/>
            <a:ext cx="12082925" cy="1170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404518" marR="0" lvl="0" indent="-702259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9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09037" marR="0" lvl="1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43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3555" marR="0" lvl="2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8074" marR="0" lvl="3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022592" marR="0" lvl="4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427110" marR="0" lvl="5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831629" marR="0" lvl="6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47" marR="0" lvl="7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640666" marR="0" lvl="8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575610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2409756" y="19526650"/>
            <a:ext cx="12643902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26458535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580491" y="1404514"/>
            <a:ext cx="12082925" cy="4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98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553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5926830" y="3033362"/>
            <a:ext cx="18965853" cy="1497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98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6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37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61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580491" y="6320314"/>
            <a:ext cx="12082925" cy="1170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404518" marR="0" lvl="0" indent="-702259" algn="l" rtl="0">
              <a:lnSpc>
                <a:spcPct val="90000"/>
              </a:lnSpc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9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09037" marR="0" lvl="1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43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213555" marR="0" lvl="2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6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8074" marR="0" lvl="3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022592" marR="0" lvl="4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427110" marR="0" lvl="5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831629" marR="0" lvl="6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47" marR="0" lvl="7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640666" marR="0" lvl="8" indent="-702259" algn="l" rtl="0">
              <a:lnSpc>
                <a:spcPct val="90000"/>
              </a:lnSpc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575610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2409756" y="19526650"/>
            <a:ext cx="12643902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26458535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68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5610" y="1121662"/>
            <a:ext cx="32312194" cy="407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5610" y="5608303"/>
            <a:ext cx="32312194" cy="1336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575610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2409756" y="19526650"/>
            <a:ext cx="12643902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04518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09037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1355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618074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022592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42711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831629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236147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6458535" y="19526650"/>
            <a:ext cx="8429268" cy="112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68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3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553142" y="529461"/>
            <a:ext cx="16507649" cy="40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140390" rIns="280857" bIns="140390" anchor="ctr" anchorCtr="0">
            <a:noAutofit/>
          </a:bodyPr>
          <a:lstStyle/>
          <a:p>
            <a:r>
              <a:rPr lang="en-US" sz="18432" dirty="0" err="1">
                <a:latin typeface="Times New Roman"/>
                <a:ea typeface="Times New Roman"/>
                <a:cs typeface="Times New Roman"/>
                <a:sym typeface="Times New Roman"/>
              </a:rPr>
              <a:t>SplintErase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74793" y="4170461"/>
            <a:ext cx="15917827" cy="1480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140390" rIns="280857" bIns="14039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b="1" u="sng" dirty="0">
                <a:latin typeface="Times New Roman"/>
                <a:ea typeface="Times New Roman"/>
                <a:cs typeface="Times New Roman"/>
                <a:sym typeface="Times New Roman"/>
              </a:rPr>
              <a:t>Introduction:</a:t>
            </a:r>
            <a:endParaRPr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02259" indent="-546202">
              <a:lnSpc>
                <a:spcPct val="80000"/>
              </a:lnSpc>
              <a:buSzPts val="2000"/>
              <a:buFont typeface="Times New Roman"/>
              <a:buChar char="•"/>
            </a:pPr>
            <a:r>
              <a:rPr lang="en-US" sz="6200" dirty="0">
                <a:latin typeface="Times New Roman"/>
                <a:ea typeface="Times New Roman"/>
                <a:cs typeface="Times New Roman"/>
                <a:sym typeface="Times New Roman"/>
              </a:rPr>
              <a:t>Wood splinters are painful and difficult to remove</a:t>
            </a:r>
            <a:endParaRPr sz="6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02259" indent="-546202">
              <a:lnSpc>
                <a:spcPct val="80000"/>
              </a:lnSpc>
              <a:buSzPts val="2000"/>
            </a:pPr>
            <a:r>
              <a:rPr lang="en-US" sz="6200" dirty="0"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-US" sz="6200" dirty="0" err="1">
                <a:latin typeface="Times New Roman"/>
                <a:ea typeface="Times New Roman"/>
                <a:cs typeface="Times New Roman"/>
                <a:sym typeface="Times New Roman"/>
              </a:rPr>
              <a:t>TxTl</a:t>
            </a:r>
            <a:r>
              <a:rPr lang="en-US" sz="6200" dirty="0">
                <a:latin typeface="Times New Roman"/>
                <a:ea typeface="Times New Roman"/>
                <a:cs typeface="Times New Roman"/>
                <a:sym typeface="Times New Roman"/>
              </a:rPr>
              <a:t>, expressed enzymes will degrade lignocellulose into glucose that the body can absorb</a:t>
            </a:r>
            <a:endParaRPr sz="6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02259" indent="-546202">
              <a:lnSpc>
                <a:spcPct val="80000"/>
              </a:lnSpc>
              <a:buSzPts val="2000"/>
              <a:buFont typeface="Times New Roman"/>
              <a:buChar char="•"/>
            </a:pPr>
            <a:r>
              <a:rPr lang="en-US" sz="6200" dirty="0">
                <a:latin typeface="Times New Roman"/>
                <a:ea typeface="Times New Roman"/>
                <a:cs typeface="Times New Roman"/>
                <a:sym typeface="Times New Roman"/>
              </a:rPr>
              <a:t>Enzymes:</a:t>
            </a:r>
            <a:endParaRPr sz="6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06778" lvl="1" indent="-624230">
              <a:lnSpc>
                <a:spcPct val="80000"/>
              </a:lnSpc>
              <a:spcBef>
                <a:spcPts val="3072"/>
              </a:spcBef>
              <a:buSzPts val="2000"/>
              <a:buFont typeface="Times New Roman"/>
              <a:buChar char="•"/>
            </a:pPr>
            <a:r>
              <a:rPr lang="en-US" sz="6200" dirty="0">
                <a:latin typeface="Times New Roman"/>
                <a:ea typeface="Times New Roman"/>
                <a:cs typeface="Times New Roman"/>
                <a:sym typeface="Times New Roman"/>
              </a:rPr>
              <a:t>Endoglucanase/</a:t>
            </a:r>
            <a:r>
              <a:rPr lang="en-US" sz="6200" dirty="0" err="1">
                <a:latin typeface="Times New Roman"/>
                <a:ea typeface="Times New Roman"/>
                <a:cs typeface="Times New Roman"/>
                <a:sym typeface="Times New Roman"/>
              </a:rPr>
              <a:t>Exoglucanase</a:t>
            </a:r>
            <a:r>
              <a:rPr lang="en-US" sz="6200" dirty="0">
                <a:latin typeface="Times New Roman"/>
                <a:ea typeface="Times New Roman"/>
                <a:cs typeface="Times New Roman"/>
                <a:sym typeface="Times New Roman"/>
              </a:rPr>
              <a:t>/ Beta-glucosidase: Cellulose degradation</a:t>
            </a:r>
            <a:endParaRPr sz="6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06778" lvl="1" indent="-624230">
              <a:lnSpc>
                <a:spcPct val="80000"/>
              </a:lnSpc>
              <a:spcBef>
                <a:spcPts val="3072"/>
              </a:spcBef>
              <a:buSzPts val="2000"/>
              <a:buFont typeface="Times New Roman"/>
              <a:buChar char="•"/>
            </a:pPr>
            <a:r>
              <a:rPr lang="en-US" sz="6200" dirty="0">
                <a:latin typeface="Times New Roman"/>
                <a:ea typeface="Times New Roman"/>
                <a:cs typeface="Times New Roman"/>
                <a:sym typeface="Times New Roman"/>
              </a:rPr>
              <a:t>Xylanase: Hemicellulose degradation</a:t>
            </a:r>
            <a:endParaRPr sz="6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06778" lvl="1" indent="-624230">
              <a:lnSpc>
                <a:spcPct val="80000"/>
              </a:lnSpc>
              <a:spcBef>
                <a:spcPts val="3072"/>
              </a:spcBef>
              <a:buSzPts val="2000"/>
              <a:buFont typeface="Times New Roman"/>
              <a:buChar char="•"/>
            </a:pPr>
            <a:r>
              <a:rPr lang="en-US" sz="6200" dirty="0">
                <a:latin typeface="Times New Roman"/>
                <a:ea typeface="Times New Roman"/>
                <a:cs typeface="Times New Roman"/>
                <a:sym typeface="Times New Roman"/>
              </a:rPr>
              <a:t>Blue Copper Laccase: Lignin degradation </a:t>
            </a:r>
            <a:endParaRPr sz="6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17441792" y="6509241"/>
            <a:ext cx="17950871" cy="162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140390" rIns="280857" bIns="14039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b="1" u="sng" dirty="0">
                <a:latin typeface="Times New Roman"/>
                <a:ea typeface="Times New Roman"/>
                <a:cs typeface="Times New Roman"/>
                <a:sym typeface="Times New Roman"/>
              </a:rPr>
              <a:t>System for Cellulose Degradation: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02259" indent="0">
              <a:lnSpc>
                <a:spcPct val="80000"/>
              </a:lnSpc>
              <a:buNone/>
            </a:pPr>
            <a:endParaRPr dirty="0"/>
          </a:p>
          <a:p>
            <a:pPr marL="0" indent="0">
              <a:lnSpc>
                <a:spcPct val="80000"/>
              </a:lnSpc>
              <a:buNone/>
            </a:pP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1206917" y="19390098"/>
            <a:ext cx="32060524" cy="104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140390" rIns="280857" bIns="140390" anchor="t" anchorCtr="0">
            <a:noAutofit/>
          </a:bodyPr>
          <a:lstStyle/>
          <a:p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 Nitya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Aryasomyajula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Vareesh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Balaji, Abby Dillon, Anne Fu,  Rohit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Kommuru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Zeeyong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Kwong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Advisor: Aaron Mathieu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t="3628" r="11095" b="12773"/>
          <a:stretch/>
        </p:blipFill>
        <p:spPr>
          <a:xfrm>
            <a:off x="17441792" y="8129409"/>
            <a:ext cx="15917827" cy="1122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l="21631" t="17437" r="17791" b="15026"/>
          <a:stretch/>
        </p:blipFill>
        <p:spPr>
          <a:xfrm>
            <a:off x="29507482" y="2"/>
            <a:ext cx="7951080" cy="708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9;p17">
            <a:extLst>
              <a:ext uri="{FF2B5EF4-FFF2-40B4-BE49-F238E27FC236}">
                <a16:creationId xmlns:a16="http://schemas.microsoft.com/office/drawing/2014/main" id="{ACE44CA6-914F-7C46-A5A3-4A8B8B9AD6D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0796" y="16940186"/>
            <a:ext cx="5025162" cy="502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2579793" y="1121660"/>
            <a:ext cx="32303826" cy="40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140390" rIns="280857" bIns="140390" anchor="ctr" anchorCtr="0">
            <a:noAutofit/>
          </a:bodyPr>
          <a:lstStyle/>
          <a:p>
            <a:r>
              <a:rPr lang="en-US" sz="18432">
                <a:latin typeface="Times New Roman"/>
                <a:ea typeface="Times New Roman"/>
                <a:cs typeface="Times New Roman"/>
                <a:sym typeface="Times New Roman"/>
              </a:rPr>
              <a:t>SplintErase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1555131" y="4957886"/>
            <a:ext cx="15917827" cy="1336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140390" rIns="280857" bIns="140390" anchor="t" anchorCtr="0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b="1" u="sng" dirty="0">
                <a:latin typeface="Times New Roman"/>
                <a:ea typeface="Times New Roman"/>
                <a:cs typeface="Times New Roman"/>
                <a:sym typeface="Times New Roman"/>
              </a:rPr>
              <a:t>Lab 1: Transformation Lab</a:t>
            </a:r>
            <a:endParaRPr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80000"/>
              </a:lnSpc>
              <a:buNone/>
            </a:pPr>
            <a:endParaRPr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87475">
              <a:lnSpc>
                <a:spcPct val="115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n-US" sz="9216" dirty="0">
                <a:latin typeface="Times New Roman"/>
                <a:ea typeface="Times New Roman"/>
                <a:cs typeface="Times New Roman"/>
                <a:sym typeface="Times New Roman"/>
              </a:rPr>
              <a:t>Endoglucanase and beta-glucosidase expression in competent cells</a:t>
            </a:r>
            <a:endParaRPr sz="9216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87475">
              <a:lnSpc>
                <a:spcPct val="115000"/>
              </a:lnSpc>
              <a:spcBef>
                <a:spcPts val="0"/>
              </a:spcBef>
              <a:buSzPts val="3000"/>
              <a:buFont typeface="Times New Roman"/>
              <a:buChar char="•"/>
            </a:pPr>
            <a:r>
              <a:rPr lang="en-US" sz="9216" dirty="0">
                <a:latin typeface="Times New Roman"/>
                <a:ea typeface="Times New Roman"/>
                <a:cs typeface="Times New Roman"/>
                <a:sym typeface="Times New Roman"/>
              </a:rPr>
              <a:t>Transformed cells were plucked and grown up in LB media</a:t>
            </a:r>
            <a:endParaRPr sz="9216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9216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b="1" u="sng" dirty="0"/>
              <a:t> </a:t>
            </a:r>
            <a:endParaRPr b="1" u="sng" dirty="0"/>
          </a:p>
          <a:p>
            <a:pPr marL="0" indent="0">
              <a:lnSpc>
                <a:spcPct val="80000"/>
              </a:lnSpc>
              <a:buNone/>
            </a:pPr>
            <a:endParaRPr b="1" u="sng" dirty="0"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2"/>
          </p:nvPr>
        </p:nvSpPr>
        <p:spPr>
          <a:xfrm>
            <a:off x="17934064" y="4572735"/>
            <a:ext cx="16426549" cy="197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140390" rIns="280857" bIns="140390" anchor="t" anchorCtr="0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b="1" u="sng">
                <a:latin typeface="Times New Roman"/>
                <a:ea typeface="Times New Roman"/>
                <a:cs typeface="Times New Roman"/>
                <a:sym typeface="Times New Roman"/>
              </a:rPr>
              <a:t>Results: </a:t>
            </a:r>
            <a:endParaRPr b="1" i="0" u="sng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7472958" y="17046937"/>
            <a:ext cx="15367634" cy="304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280857" rIns="280857" bIns="280857" anchor="t" anchorCtr="0">
            <a:noAutofit/>
          </a:bodyPr>
          <a:lstStyle/>
          <a:p>
            <a:r>
              <a:rPr lang="en-US" sz="5530" dirty="0">
                <a:latin typeface="Times New Roman"/>
                <a:ea typeface="Times New Roman"/>
                <a:cs typeface="Times New Roman"/>
                <a:sym typeface="Times New Roman"/>
              </a:rPr>
              <a:t>Image of transformed E.coli grown on LB media. Each plate either shows endoglucanase or beta glucosidase </a:t>
            </a:r>
            <a:endParaRPr sz="553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l="5647" t="7802" r="2382" b="9893"/>
          <a:stretch/>
        </p:blipFill>
        <p:spPr>
          <a:xfrm>
            <a:off x="17934065" y="6920429"/>
            <a:ext cx="14531134" cy="9752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9;p13">
            <a:extLst>
              <a:ext uri="{FF2B5EF4-FFF2-40B4-BE49-F238E27FC236}">
                <a16:creationId xmlns:a16="http://schemas.microsoft.com/office/drawing/2014/main" id="{8466B882-7DCD-7946-AAAC-AFAA420624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631" t="17437" r="17791" b="15026"/>
          <a:stretch/>
        </p:blipFill>
        <p:spPr>
          <a:xfrm>
            <a:off x="29507482" y="2"/>
            <a:ext cx="7951080" cy="708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9;p17">
            <a:extLst>
              <a:ext uri="{FF2B5EF4-FFF2-40B4-BE49-F238E27FC236}">
                <a16:creationId xmlns:a16="http://schemas.microsoft.com/office/drawing/2014/main" id="{DFFC5444-99CD-504C-954B-52EEC8C87C6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0796" y="16940186"/>
            <a:ext cx="5025162" cy="502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2579793" y="1121660"/>
            <a:ext cx="32303826" cy="4072538"/>
          </a:xfrm>
          <a:prstGeom prst="rect">
            <a:avLst/>
          </a:prstGeom>
        </p:spPr>
        <p:txBody>
          <a:bodyPr spcFirstLastPara="1" wrap="square" lIns="280857" tIns="280857" rIns="280857" bIns="280857" anchor="ctr" anchorCtr="0">
            <a:noAutofit/>
          </a:bodyPr>
          <a:lstStyle/>
          <a:p>
            <a:r>
              <a:rPr lang="en-US" sz="18432">
                <a:latin typeface="Times New Roman"/>
                <a:ea typeface="Times New Roman"/>
                <a:cs typeface="Times New Roman"/>
                <a:sym typeface="Times New Roman"/>
              </a:rPr>
              <a:t>SplintErase</a:t>
            </a:r>
            <a:endParaRPr sz="18432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17817598" y="5194199"/>
            <a:ext cx="15917827" cy="13366846"/>
          </a:xfrm>
          <a:prstGeom prst="rect">
            <a:avLst/>
          </a:prstGeom>
        </p:spPr>
        <p:txBody>
          <a:bodyPr spcFirstLastPara="1" wrap="square" lIns="280857" tIns="280857" rIns="280857" bIns="280857" anchor="t" anchorCtr="0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b="1" u="sng">
                <a:latin typeface="Times New Roman"/>
                <a:ea typeface="Times New Roman"/>
                <a:cs typeface="Times New Roman"/>
                <a:sym typeface="Times New Roman"/>
              </a:rPr>
              <a:t>Lab 2: Filter Paper Assay</a:t>
            </a:r>
            <a:endParaRPr sz="798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9446">
              <a:lnSpc>
                <a:spcPct val="115000"/>
              </a:lnSpc>
              <a:buSzPts val="2600"/>
              <a:buFont typeface="Times New Roman"/>
              <a:buChar char="•"/>
            </a:pPr>
            <a:r>
              <a:rPr lang="en-US" sz="7987">
                <a:latin typeface="Times New Roman"/>
                <a:ea typeface="Times New Roman"/>
                <a:cs typeface="Times New Roman"/>
                <a:sym typeface="Times New Roman"/>
              </a:rPr>
              <a:t>Used to test whether the endoglucanase and beta-glucosidase degrade cellulose </a:t>
            </a:r>
            <a:endParaRPr sz="798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9446">
              <a:lnSpc>
                <a:spcPct val="115000"/>
              </a:lnSpc>
              <a:spcBef>
                <a:spcPts val="0"/>
              </a:spcBef>
              <a:buSzPts val="2600"/>
              <a:buFont typeface="Times New Roman"/>
              <a:buChar char="•"/>
            </a:pPr>
            <a:r>
              <a:rPr lang="en-US" sz="7987">
                <a:latin typeface="Times New Roman"/>
                <a:ea typeface="Times New Roman"/>
                <a:cs typeface="Times New Roman"/>
                <a:sym typeface="Times New Roman"/>
              </a:rPr>
              <a:t>Observed the decomposition of filter paper and detected the presence of glucose</a:t>
            </a:r>
            <a:endParaRPr sz="798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>
              <a:lnSpc>
                <a:spcPct val="80000"/>
              </a:lnSpc>
              <a:buNone/>
            </a:pPr>
            <a:endParaRPr sz="798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>
              <a:lnSpc>
                <a:spcPct val="80000"/>
              </a:lnSpc>
              <a:buNone/>
            </a:pPr>
            <a:endParaRPr sz="798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900136" y="3845135"/>
            <a:ext cx="10338554" cy="1389899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2119916" y="15963907"/>
            <a:ext cx="13898608" cy="356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280857" rIns="280857" bIns="280857" anchor="t" anchorCtr="0">
            <a:noAutofit/>
          </a:bodyPr>
          <a:lstStyle/>
          <a:p>
            <a:r>
              <a:rPr lang="en-US" sz="5530">
                <a:latin typeface="Times New Roman"/>
                <a:ea typeface="Times New Roman"/>
                <a:cs typeface="Times New Roman"/>
                <a:sym typeface="Times New Roman"/>
              </a:rPr>
              <a:t>Image of Endoglucanase, Beta-glucosidase, Endoglucanase + Beta-glucosidase, Negative Control in falcon tubes with filter paper respectively</a:t>
            </a:r>
            <a:endParaRPr sz="553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89;p13">
            <a:extLst>
              <a:ext uri="{FF2B5EF4-FFF2-40B4-BE49-F238E27FC236}">
                <a16:creationId xmlns:a16="http://schemas.microsoft.com/office/drawing/2014/main" id="{5FAD9FE0-05F8-EA4F-BC5C-619C587575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631" t="17437" r="17791" b="15026"/>
          <a:stretch/>
        </p:blipFill>
        <p:spPr>
          <a:xfrm>
            <a:off x="29507482" y="2"/>
            <a:ext cx="7951080" cy="708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9;p17">
            <a:extLst>
              <a:ext uri="{FF2B5EF4-FFF2-40B4-BE49-F238E27FC236}">
                <a16:creationId xmlns:a16="http://schemas.microsoft.com/office/drawing/2014/main" id="{C1798FBA-6ECD-A643-91AB-DEC47F415DE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0796" y="16940186"/>
            <a:ext cx="5025162" cy="502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1226197" y="1179107"/>
            <a:ext cx="32303826" cy="40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140390" rIns="280857" bIns="140390" anchor="ctr" anchorCtr="0">
            <a:noAutofit/>
          </a:bodyPr>
          <a:lstStyle/>
          <a:p>
            <a:r>
              <a:rPr lang="en-US" sz="18432">
                <a:latin typeface="Times New Roman"/>
                <a:ea typeface="Times New Roman"/>
                <a:cs typeface="Times New Roman"/>
                <a:sym typeface="Times New Roman"/>
              </a:rPr>
              <a:t>SplintErase</a:t>
            </a:r>
            <a:endParaRPr sz="18432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2"/>
          </p:nvPr>
        </p:nvSpPr>
        <p:spPr>
          <a:xfrm>
            <a:off x="1226197" y="4413068"/>
            <a:ext cx="18684462" cy="1582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140390" rIns="280857" bIns="140390" anchor="t" anchorCtr="0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b="1" u="sng">
                <a:latin typeface="Times New Roman"/>
                <a:ea typeface="Times New Roman"/>
                <a:cs typeface="Times New Roman"/>
                <a:sym typeface="Times New Roman"/>
              </a:rPr>
              <a:t>LAB 2: Filter Paper Assay (Results)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9446">
              <a:lnSpc>
                <a:spcPct val="115000"/>
              </a:lnSpc>
              <a:buSzPts val="2600"/>
              <a:buFont typeface="Times New Roman"/>
              <a:buChar char="●"/>
            </a:pPr>
            <a:r>
              <a:rPr lang="en-US" sz="7987">
                <a:latin typeface="Times New Roman"/>
                <a:ea typeface="Times New Roman"/>
                <a:cs typeface="Times New Roman"/>
                <a:sym typeface="Times New Roman"/>
              </a:rPr>
              <a:t>Positive and Negative controls yielded expected results</a:t>
            </a:r>
            <a:endParaRPr sz="798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9446">
              <a:lnSpc>
                <a:spcPct val="115000"/>
              </a:lnSpc>
              <a:spcBef>
                <a:spcPts val="0"/>
              </a:spcBef>
              <a:buSzPts val="2600"/>
              <a:buFont typeface="Times New Roman"/>
              <a:buChar char="●"/>
            </a:pPr>
            <a:r>
              <a:rPr lang="en-US" sz="7987">
                <a:latin typeface="Times New Roman"/>
                <a:ea typeface="Times New Roman"/>
                <a:cs typeface="Times New Roman"/>
                <a:sym typeface="Times New Roman"/>
              </a:rPr>
              <a:t>Endoglucanase, Beta-glucosidase, Endoglucanase + Beta-glucosidase, all lacked glucose</a:t>
            </a:r>
            <a:endParaRPr sz="798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7987" b="1" u="sng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7987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9446">
              <a:lnSpc>
                <a:spcPct val="115000"/>
              </a:lnSpc>
              <a:buSzPts val="2600"/>
              <a:buFont typeface="Times New Roman"/>
              <a:buChar char="●"/>
            </a:pPr>
            <a:r>
              <a:rPr lang="en-US" sz="7987">
                <a:latin typeface="Times New Roman"/>
                <a:ea typeface="Times New Roman"/>
                <a:cs typeface="Times New Roman"/>
                <a:sym typeface="Times New Roman"/>
              </a:rPr>
              <a:t>Filter paper was not degraded</a:t>
            </a:r>
            <a:endParaRPr sz="798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09446">
              <a:lnSpc>
                <a:spcPct val="115000"/>
              </a:lnSpc>
              <a:spcBef>
                <a:spcPts val="0"/>
              </a:spcBef>
              <a:buSzPts val="2600"/>
              <a:buFont typeface="Times New Roman"/>
              <a:buChar char="●"/>
            </a:pPr>
            <a:r>
              <a:rPr lang="en-US" sz="7987">
                <a:latin typeface="Times New Roman"/>
                <a:ea typeface="Times New Roman"/>
                <a:cs typeface="Times New Roman"/>
                <a:sym typeface="Times New Roman"/>
              </a:rPr>
              <a:t>Need to add other enzymes for full degradation</a:t>
            </a:r>
            <a:endParaRPr sz="798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endParaRPr sz="67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80000"/>
              </a:lnSpc>
              <a:buNone/>
            </a:pPr>
            <a:endParaRPr sz="6144" b="1" u="sng"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l="8534" t="31322" r="9558" b="19279"/>
          <a:stretch/>
        </p:blipFill>
        <p:spPr>
          <a:xfrm>
            <a:off x="21970199" y="7369554"/>
            <a:ext cx="9671241" cy="783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20223311" y="15482680"/>
            <a:ext cx="14307797" cy="40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280857" rIns="280857" bIns="280857" anchor="t" anchorCtr="0">
            <a:noAutofit/>
          </a:bodyPr>
          <a:lstStyle/>
          <a:p>
            <a:r>
              <a:rPr lang="en-US" sz="55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of the Endoglucanase, Beta-glucosidase, Endoglucanase+Beta-glucosidase, Negative Control and Positive Control of the Glucose test strips</a:t>
            </a:r>
            <a:endParaRPr sz="55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55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89;p13">
            <a:extLst>
              <a:ext uri="{FF2B5EF4-FFF2-40B4-BE49-F238E27FC236}">
                <a16:creationId xmlns:a16="http://schemas.microsoft.com/office/drawing/2014/main" id="{739668AE-B601-AB42-9967-DC8E7EF175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631" t="17437" r="17791" b="15026"/>
          <a:stretch/>
        </p:blipFill>
        <p:spPr>
          <a:xfrm>
            <a:off x="29507482" y="2"/>
            <a:ext cx="7951080" cy="708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9;p17">
            <a:extLst>
              <a:ext uri="{FF2B5EF4-FFF2-40B4-BE49-F238E27FC236}">
                <a16:creationId xmlns:a16="http://schemas.microsoft.com/office/drawing/2014/main" id="{B8C5DEBC-14D9-B54C-8FED-FCA4218B554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0796" y="16940186"/>
            <a:ext cx="5025162" cy="502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2136965" y="5365923"/>
            <a:ext cx="31922285" cy="1390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280857" rIns="280857" bIns="280857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8602" b="1" u="sng">
                <a:latin typeface="Times New Roman"/>
                <a:ea typeface="Times New Roman"/>
                <a:cs typeface="Times New Roman"/>
                <a:sym typeface="Times New Roman"/>
              </a:rPr>
              <a:t>Future Research and Experimentation:</a:t>
            </a:r>
            <a:endParaRPr sz="8602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8602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04518" indent="-1170432">
              <a:lnSpc>
                <a:spcPct val="150000"/>
              </a:lnSpc>
              <a:buSzPts val="2400"/>
              <a:buFont typeface="Times New Roman"/>
              <a:buChar char="●"/>
            </a:pPr>
            <a:r>
              <a:rPr lang="en-US" sz="7373">
                <a:latin typeface="Times New Roman"/>
                <a:ea typeface="Times New Roman"/>
                <a:cs typeface="Times New Roman"/>
                <a:sym typeface="Times New Roman"/>
              </a:rPr>
              <a:t>Lignin Degradation: Blue Copper Laccases derived from white rot fungi Degrades into C</a:t>
            </a:r>
            <a:r>
              <a:rPr lang="en-US" sz="7373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7373" baseline="-250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7373">
                <a:latin typeface="Times New Roman"/>
                <a:ea typeface="Times New Roman"/>
                <a:cs typeface="Times New Roman"/>
                <a:sym typeface="Times New Roman"/>
              </a:rPr>
              <a:t> and H</a:t>
            </a:r>
            <a:r>
              <a:rPr lang="en-US" sz="7373" baseline="-250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7373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737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04518" indent="-1170432">
              <a:lnSpc>
                <a:spcPct val="150000"/>
              </a:lnSpc>
              <a:buSzPts val="2400"/>
              <a:buFont typeface="Times New Roman"/>
              <a:buChar char="●"/>
            </a:pPr>
            <a:r>
              <a:rPr lang="en-US" sz="7373">
                <a:latin typeface="Times New Roman"/>
                <a:ea typeface="Times New Roman"/>
                <a:cs typeface="Times New Roman"/>
                <a:sym typeface="Times New Roman"/>
              </a:rPr>
              <a:t>Laccases aided with mediators →chemical compounds acting as a carrier between enzyme and substrate</a:t>
            </a:r>
            <a:endParaRPr sz="737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04518" indent="-1170432">
              <a:lnSpc>
                <a:spcPct val="150000"/>
              </a:lnSpc>
              <a:buSzPts val="2400"/>
              <a:buFont typeface="Times New Roman"/>
              <a:buChar char="●"/>
            </a:pPr>
            <a:r>
              <a:rPr lang="en-US" sz="7373">
                <a:latin typeface="Times New Roman"/>
                <a:ea typeface="Times New Roman"/>
                <a:cs typeface="Times New Roman"/>
                <a:sym typeface="Times New Roman"/>
              </a:rPr>
              <a:t>Incorporate exoglucanase and TxTI system in future experiments </a:t>
            </a:r>
            <a:endParaRPr sz="737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</a:pPr>
            <a:endParaRPr sz="860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</a:pPr>
            <a:endParaRPr sz="8602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2579793" y="1293385"/>
            <a:ext cx="32303826" cy="40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0857" tIns="140390" rIns="280857" bIns="140390" anchor="ctr" anchorCtr="0">
            <a:noAutofit/>
          </a:bodyPr>
          <a:lstStyle/>
          <a:p>
            <a:r>
              <a:rPr lang="en-US" sz="18432">
                <a:latin typeface="Times New Roman"/>
                <a:ea typeface="Times New Roman"/>
                <a:cs typeface="Times New Roman"/>
                <a:sym typeface="Times New Roman"/>
              </a:rPr>
              <a:t>SplintErase</a:t>
            </a:r>
            <a:endParaRPr sz="18432"/>
          </a:p>
        </p:txBody>
      </p:sp>
      <p:pic>
        <p:nvPicPr>
          <p:cNvPr id="6" name="Google Shape;89;p13">
            <a:extLst>
              <a:ext uri="{FF2B5EF4-FFF2-40B4-BE49-F238E27FC236}">
                <a16:creationId xmlns:a16="http://schemas.microsoft.com/office/drawing/2014/main" id="{88C530FD-5B58-7B4A-96D8-E01E59033D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631" t="17437" r="17791" b="15026"/>
          <a:stretch/>
        </p:blipFill>
        <p:spPr>
          <a:xfrm>
            <a:off x="29507482" y="2"/>
            <a:ext cx="7951080" cy="708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9;p17">
            <a:extLst>
              <a:ext uri="{FF2B5EF4-FFF2-40B4-BE49-F238E27FC236}">
                <a16:creationId xmlns:a16="http://schemas.microsoft.com/office/drawing/2014/main" id="{3618CCFD-7AC7-1045-8F03-249668FE092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40796" y="16940186"/>
            <a:ext cx="5025162" cy="5025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276</Words>
  <Application>Microsoft Macintosh PowerPoint</Application>
  <PresentationFormat>Custom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SplintErase </vt:lpstr>
      <vt:lpstr>SplintErase </vt:lpstr>
      <vt:lpstr>SplintErase</vt:lpstr>
      <vt:lpstr>SplintErase</vt:lpstr>
      <vt:lpstr>SplintErase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SplintErase </dc:title>
  <cp:lastModifiedBy>Microsoft Office User</cp:lastModifiedBy>
  <cp:revision>3</cp:revision>
  <dcterms:modified xsi:type="dcterms:W3CDTF">2019-03-11T18:04:29Z</dcterms:modified>
</cp:coreProperties>
</file>