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37463413" cy="210677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31"/>
  </p:normalViewPr>
  <p:slideViewPr>
    <p:cSldViewPr snapToGrid="0">
      <p:cViewPr varScale="1">
        <p:scale>
          <a:sx n="29" d="100"/>
          <a:sy n="29" d="100"/>
        </p:scale>
        <p:origin x="344" y="320"/>
      </p:cViewPr>
      <p:guideLst>
        <p:guide orient="horz" pos="6636"/>
        <p:guide pos="1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9633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sided poster!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84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98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1779849" y="-4990876"/>
            <a:ext cx="13903718" cy="3371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100937226" y="12936894"/>
            <a:ext cx="55224718" cy="3453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1555124" y="-21290746"/>
            <a:ext cx="55224718" cy="10298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809756" y="6544648"/>
            <a:ext cx="31843901" cy="4515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619512" y="11938371"/>
            <a:ext cx="26224388" cy="538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lvl="0" algn="ctr">
              <a:spcBef>
                <a:spcPts val="2340"/>
              </a:spcBef>
              <a:spcAft>
                <a:spcPts val="0"/>
              </a:spcAft>
              <a:buClr>
                <a:srgbClr val="888888"/>
              </a:buClr>
              <a:buSzPts val="11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040"/>
              </a:spcBef>
              <a:spcAft>
                <a:spcPts val="0"/>
              </a:spcAft>
              <a:buClr>
                <a:srgbClr val="888888"/>
              </a:buClr>
              <a:buSzPts val="10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760"/>
              </a:spcBef>
              <a:spcAft>
                <a:spcPts val="0"/>
              </a:spcAft>
              <a:buClr>
                <a:srgbClr val="888888"/>
              </a:buClr>
              <a:buSzPts val="8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959352" y="13537958"/>
            <a:ext cx="31843901" cy="418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Calibri"/>
              <a:buNone/>
              <a:defRPr sz="14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959352" y="8929397"/>
            <a:ext cx="31843901" cy="460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b" anchorCtr="0"/>
          <a:lstStyle>
            <a:lvl1pPr marL="457200" lvl="0" indent="-228600" algn="l"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18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674798" y="15103406"/>
            <a:ext cx="68754473" cy="4271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lvl="0" indent="-876300" algn="l"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marL="914400" lvl="1" indent="-78740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marL="1371600" lvl="2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marL="1828800" lvl="3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marL="2286000" lvl="4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marL="2743200" lvl="5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marL="3200400" lvl="6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marL="3657600" lvl="7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marL="4114800" lvl="8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77053656" y="15103406"/>
            <a:ext cx="68760973" cy="4271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lvl="0" indent="-876300" algn="l"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marL="914400" lvl="1" indent="-78740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marL="1371600" lvl="2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marL="1828800" lvl="3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marL="2286000" lvl="4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marL="2743200" lvl="5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marL="3200400" lvl="6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marL="3657600" lvl="7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marL="4114800" lvl="8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873171" y="4715853"/>
            <a:ext cx="16552847" cy="1965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b" anchorCtr="0"/>
          <a:lstStyle>
            <a:lvl1pPr marL="457200" lvl="0" indent="-22860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/>
            </a:lvl1pPr>
            <a:lvl2pPr marL="914400" lvl="1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2pPr>
            <a:lvl3pPr marL="1371600" lvl="2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3pPr>
            <a:lvl4pPr marL="1828800" lvl="3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4pPr>
            <a:lvl5pPr marL="2286000" lvl="4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5pPr>
            <a:lvl6pPr marL="2743200" lvl="5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6pPr>
            <a:lvl7pPr marL="3200400" lvl="6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7pPr>
            <a:lvl8pPr marL="3657600" lvl="7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8pPr>
            <a:lvl9pPr marL="4114800" lvl="8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873171" y="6681196"/>
            <a:ext cx="16552847" cy="1213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lvl="0" indent="-78740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marL="914400" lvl="1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marL="1371600" lvl="2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marL="1828800" lvl="3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marL="2286000" lvl="4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marL="2743200" lvl="5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marL="3200400" lvl="6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marL="3657600" lvl="7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marL="4114800" lvl="8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9030895" y="4715853"/>
            <a:ext cx="16559349" cy="1965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b" anchorCtr="0"/>
          <a:lstStyle>
            <a:lvl1pPr marL="457200" lvl="0" indent="-22860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/>
            </a:lvl1pPr>
            <a:lvl2pPr marL="914400" lvl="1" indent="-228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2pPr>
            <a:lvl3pPr marL="1371600" lvl="2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3pPr>
            <a:lvl4pPr marL="1828800" lvl="3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4pPr>
            <a:lvl5pPr marL="2286000" lvl="4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5pPr>
            <a:lvl6pPr marL="2743200" lvl="5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6pPr>
            <a:lvl7pPr marL="3200400" lvl="6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7pPr>
            <a:lvl8pPr marL="3657600" lvl="7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8pPr>
            <a:lvl9pPr marL="4114800" lvl="8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9030895" y="6681196"/>
            <a:ext cx="16559349" cy="1213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lvl="0" indent="-78740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marL="914400" lvl="1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marL="1371600" lvl="2" indent="-6477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marL="1828800" lvl="3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marL="2286000" lvl="4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marL="2743200" lvl="5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marL="3200400" lvl="6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marL="3657600" lvl="7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marL="4114800" lvl="8" indent="-60325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873173" y="838807"/>
            <a:ext cx="12325205" cy="356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sz="73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4647155" y="838809"/>
            <a:ext cx="20943089" cy="1798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lvl="0" indent="-971550" algn="l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Char char="•"/>
              <a:defRPr sz="11700"/>
            </a:lvl1pPr>
            <a:lvl2pPr marL="914400" lvl="1" indent="-876300" algn="l"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–"/>
              <a:defRPr sz="10200"/>
            </a:lvl2pPr>
            <a:lvl3pPr marL="1371600" lvl="2" indent="-78740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3pPr>
            <a:lvl4pPr marL="1828800" lvl="3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marL="2286000" lvl="4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marL="2743200" lvl="5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marL="3200400" lvl="6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marL="3657600" lvl="7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marL="4114800" lvl="8" indent="-69215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873173" y="4408616"/>
            <a:ext cx="12325205" cy="1441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lvl="0" indent="-2286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marL="914400" lvl="1" indent="-2286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marL="1371600" lvl="2" indent="-22860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marL="1828800" lvl="3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marL="2286000" lvl="4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marL="2743200" lvl="5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marL="3200400" lvl="6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marL="3657600" lvl="7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marL="4114800" lvl="8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7343091" y="14747398"/>
            <a:ext cx="22478047" cy="174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sz="73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7343091" y="1882439"/>
            <a:ext cx="22478047" cy="1264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R="0" lvl="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Arial"/>
              <a:buNone/>
              <a:defRPr sz="1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Font typeface="Arial"/>
              <a:buNone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7343091" y="16488413"/>
            <a:ext cx="22478047" cy="247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lvl="0" indent="-2286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marL="914400" lvl="1" indent="-2286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marL="1371600" lvl="2" indent="-22860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marL="1828800" lvl="3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marL="2286000" lvl="4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marL="2743200" lvl="5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marL="3200400" lvl="6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marL="3657600" lvl="7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marL="4114800" lvl="8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26000">
              <a:schemeClr val="lt1"/>
            </a:gs>
            <a:gs pos="76000">
              <a:srgbClr val="939393"/>
            </a:gs>
            <a:gs pos="100000">
              <a:srgbClr val="9393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 sz="1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t" anchorCtr="0"/>
          <a:lstStyle>
            <a:lvl1pPr marL="457200" marR="0" lvl="0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Arial"/>
              <a:buChar char="•"/>
              <a:defRPr sz="1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76300" algn="l" rtl="0"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Font typeface="Arial"/>
              <a:buChar char="–"/>
              <a:defRPr sz="10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87400" algn="l" rtl="0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92150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–"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92150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»"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92150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92150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92150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92150" algn="l" rtl="0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50" tIns="167225" rIns="334450" bIns="1672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2.jp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7567" y="442200"/>
            <a:ext cx="3797908" cy="34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2887400" y="4266500"/>
            <a:ext cx="11565900" cy="16496400"/>
          </a:xfrm>
          <a:prstGeom prst="rect">
            <a:avLst/>
          </a:prstGeom>
          <a:solidFill>
            <a:schemeClr val="lt1">
              <a:alpha val="81568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9300" tIns="69650" rIns="139300" bIns="69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1910274" y="18612850"/>
            <a:ext cx="279677" cy="39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300" tIns="69650" rIns="139300" bIns="69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679" y="705298"/>
            <a:ext cx="7619179" cy="87736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8940850" y="172225"/>
            <a:ext cx="20180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14DBF5"/>
                </a:solidFill>
                <a:latin typeface="Calibri"/>
                <a:ea typeface="Calibri"/>
                <a:cs typeface="Calibri"/>
                <a:sym typeface="Calibri"/>
              </a:rPr>
              <a:t>DETECTING TOXIC ALGAE</a:t>
            </a:r>
            <a:endParaRPr sz="9600">
              <a:solidFill>
                <a:srgbClr val="14DB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548900" y="1536915"/>
            <a:ext cx="26392500" cy="2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Holly Henrich, Kristy Chan, Kristi Tu, Molly Brennan, Isabella Stuewe,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Isa Guevara-Longree, Yasmin Alrawi, Melinda Joe, Rohit Sinha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Laura O’Brien and Chris Bing (Advisors), Grace Vezeau (Mentor)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Castro Valley High School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5">
            <a:alphaModFix/>
          </a:blip>
          <a:srcRect l="8866" t="9453" r="11540"/>
          <a:stretch/>
        </p:blipFill>
        <p:spPr>
          <a:xfrm>
            <a:off x="30320750" y="1534725"/>
            <a:ext cx="2664001" cy="22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/>
          <p:nvPr/>
        </p:nvSpPr>
        <p:spPr>
          <a:xfrm>
            <a:off x="692525" y="4257225"/>
            <a:ext cx="11565900" cy="16496400"/>
          </a:xfrm>
          <a:prstGeom prst="rect">
            <a:avLst/>
          </a:prstGeom>
          <a:solidFill>
            <a:schemeClr val="lt1">
              <a:alpha val="8157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9300" tIns="69650" rIns="139300" bIns="69650" anchor="ctr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24963309" y="4298650"/>
            <a:ext cx="11565900" cy="16496400"/>
          </a:xfrm>
          <a:prstGeom prst="rect">
            <a:avLst/>
          </a:prstGeom>
          <a:solidFill>
            <a:schemeClr val="lt1">
              <a:alpha val="8157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9300" tIns="69650" rIns="139300" bIns="69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607338" y="9092168"/>
            <a:ext cx="1613400" cy="1549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17042320" y="9730643"/>
            <a:ext cx="1613400" cy="1800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15394050" y="5670250"/>
            <a:ext cx="3418500" cy="22734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5622652" y="6263797"/>
            <a:ext cx="29214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indicator of toxic Blue-Green Algae</a:t>
            </a:r>
            <a:endParaRPr sz="2800"/>
          </a:p>
        </p:txBody>
      </p:sp>
      <p:sp>
        <p:nvSpPr>
          <p:cNvPr id="103" name="Google Shape;103;p13"/>
          <p:cNvSpPr txBox="1"/>
          <p:nvPr/>
        </p:nvSpPr>
        <p:spPr>
          <a:xfrm>
            <a:off x="18655785" y="10733593"/>
            <a:ext cx="17835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rfp gene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18702665" y="8097783"/>
            <a:ext cx="1414884" cy="649538"/>
          </a:xfrm>
          <a:custGeom>
            <a:avLst/>
            <a:gdLst/>
            <a:ahLst/>
            <a:cxnLst/>
            <a:rect l="l" t="t" r="r" b="b"/>
            <a:pathLst>
              <a:path w="80414" h="30331" extrusionOk="0">
                <a:moveTo>
                  <a:pt x="2194" y="8479"/>
                </a:moveTo>
                <a:cubicBezTo>
                  <a:pt x="1356" y="14343"/>
                  <a:pt x="-719" y="20442"/>
                  <a:pt x="718" y="26189"/>
                </a:cubicBezTo>
                <a:cubicBezTo>
                  <a:pt x="1210" y="28157"/>
                  <a:pt x="4671" y="28222"/>
                  <a:pt x="6622" y="27665"/>
                </a:cubicBezTo>
                <a:cubicBezTo>
                  <a:pt x="17039" y="24688"/>
                  <a:pt x="19622" y="10237"/>
                  <a:pt x="27283" y="2576"/>
                </a:cubicBezTo>
                <a:cubicBezTo>
                  <a:pt x="28383" y="1476"/>
                  <a:pt x="30611" y="0"/>
                  <a:pt x="31711" y="1100"/>
                </a:cubicBezTo>
                <a:cubicBezTo>
                  <a:pt x="38466" y="7853"/>
                  <a:pt x="29666" y="23843"/>
                  <a:pt x="37614" y="29141"/>
                </a:cubicBezTo>
                <a:cubicBezTo>
                  <a:pt x="40001" y="30732"/>
                  <a:pt x="42965" y="26742"/>
                  <a:pt x="44994" y="24713"/>
                </a:cubicBezTo>
                <a:cubicBezTo>
                  <a:pt x="48929" y="20778"/>
                  <a:pt x="53937" y="17679"/>
                  <a:pt x="56800" y="12907"/>
                </a:cubicBezTo>
                <a:cubicBezTo>
                  <a:pt x="58590" y="9924"/>
                  <a:pt x="61069" y="3971"/>
                  <a:pt x="64180" y="5527"/>
                </a:cubicBezTo>
                <a:cubicBezTo>
                  <a:pt x="71275" y="9076"/>
                  <a:pt x="61522" y="23532"/>
                  <a:pt x="67131" y="29141"/>
                </a:cubicBezTo>
                <a:cubicBezTo>
                  <a:pt x="70894" y="32904"/>
                  <a:pt x="80414" y="25607"/>
                  <a:pt x="80414" y="20286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Google Shape;105;p13"/>
          <p:cNvSpPr/>
          <p:nvPr/>
        </p:nvSpPr>
        <p:spPr>
          <a:xfrm>
            <a:off x="19225632" y="8895796"/>
            <a:ext cx="233100" cy="791100"/>
          </a:xfrm>
          <a:prstGeom prst="up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19256386" y="7234840"/>
            <a:ext cx="233100" cy="659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16242797" y="8336448"/>
            <a:ext cx="233100" cy="791100"/>
          </a:xfrm>
          <a:prstGeom prst="down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19656147" y="6629793"/>
            <a:ext cx="1613400" cy="9489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19871524" y="6779475"/>
            <a:ext cx="13716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RFP</a:t>
            </a:r>
            <a:endParaRPr sz="3600"/>
          </a:p>
        </p:txBody>
      </p:sp>
      <p:sp>
        <p:nvSpPr>
          <p:cNvPr id="110" name="Google Shape;110;p13"/>
          <p:cNvSpPr/>
          <p:nvPr/>
        </p:nvSpPr>
        <p:spPr>
          <a:xfrm>
            <a:off x="20438064" y="9092168"/>
            <a:ext cx="922500" cy="1800000"/>
          </a:xfrm>
          <a:prstGeom prst="mathPlus">
            <a:avLst>
              <a:gd name="adj1" fmla="val 23520"/>
            </a:avLst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3"/>
          <p:cNvCxnSpPr/>
          <p:nvPr/>
        </p:nvCxnSpPr>
        <p:spPr>
          <a:xfrm>
            <a:off x="15213612" y="10704448"/>
            <a:ext cx="6029700" cy="0"/>
          </a:xfrm>
          <a:prstGeom prst="straightConnector1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3"/>
          <p:cNvSpPr/>
          <p:nvPr/>
        </p:nvSpPr>
        <p:spPr>
          <a:xfrm>
            <a:off x="18809201" y="9869516"/>
            <a:ext cx="1613400" cy="791100"/>
          </a:xfrm>
          <a:prstGeom prst="homePlate">
            <a:avLst>
              <a:gd name="adj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16716475" y="10686050"/>
            <a:ext cx="22203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Ribosome Binding site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15228963" y="10640526"/>
            <a:ext cx="16134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Inducible promoter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20117480" y="10684347"/>
            <a:ext cx="2220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terminator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13458125" y="11865463"/>
            <a:ext cx="104841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Figure 2: Schematic of general design for biosensor of toxic blue-green algae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3"/>
          <p:cNvPicPr preferRelativeResize="0"/>
          <p:nvPr/>
        </p:nvPicPr>
        <p:blipFill rotWithShape="1">
          <a:blip r:embed="rId6">
            <a:alphaModFix/>
          </a:blip>
          <a:srcRect t="18182" b="7633"/>
          <a:stretch/>
        </p:blipFill>
        <p:spPr>
          <a:xfrm>
            <a:off x="25305125" y="6871475"/>
            <a:ext cx="11126705" cy="464345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/>
          <p:nvPr/>
        </p:nvSpPr>
        <p:spPr>
          <a:xfrm flipH="1">
            <a:off x="25550675" y="11865475"/>
            <a:ext cx="10755300" cy="742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3: Results from “Colorful World” transformation, with the addition of one additional chassis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heat-shock transformation was performed with two plasmids (pGRN and pPRL, which code for green and purple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pigments, respectively) into three different strains of E. coli (4-1, 4-2 and HB101- from BioRad kit for pGLO transformation) as "chassis."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pGRN transformations were successful for all three types of bacteria, but the colonies for 4-1 were larger than in the other two types.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pPRL transformation only worked in the 4-1 E. coli.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995875" y="4298650"/>
            <a:ext cx="11126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THE PROBLEM</a:t>
            </a:r>
            <a:endParaRPr sz="5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13187875" y="4298650"/>
            <a:ext cx="11126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DESIGN/METHODS</a:t>
            </a:r>
            <a:endParaRPr sz="5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25303675" y="4298650"/>
            <a:ext cx="11126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5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25298425" y="5330375"/>
            <a:ext cx="11126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A twist on the Colorful World Experiment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13106350" y="13430575"/>
            <a:ext cx="11221500" cy="6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Plan: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link an inducible promoter sensitive to a component of blue-green toxic algae to a reporter gene, like RFP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possibly a low oxygen sensor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transform into bacterial chassis (biosensor)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grow biosensor in varying low-oxygen conditions, observe if there are varying degrees of RFP output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modify design as necessary to achieve quick, clear positive result in the presence of harmful levels of toxic blue-green algae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possibly move to cell-free expression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design a portable device that contains our biosensor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3" descr="Image result for lake chabo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0275" y="14097237"/>
            <a:ext cx="6507500" cy="432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 descr="Image result for toxic blue green algae"/>
          <p:cNvPicPr preferRelativeResize="0"/>
          <p:nvPr/>
        </p:nvPicPr>
        <p:blipFill rotWithShape="1">
          <a:blip r:embed="rId8">
            <a:alphaModFix/>
          </a:blip>
          <a:srcRect l="8999" r="7674"/>
          <a:stretch/>
        </p:blipFill>
        <p:spPr>
          <a:xfrm>
            <a:off x="5420708" y="11090200"/>
            <a:ext cx="6130267" cy="43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3"/>
          <p:cNvSpPr txBox="1"/>
          <p:nvPr/>
        </p:nvSpPr>
        <p:spPr>
          <a:xfrm>
            <a:off x="1418125" y="18536400"/>
            <a:ext cx="51606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http://www.redwoodhikes.com/EastBay/Chabot.html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8108925" y="15496500"/>
            <a:ext cx="34185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https://www.bbc.com/news/uk-england-cumbria-44730910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968450" y="5737950"/>
            <a:ext cx="11126700" cy="53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toxic algae is an ongoing problem in many communities, including ours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Our local Lake Chobot had an outbreak of blue-green algae due to the drought in 2014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the outbreak killed multiple dogs and lead to our idea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during our research into possible solutions, we have encountered some probkems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In a high school laboratory,  we can not experiment with  actual toxins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`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1092000" y="19117175"/>
            <a:ext cx="10755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Figure 1: Lake Chabot in Castro valley, CA [A] and a lake blue-green toxic algae bloom [B]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4958975" y="11198800"/>
            <a:ext cx="9225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1758575" y="13561000"/>
            <a:ext cx="9225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>
            <a:hlinkClick r:id="rId9" action="ppaction://hlinksldjump"/>
          </p:cNvPr>
          <p:cNvSpPr/>
          <p:nvPr/>
        </p:nvSpPr>
        <p:spPr>
          <a:xfrm rot="10800000">
            <a:off x="35100547" y="19222188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0800" tIns="140400" rIns="280800" bIns="140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/>
        </p:nvSpPr>
        <p:spPr>
          <a:xfrm>
            <a:off x="6285450" y="553225"/>
            <a:ext cx="26416500" cy="3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14DBF5"/>
                </a:solidFill>
                <a:latin typeface="Calibri"/>
                <a:ea typeface="Calibri"/>
                <a:cs typeface="Calibri"/>
                <a:sym typeface="Calibri"/>
              </a:rPr>
              <a:t>The Future is Now</a:t>
            </a:r>
            <a:endParaRPr sz="9600">
              <a:solidFill>
                <a:srgbClr val="14DBF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14DBF5"/>
                </a:solidFill>
                <a:latin typeface="Calibri"/>
                <a:ea typeface="Calibri"/>
                <a:cs typeface="Calibri"/>
                <a:sym typeface="Calibri"/>
              </a:rPr>
              <a:t>a workshop presented as part of Synthetic Biology Week</a:t>
            </a:r>
            <a:endParaRPr sz="8000">
              <a:solidFill>
                <a:srgbClr val="14DB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4">
            <a:hlinkClick r:id="" action="ppaction://hlinkshowjump?jump=firstslide"/>
          </p:cNvPr>
          <p:cNvSpPr/>
          <p:nvPr/>
        </p:nvSpPr>
        <p:spPr>
          <a:xfrm>
            <a:off x="35345847" y="19000489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w="120000" h="120000" fill="darkenLess" extrusionOk="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0000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0800" tIns="140400" rIns="280800" bIns="140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79" y="705298"/>
            <a:ext cx="7619179" cy="87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4">
            <a:alphaModFix/>
          </a:blip>
          <a:srcRect t="20081" b="47854"/>
          <a:stretch/>
        </p:blipFill>
        <p:spPr>
          <a:xfrm>
            <a:off x="18383863" y="3486550"/>
            <a:ext cx="11246074" cy="641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5">
            <a:alphaModFix/>
          </a:blip>
          <a:srcRect t="15248" b="7423"/>
          <a:stretch/>
        </p:blipFill>
        <p:spPr>
          <a:xfrm>
            <a:off x="729350" y="7109175"/>
            <a:ext cx="8331152" cy="1145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37999" y="12486275"/>
            <a:ext cx="13412701" cy="754550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974550" y="18813775"/>
            <a:ext cx="7809600" cy="121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1165050" y="19002175"/>
            <a:ext cx="7619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BioBistro: Decide what’s on the menu!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30866825" y="17209400"/>
            <a:ext cx="6079200" cy="121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19916250" y="11113400"/>
            <a:ext cx="7809600" cy="121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20011500" y="11298450"/>
            <a:ext cx="7619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Paper Plasmid Engineering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31110875" y="17460175"/>
            <a:ext cx="5743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Cell-Free Expression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4"/>
          <p:cNvPicPr preferRelativeResize="0"/>
          <p:nvPr/>
        </p:nvPicPr>
        <p:blipFill rotWithShape="1">
          <a:blip r:embed="rId7">
            <a:alphaModFix/>
          </a:blip>
          <a:srcRect l="8866" t="9453" r="11540"/>
          <a:stretch/>
        </p:blipFill>
        <p:spPr>
          <a:xfrm>
            <a:off x="32600249" y="467925"/>
            <a:ext cx="4346900" cy="370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12276" y="7109175"/>
            <a:ext cx="6079227" cy="994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/>
          <p:nvPr/>
        </p:nvSpPr>
        <p:spPr>
          <a:xfrm>
            <a:off x="9280350" y="5097775"/>
            <a:ext cx="7809600" cy="121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Dye Electrophoresis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412179" y="5494279"/>
            <a:ext cx="4869725" cy="161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 rotWithShape="1">
          <a:blip r:embed="rId10">
            <a:alphaModFix/>
          </a:blip>
          <a:srcRect t="28739"/>
          <a:stretch/>
        </p:blipFill>
        <p:spPr>
          <a:xfrm>
            <a:off x="9365300" y="6564828"/>
            <a:ext cx="7644100" cy="968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419</Words>
  <Application>Microsoft Macintosh PowerPoint</Application>
  <PresentationFormat>Custom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O'Brien</dc:creator>
  <cp:lastModifiedBy>Microsoft Office User</cp:lastModifiedBy>
  <cp:revision>3</cp:revision>
  <dcterms:modified xsi:type="dcterms:W3CDTF">2019-03-11T17:58:13Z</dcterms:modified>
</cp:coreProperties>
</file>