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2.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3.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4.xml" ContentType="application/vnd.openxmlformats-officedocument.presentationml.notesSl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1" r:id="rId1"/>
  </p:sldMasterIdLst>
  <p:notesMasterIdLst>
    <p:notesMasterId r:id="rId6"/>
  </p:notesMasterIdLst>
  <p:handoutMasterIdLst>
    <p:handoutMasterId r:id="rId7"/>
  </p:handoutMasterIdLst>
  <p:sldIdLst>
    <p:sldId id="308" r:id="rId2"/>
    <p:sldId id="345" r:id="rId3"/>
    <p:sldId id="346" r:id="rId4"/>
    <p:sldId id="347" r:id="rId5"/>
  </p:sldIdLst>
  <p:sldSz cx="37463413" cy="21067713"/>
  <p:notesSz cx="9388475" cy="7102475"/>
  <p:defaultTextStyle>
    <a:defPPr>
      <a:defRPr lang="en-US"/>
    </a:defPPr>
    <a:lvl1pPr marL="0" algn="l" defTabSz="2809494" rtl="0" eaLnBrk="1" latinLnBrk="0" hangingPunct="1">
      <a:defRPr sz="5531" kern="1200">
        <a:solidFill>
          <a:schemeClr val="tx1"/>
        </a:solidFill>
        <a:latin typeface="+mn-lt"/>
        <a:ea typeface="+mn-ea"/>
        <a:cs typeface="+mn-cs"/>
      </a:defRPr>
    </a:lvl1pPr>
    <a:lvl2pPr marL="1404747" algn="l" defTabSz="2809494" rtl="0" eaLnBrk="1" latinLnBrk="0" hangingPunct="1">
      <a:defRPr sz="5531" kern="1200">
        <a:solidFill>
          <a:schemeClr val="tx1"/>
        </a:solidFill>
        <a:latin typeface="+mn-lt"/>
        <a:ea typeface="+mn-ea"/>
        <a:cs typeface="+mn-cs"/>
      </a:defRPr>
    </a:lvl2pPr>
    <a:lvl3pPr marL="2809494" algn="l" defTabSz="2809494" rtl="0" eaLnBrk="1" latinLnBrk="0" hangingPunct="1">
      <a:defRPr sz="5531" kern="1200">
        <a:solidFill>
          <a:schemeClr val="tx1"/>
        </a:solidFill>
        <a:latin typeface="+mn-lt"/>
        <a:ea typeface="+mn-ea"/>
        <a:cs typeface="+mn-cs"/>
      </a:defRPr>
    </a:lvl3pPr>
    <a:lvl4pPr marL="4214241" algn="l" defTabSz="2809494" rtl="0" eaLnBrk="1" latinLnBrk="0" hangingPunct="1">
      <a:defRPr sz="5531" kern="1200">
        <a:solidFill>
          <a:schemeClr val="tx1"/>
        </a:solidFill>
        <a:latin typeface="+mn-lt"/>
        <a:ea typeface="+mn-ea"/>
        <a:cs typeface="+mn-cs"/>
      </a:defRPr>
    </a:lvl4pPr>
    <a:lvl5pPr marL="5618988" algn="l" defTabSz="2809494" rtl="0" eaLnBrk="1" latinLnBrk="0" hangingPunct="1">
      <a:defRPr sz="5531" kern="1200">
        <a:solidFill>
          <a:schemeClr val="tx1"/>
        </a:solidFill>
        <a:latin typeface="+mn-lt"/>
        <a:ea typeface="+mn-ea"/>
        <a:cs typeface="+mn-cs"/>
      </a:defRPr>
    </a:lvl5pPr>
    <a:lvl6pPr marL="7023735" algn="l" defTabSz="2809494" rtl="0" eaLnBrk="1" latinLnBrk="0" hangingPunct="1">
      <a:defRPr sz="5531" kern="1200">
        <a:solidFill>
          <a:schemeClr val="tx1"/>
        </a:solidFill>
        <a:latin typeface="+mn-lt"/>
        <a:ea typeface="+mn-ea"/>
        <a:cs typeface="+mn-cs"/>
      </a:defRPr>
    </a:lvl6pPr>
    <a:lvl7pPr marL="8428482" algn="l" defTabSz="2809494" rtl="0" eaLnBrk="1" latinLnBrk="0" hangingPunct="1">
      <a:defRPr sz="5531" kern="1200">
        <a:solidFill>
          <a:schemeClr val="tx1"/>
        </a:solidFill>
        <a:latin typeface="+mn-lt"/>
        <a:ea typeface="+mn-ea"/>
        <a:cs typeface="+mn-cs"/>
      </a:defRPr>
    </a:lvl7pPr>
    <a:lvl8pPr marL="9833229" algn="l" defTabSz="2809494" rtl="0" eaLnBrk="1" latinLnBrk="0" hangingPunct="1">
      <a:defRPr sz="5531" kern="1200">
        <a:solidFill>
          <a:schemeClr val="tx1"/>
        </a:solidFill>
        <a:latin typeface="+mn-lt"/>
        <a:ea typeface="+mn-ea"/>
        <a:cs typeface="+mn-cs"/>
      </a:defRPr>
    </a:lvl8pPr>
    <a:lvl9pPr marL="11237976" algn="l" defTabSz="2809494" rtl="0" eaLnBrk="1" latinLnBrk="0" hangingPunct="1">
      <a:defRPr sz="5531" kern="1200">
        <a:solidFill>
          <a:schemeClr val="tx1"/>
        </a:solidFill>
        <a:latin typeface="+mn-lt"/>
        <a:ea typeface="+mn-ea"/>
        <a:cs typeface="+mn-cs"/>
      </a:defRPr>
    </a:lvl9pPr>
  </p:defaultTextStyle>
  <p:extLst>
    <p:ext uri="{521415D9-36F7-43E2-AB2F-B90AF26B5E84}">
      <p14:sectionLst xmlns:p14="http://schemas.microsoft.com/office/powerpoint/2010/main">
        <p14:section name="Beginning Slide" id="{7AC375E7-4672-4653-85B2-0A4583879AA6}">
          <p14:sldIdLst>
            <p14:sldId id="308"/>
            <p14:sldId id="345"/>
            <p14:sldId id="346"/>
            <p14:sldId id="347"/>
          </p14:sldIdLst>
        </p14:section>
      </p14:sectionLst>
    </p:ext>
    <p:ext uri="{EFAFB233-063F-42B5-8137-9DF3F51BA10A}">
      <p15:sldGuideLst xmlns:p15="http://schemas.microsoft.com/office/powerpoint/2012/main">
        <p15:guide id="1" orient="horz" pos="6636" userDrawn="1">
          <p15:clr>
            <a:srgbClr val="A4A3A4"/>
          </p15:clr>
        </p15:guide>
        <p15:guide id="2" pos="1180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oo, Ji Yeon (Contractor)" initials="JJY("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7FC1"/>
    <a:srgbClr val="ACE3FF"/>
    <a:srgbClr val="094568"/>
    <a:srgbClr val="06324B"/>
    <a:srgbClr val="D3ECB9"/>
    <a:srgbClr val="D8DB74"/>
    <a:srgbClr val="929419"/>
    <a:srgbClr val="0F6EC8"/>
    <a:srgbClr val="BDC068"/>
    <a:srgbClr val="FEE9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4" autoAdjust="0"/>
    <p:restoredTop sz="94140" autoAdjust="0"/>
  </p:normalViewPr>
  <p:slideViewPr>
    <p:cSldViewPr snapToGrid="0">
      <p:cViewPr varScale="1">
        <p:scale>
          <a:sx n="28" d="100"/>
          <a:sy n="28" d="100"/>
        </p:scale>
        <p:origin x="240" y="448"/>
      </p:cViewPr>
      <p:guideLst>
        <p:guide orient="horz" pos="6636"/>
        <p:guide pos="11800"/>
      </p:guideLst>
    </p:cSldViewPr>
  </p:slideViewPr>
  <p:notesTextViewPr>
    <p:cViewPr>
      <p:scale>
        <a:sx n="1" d="1"/>
        <a:sy n="1" d="1"/>
      </p:scale>
      <p:origin x="0" y="0"/>
    </p:cViewPr>
  </p:notesTextViewPr>
  <p:sorterViewPr>
    <p:cViewPr>
      <p:scale>
        <a:sx n="82" d="100"/>
        <a:sy n="82" d="100"/>
      </p:scale>
      <p:origin x="0" y="-82"/>
    </p:cViewPr>
  </p:sorterViewPr>
  <p:notesViewPr>
    <p:cSldViewPr snapToGrid="0">
      <p:cViewPr varScale="1">
        <p:scale>
          <a:sx n="73" d="100"/>
          <a:sy n="73" d="100"/>
        </p:scale>
        <p:origin x="583"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15.xlsx"/><Relationship Id="rId2" Type="http://schemas.microsoft.com/office/2011/relationships/chartColorStyle" Target="colors16.xml"/><Relationship Id="rId1" Type="http://schemas.microsoft.com/office/2011/relationships/chartStyle" Target="style16.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1414086941068"/>
          <c:y val="0.101427338820773"/>
          <c:w val="0.79717182611786397"/>
          <c:h val="0.79714593516062804"/>
        </c:manualLayout>
      </c:layout>
      <c:doughnutChart>
        <c:varyColors val="0"/>
        <c:ser>
          <c:idx val="0"/>
          <c:order val="0"/>
          <c:tx>
            <c:strRef>
              <c:f>Sheet1!$B$1</c:f>
              <c:strCache>
                <c:ptCount val="1"/>
                <c:pt idx="0">
                  <c:v>Sales</c:v>
                </c:pt>
              </c:strCache>
            </c:strRef>
          </c:tx>
          <c:spPr>
            <a:solidFill>
              <a:schemeClr val="accent1"/>
            </a:solidFill>
            <a:ln w="19050">
              <a:noFill/>
            </a:ln>
            <a:effectLst/>
          </c:spPr>
          <c:dPt>
            <c:idx val="0"/>
            <c:bubble3D val="0"/>
            <c:spPr>
              <a:solidFill>
                <a:schemeClr val="accent3">
                  <a:lumMod val="40000"/>
                  <a:lumOff val="60000"/>
                </a:schemeClr>
              </a:solidFill>
              <a:ln w="19050">
                <a:noFill/>
              </a:ln>
              <a:effectLst/>
            </c:spPr>
            <c:extLst>
              <c:ext xmlns:c16="http://schemas.microsoft.com/office/drawing/2014/chart" uri="{C3380CC4-5D6E-409C-BE32-E72D297353CC}">
                <c16:uniqueId val="{00000001-2AA2-4C10-B60C-6985E142A491}"/>
              </c:ext>
            </c:extLst>
          </c:dPt>
          <c:dPt>
            <c:idx val="1"/>
            <c:bubble3D val="0"/>
            <c:spPr>
              <a:noFill/>
              <a:ln w="19050">
                <a:noFill/>
              </a:ln>
              <a:effectLst/>
            </c:spPr>
            <c:extLst>
              <c:ext xmlns:c16="http://schemas.microsoft.com/office/drawing/2014/chart" uri="{C3380CC4-5D6E-409C-BE32-E72D297353CC}">
                <c16:uniqueId val="{00000003-2AA2-4C10-B60C-6985E142A491}"/>
              </c:ext>
            </c:extLst>
          </c:dPt>
          <c:dLbls>
            <c:dLbl>
              <c:idx val="0"/>
              <c:layout>
                <c:manualLayout>
                  <c:x val="-0.25235484211637976"/>
                  <c:y val="0.24634504362798626"/>
                </c:manualLayout>
              </c:layout>
              <c:tx>
                <c:rich>
                  <a:bodyPr rot="0" spcFirstLastPara="1" vertOverflow="ellipsis" vert="horz" wrap="none" lIns="0" tIns="0" rIns="0" bIns="182880" anchor="ctr" anchorCtr="1">
                    <a:noAutofit/>
                  </a:bodyPr>
                  <a:lstStyle/>
                  <a:p>
                    <a:pPr>
                      <a:defRPr sz="3200" b="0" i="0" u="none" strike="noStrike" kern="1200" spc="-150" baseline="0">
                        <a:solidFill>
                          <a:schemeClr val="accent1">
                            <a:lumMod val="20000"/>
                            <a:lumOff val="80000"/>
                          </a:schemeClr>
                        </a:solidFill>
                        <a:latin typeface="+mn-lt"/>
                        <a:ea typeface="+mn-ea"/>
                        <a:cs typeface="+mn-cs"/>
                      </a:defRPr>
                    </a:pPr>
                    <a:r>
                      <a:rPr lang="en-US" dirty="0"/>
                      <a:t>Introduction</a:t>
                    </a:r>
                  </a:p>
                </c:rich>
              </c:tx>
              <c:numFmt formatCode="0%" sourceLinked="0"/>
              <c:spPr>
                <a:noFill/>
                <a:ln>
                  <a:noFill/>
                </a:ln>
                <a:effectLst/>
              </c:spPr>
              <c:txPr>
                <a:bodyPr rot="0" spcFirstLastPara="1" vertOverflow="ellipsis" vert="horz" wrap="none" lIns="0" tIns="0" rIns="0" bIns="182880" anchor="ctr" anchorCtr="1">
                  <a:noAutofit/>
                </a:bodyPr>
                <a:lstStyle/>
                <a:p>
                  <a:pPr>
                    <a:defRPr sz="3200" b="0" i="0" u="none" strike="noStrike" kern="1200" spc="-150" baseline="0">
                      <a:solidFill>
                        <a:schemeClr val="accent1">
                          <a:lumMod val="20000"/>
                          <a:lumOff val="80000"/>
                        </a:schemeClr>
                      </a:solidFill>
                      <a:latin typeface="+mn-lt"/>
                      <a:ea typeface="+mn-ea"/>
                      <a:cs typeface="+mn-cs"/>
                    </a:defRPr>
                  </a:pPr>
                  <a:endParaRPr lang="en-US"/>
                </a:p>
              </c:txPr>
              <c:showLegendKey val="0"/>
              <c:showVal val="0"/>
              <c:showCatName val="0"/>
              <c:showSerName val="0"/>
              <c:showPercent val="1"/>
              <c:showBubbleSize val="0"/>
              <c:extLst>
                <c:ext xmlns:c15="http://schemas.microsoft.com/office/drawing/2012/chart" uri="{CE6537A1-D6FC-4f65-9D91-7224C49458BB}">
                  <c15:layout>
                    <c:manualLayout>
                      <c:w val="0.53316317307014705"/>
                      <c:h val="0.35955554684014701"/>
                    </c:manualLayout>
                  </c15:layout>
                </c:ext>
                <c:ext xmlns:c16="http://schemas.microsoft.com/office/drawing/2014/chart" uri="{C3380CC4-5D6E-409C-BE32-E72D297353CC}">
                  <c16:uniqueId val="{00000001-2AA2-4C10-B60C-6985E142A491}"/>
                </c:ext>
              </c:extLst>
            </c:dLbl>
            <c:dLbl>
              <c:idx val="1"/>
              <c:delete val="1"/>
              <c:extLst>
                <c:ext xmlns:c15="http://schemas.microsoft.com/office/drawing/2012/chart" uri="{CE6537A1-D6FC-4f65-9D91-7224C49458BB}"/>
                <c:ext xmlns:c16="http://schemas.microsoft.com/office/drawing/2014/chart" uri="{C3380CC4-5D6E-409C-BE32-E72D297353CC}">
                  <c16:uniqueId val="{00000003-2AA2-4C10-B60C-6985E142A491}"/>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accent1">
                        <a:lumMod val="20000"/>
                        <a:lumOff val="80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extLst>
          </c:dLbls>
          <c:cat>
            <c:strRef>
              <c:f>Sheet1!$A$2:$A$3</c:f>
              <c:strCache>
                <c:ptCount val="2"/>
                <c:pt idx="0">
                  <c:v>Enter your Number</c:v>
                </c:pt>
                <c:pt idx="1">
                  <c:v>Formual =100%-B2</c:v>
                </c:pt>
              </c:strCache>
            </c:strRef>
          </c:cat>
          <c:val>
            <c:numRef>
              <c:f>Sheet1!$B$2:$B$3</c:f>
              <c:numCache>
                <c:formatCode>0%</c:formatCode>
                <c:ptCount val="2"/>
                <c:pt idx="0">
                  <c:v>0.25</c:v>
                </c:pt>
                <c:pt idx="1">
                  <c:v>0.75</c:v>
                </c:pt>
              </c:numCache>
            </c:numRef>
          </c:val>
          <c:extLst>
            <c:ext xmlns:c16="http://schemas.microsoft.com/office/drawing/2014/chart" uri="{C3380CC4-5D6E-409C-BE32-E72D297353CC}">
              <c16:uniqueId val="{00000004-2AA2-4C10-B60C-6985E142A491}"/>
            </c:ext>
          </c:extLst>
        </c:ser>
        <c:dLbls>
          <c:showLegendKey val="0"/>
          <c:showVal val="0"/>
          <c:showCatName val="0"/>
          <c:showSerName val="0"/>
          <c:showPercent val="0"/>
          <c:showBubbleSize val="0"/>
          <c:showLeaderLines val="0"/>
        </c:dLbls>
        <c:firstSliceAng val="0"/>
        <c:holeSize val="76"/>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1414086941068"/>
          <c:y val="0.101427338820773"/>
          <c:w val="0.79717182611786397"/>
          <c:h val="0.79714593516062804"/>
        </c:manualLayout>
      </c:layout>
      <c:doughnutChart>
        <c:varyColors val="0"/>
        <c:ser>
          <c:idx val="0"/>
          <c:order val="0"/>
          <c:tx>
            <c:strRef>
              <c:f>Sheet1!$B$1</c:f>
              <c:strCache>
                <c:ptCount val="1"/>
                <c:pt idx="0">
                  <c:v>Sales</c:v>
                </c:pt>
              </c:strCache>
            </c:strRef>
          </c:tx>
          <c:spPr>
            <a:solidFill>
              <a:schemeClr val="accent1"/>
            </a:solidFill>
            <a:ln w="19050">
              <a:noFill/>
            </a:ln>
            <a:effectLst/>
          </c:spPr>
          <c:dPt>
            <c:idx val="0"/>
            <c:bubble3D val="0"/>
            <c:spPr>
              <a:solidFill>
                <a:schemeClr val="accent3">
                  <a:lumMod val="40000"/>
                  <a:lumOff val="60000"/>
                </a:schemeClr>
              </a:solidFill>
              <a:ln w="19050">
                <a:noFill/>
              </a:ln>
              <a:effectLst/>
            </c:spPr>
            <c:extLst>
              <c:ext xmlns:c16="http://schemas.microsoft.com/office/drawing/2014/chart" uri="{C3380CC4-5D6E-409C-BE32-E72D297353CC}">
                <c16:uniqueId val="{00000001-153D-4F23-8D31-6DBCDBEC4E88}"/>
              </c:ext>
            </c:extLst>
          </c:dPt>
          <c:dPt>
            <c:idx val="1"/>
            <c:bubble3D val="0"/>
            <c:spPr>
              <a:noFill/>
              <a:ln w="19050">
                <a:noFill/>
              </a:ln>
              <a:effectLst/>
            </c:spPr>
            <c:extLst>
              <c:ext xmlns:c16="http://schemas.microsoft.com/office/drawing/2014/chart" uri="{C3380CC4-5D6E-409C-BE32-E72D297353CC}">
                <c16:uniqueId val="{00000003-153D-4F23-8D31-6DBCDBEC4E88}"/>
              </c:ext>
            </c:extLst>
          </c:dPt>
          <c:dLbls>
            <c:dLbl>
              <c:idx val="0"/>
              <c:layout>
                <c:manualLayout>
                  <c:x val="-0.24147685646121769"/>
                  <c:y val="-0.25650754325842756"/>
                </c:manualLayout>
              </c:layout>
              <c:tx>
                <c:rich>
                  <a:bodyPr rot="0" spcFirstLastPara="1" vertOverflow="ellipsis" vert="horz" wrap="none" lIns="0" tIns="0" rIns="0" bIns="182880" anchor="ctr" anchorCtr="1">
                    <a:noAutofit/>
                  </a:bodyPr>
                  <a:lstStyle/>
                  <a:p>
                    <a:pPr>
                      <a:defRPr sz="3200" b="0" i="0" u="none" strike="noStrike" kern="1200" spc="-150" baseline="0">
                        <a:solidFill>
                          <a:schemeClr val="accent1">
                            <a:lumMod val="20000"/>
                            <a:lumOff val="80000"/>
                          </a:schemeClr>
                        </a:solidFill>
                        <a:latin typeface="+mn-lt"/>
                        <a:ea typeface="+mn-ea"/>
                        <a:cs typeface="+mn-cs"/>
                      </a:defRPr>
                    </a:pPr>
                    <a:r>
                      <a:rPr lang="en-US" dirty="0"/>
                      <a:t>Parts Design</a:t>
                    </a:r>
                  </a:p>
                </c:rich>
              </c:tx>
              <c:numFmt formatCode="0%" sourceLinked="0"/>
              <c:spPr>
                <a:noFill/>
                <a:ln>
                  <a:noFill/>
                </a:ln>
                <a:effectLst/>
              </c:spPr>
              <c:txPr>
                <a:bodyPr rot="0" spcFirstLastPara="1" vertOverflow="ellipsis" vert="horz" wrap="none" lIns="0" tIns="0" rIns="0" bIns="182880" anchor="ctr" anchorCtr="1">
                  <a:noAutofit/>
                </a:bodyPr>
                <a:lstStyle/>
                <a:p>
                  <a:pPr>
                    <a:defRPr sz="3200" b="0" i="0" u="none" strike="noStrike" kern="1200" spc="-150" baseline="0">
                      <a:solidFill>
                        <a:schemeClr val="accent1">
                          <a:lumMod val="20000"/>
                          <a:lumOff val="80000"/>
                        </a:schemeClr>
                      </a:solidFill>
                      <a:latin typeface="+mn-lt"/>
                      <a:ea typeface="+mn-ea"/>
                      <a:cs typeface="+mn-cs"/>
                    </a:defRPr>
                  </a:pPr>
                  <a:endParaRPr lang="en-US"/>
                </a:p>
              </c:txPr>
              <c:showLegendKey val="0"/>
              <c:showVal val="0"/>
              <c:showCatName val="0"/>
              <c:showSerName val="0"/>
              <c:showPercent val="1"/>
              <c:showBubbleSize val="0"/>
              <c:extLst>
                <c:ext xmlns:c15="http://schemas.microsoft.com/office/drawing/2012/chart" uri="{CE6537A1-D6FC-4f65-9D91-7224C49458BB}">
                  <c15:layout>
                    <c:manualLayout>
                      <c:w val="0.53316317307014705"/>
                      <c:h val="0.35955554684014701"/>
                    </c:manualLayout>
                  </c15:layout>
                </c:ext>
                <c:ext xmlns:c16="http://schemas.microsoft.com/office/drawing/2014/chart" uri="{C3380CC4-5D6E-409C-BE32-E72D297353CC}">
                  <c16:uniqueId val="{00000001-153D-4F23-8D31-6DBCDBEC4E88}"/>
                </c:ext>
              </c:extLst>
            </c:dLbl>
            <c:dLbl>
              <c:idx val="1"/>
              <c:delete val="1"/>
              <c:extLst>
                <c:ext xmlns:c15="http://schemas.microsoft.com/office/drawing/2012/chart" uri="{CE6537A1-D6FC-4f65-9D91-7224C49458BB}"/>
                <c:ext xmlns:c16="http://schemas.microsoft.com/office/drawing/2014/chart" uri="{C3380CC4-5D6E-409C-BE32-E72D297353CC}">
                  <c16:uniqueId val="{00000003-153D-4F23-8D31-6DBCDBEC4E88}"/>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accent1">
                        <a:lumMod val="20000"/>
                        <a:lumOff val="80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extLst>
          </c:dLbls>
          <c:cat>
            <c:strRef>
              <c:f>Sheet1!$A$2:$A$3</c:f>
              <c:strCache>
                <c:ptCount val="2"/>
                <c:pt idx="0">
                  <c:v>Enter your Number</c:v>
                </c:pt>
                <c:pt idx="1">
                  <c:v>Formual =100% -B2</c:v>
                </c:pt>
              </c:strCache>
            </c:strRef>
          </c:cat>
          <c:val>
            <c:numRef>
              <c:f>Sheet1!$B$2:$B$3</c:f>
              <c:numCache>
                <c:formatCode>0%</c:formatCode>
                <c:ptCount val="2"/>
                <c:pt idx="0">
                  <c:v>0.75</c:v>
                </c:pt>
                <c:pt idx="1">
                  <c:v>0.25</c:v>
                </c:pt>
              </c:numCache>
            </c:numRef>
          </c:val>
          <c:extLst>
            <c:ext xmlns:c16="http://schemas.microsoft.com/office/drawing/2014/chart" uri="{C3380CC4-5D6E-409C-BE32-E72D297353CC}">
              <c16:uniqueId val="{00000004-153D-4F23-8D31-6DBCDBEC4E88}"/>
            </c:ext>
          </c:extLst>
        </c:ser>
        <c:dLbls>
          <c:showLegendKey val="0"/>
          <c:showVal val="0"/>
          <c:showCatName val="0"/>
          <c:showSerName val="0"/>
          <c:showPercent val="0"/>
          <c:showBubbleSize val="0"/>
          <c:showLeaderLines val="0"/>
        </c:dLbls>
        <c:firstSliceAng val="0"/>
        <c:holeSize val="76"/>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1414086941068"/>
          <c:y val="0.101427338820773"/>
          <c:w val="0.79717182611786397"/>
          <c:h val="0.79714593516062804"/>
        </c:manualLayout>
      </c:layout>
      <c:doughnutChart>
        <c:varyColors val="0"/>
        <c:ser>
          <c:idx val="0"/>
          <c:order val="0"/>
          <c:tx>
            <c:strRef>
              <c:f>Sheet1!$B$1</c:f>
              <c:strCache>
                <c:ptCount val="1"/>
                <c:pt idx="0">
                  <c:v>Sales</c:v>
                </c:pt>
              </c:strCache>
            </c:strRef>
          </c:tx>
          <c:spPr>
            <a:solidFill>
              <a:schemeClr val="accent1"/>
            </a:solidFill>
            <a:ln w="19050">
              <a:noFill/>
            </a:ln>
            <a:effectLst/>
          </c:spPr>
          <c:dPt>
            <c:idx val="0"/>
            <c:bubble3D val="0"/>
            <c:spPr>
              <a:solidFill>
                <a:schemeClr val="accent3">
                  <a:lumMod val="40000"/>
                  <a:lumOff val="60000"/>
                </a:schemeClr>
              </a:solidFill>
              <a:ln w="19050">
                <a:noFill/>
              </a:ln>
              <a:effectLst/>
            </c:spPr>
            <c:extLst>
              <c:ext xmlns:c16="http://schemas.microsoft.com/office/drawing/2014/chart" uri="{C3380CC4-5D6E-409C-BE32-E72D297353CC}">
                <c16:uniqueId val="{00000001-8686-4870-B993-85C19B20480A}"/>
              </c:ext>
            </c:extLst>
          </c:dPt>
          <c:dPt>
            <c:idx val="1"/>
            <c:bubble3D val="0"/>
            <c:spPr>
              <a:noFill/>
              <a:ln w="19050">
                <a:noFill/>
              </a:ln>
              <a:effectLst/>
            </c:spPr>
            <c:extLst>
              <c:ext xmlns:c16="http://schemas.microsoft.com/office/drawing/2014/chart" uri="{C3380CC4-5D6E-409C-BE32-E72D297353CC}">
                <c16:uniqueId val="{00000003-8686-4870-B993-85C19B20480A}"/>
              </c:ext>
            </c:extLst>
          </c:dPt>
          <c:dLbls>
            <c:dLbl>
              <c:idx val="0"/>
              <c:layout>
                <c:manualLayout>
                  <c:x val="-0.15449478755765936"/>
                  <c:y val="-0.32227573753338562"/>
                </c:manualLayout>
              </c:layout>
              <c:tx>
                <c:rich>
                  <a:bodyPr rot="0" spcFirstLastPara="1" vertOverflow="ellipsis" vert="horz" wrap="none" lIns="0" tIns="0" rIns="0" bIns="182880" anchor="ctr" anchorCtr="1">
                    <a:noAutofit/>
                  </a:bodyPr>
                  <a:lstStyle/>
                  <a:p>
                    <a:pPr>
                      <a:defRPr sz="3200" b="0" i="0" u="none" strike="noStrike" kern="1200" spc="-150" baseline="0">
                        <a:solidFill>
                          <a:schemeClr val="accent1">
                            <a:lumMod val="20000"/>
                            <a:lumOff val="80000"/>
                          </a:schemeClr>
                        </a:solidFill>
                        <a:latin typeface="+mn-lt"/>
                        <a:ea typeface="+mn-ea"/>
                        <a:cs typeface="+mn-cs"/>
                      </a:defRPr>
                    </a:pPr>
                    <a:r>
                      <a:rPr lang="en-US" dirty="0"/>
                      <a:t>DNA</a:t>
                    </a:r>
                    <a:r>
                      <a:rPr lang="en-US" baseline="0" dirty="0"/>
                      <a:t> : </a:t>
                    </a:r>
                    <a:r>
                      <a:rPr lang="en-US" baseline="0" dirty="0" err="1"/>
                      <a:t>BioBricks</a:t>
                    </a:r>
                    <a:endParaRPr lang="en-US" dirty="0"/>
                  </a:p>
                </c:rich>
              </c:tx>
              <c:numFmt formatCode="0%" sourceLinked="0"/>
              <c:spPr>
                <a:noFill/>
                <a:ln>
                  <a:noFill/>
                </a:ln>
                <a:effectLst/>
              </c:spPr>
              <c:txPr>
                <a:bodyPr rot="0" spcFirstLastPara="1" vertOverflow="ellipsis" vert="horz" wrap="none" lIns="0" tIns="0" rIns="0" bIns="182880" anchor="ctr" anchorCtr="1">
                  <a:noAutofit/>
                </a:bodyPr>
                <a:lstStyle/>
                <a:p>
                  <a:pPr>
                    <a:defRPr sz="3200" b="0" i="0" u="none" strike="noStrike" kern="1200" spc="-150" baseline="0">
                      <a:solidFill>
                        <a:schemeClr val="accent1">
                          <a:lumMod val="20000"/>
                          <a:lumOff val="80000"/>
                        </a:schemeClr>
                      </a:solidFill>
                      <a:latin typeface="+mn-lt"/>
                      <a:ea typeface="+mn-ea"/>
                      <a:cs typeface="+mn-cs"/>
                    </a:defRPr>
                  </a:pPr>
                  <a:endParaRPr lang="en-US"/>
                </a:p>
              </c:txPr>
              <c:showLegendKey val="0"/>
              <c:showVal val="0"/>
              <c:showCatName val="0"/>
              <c:showSerName val="0"/>
              <c:showPercent val="1"/>
              <c:showBubbleSize val="0"/>
              <c:extLst>
                <c:ext xmlns:c15="http://schemas.microsoft.com/office/drawing/2012/chart" uri="{CE6537A1-D6FC-4f65-9D91-7224C49458BB}">
                  <c15:layout>
                    <c:manualLayout>
                      <c:w val="0.53316317307014705"/>
                      <c:h val="0.35955554684014701"/>
                    </c:manualLayout>
                  </c15:layout>
                </c:ext>
                <c:ext xmlns:c16="http://schemas.microsoft.com/office/drawing/2014/chart" uri="{C3380CC4-5D6E-409C-BE32-E72D297353CC}">
                  <c16:uniqueId val="{00000001-8686-4870-B993-85C19B20480A}"/>
                </c:ext>
              </c:extLst>
            </c:dLbl>
            <c:dLbl>
              <c:idx val="1"/>
              <c:delete val="1"/>
              <c:extLst>
                <c:ext xmlns:c15="http://schemas.microsoft.com/office/drawing/2012/chart" uri="{CE6537A1-D6FC-4f65-9D91-7224C49458BB}"/>
                <c:ext xmlns:c16="http://schemas.microsoft.com/office/drawing/2014/chart" uri="{C3380CC4-5D6E-409C-BE32-E72D297353CC}">
                  <c16:uniqueId val="{00000003-8686-4870-B993-85C19B20480A}"/>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accent1">
                        <a:lumMod val="20000"/>
                        <a:lumOff val="80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extLst>
          </c:dLbls>
          <c:cat>
            <c:strRef>
              <c:f>Sheet1!$A$2:$A$3</c:f>
              <c:strCache>
                <c:ptCount val="2"/>
                <c:pt idx="0">
                  <c:v>Enter your Number</c:v>
                </c:pt>
                <c:pt idx="1">
                  <c:v>Formual =100%-B2</c:v>
                </c:pt>
              </c:strCache>
            </c:strRef>
          </c:cat>
          <c:val>
            <c:numRef>
              <c:f>Sheet1!$B$2:$B$3</c:f>
              <c:numCache>
                <c:formatCode>0%</c:formatCode>
                <c:ptCount val="2"/>
                <c:pt idx="0">
                  <c:v>0.87</c:v>
                </c:pt>
                <c:pt idx="1">
                  <c:v>0.13</c:v>
                </c:pt>
              </c:numCache>
            </c:numRef>
          </c:val>
          <c:extLst>
            <c:ext xmlns:c16="http://schemas.microsoft.com/office/drawing/2014/chart" uri="{C3380CC4-5D6E-409C-BE32-E72D297353CC}">
              <c16:uniqueId val="{00000004-8686-4870-B993-85C19B20480A}"/>
            </c:ext>
          </c:extLst>
        </c:ser>
        <c:dLbls>
          <c:showLegendKey val="0"/>
          <c:showVal val="0"/>
          <c:showCatName val="0"/>
          <c:showSerName val="0"/>
          <c:showPercent val="0"/>
          <c:showBubbleSize val="0"/>
          <c:showLeaderLines val="0"/>
        </c:dLbls>
        <c:firstSliceAng val="0"/>
        <c:holeSize val="76"/>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1414086941068"/>
          <c:y val="0.101427338820773"/>
          <c:w val="0.79717182611786397"/>
          <c:h val="0.79714593516062804"/>
        </c:manualLayout>
      </c:layout>
      <c:doughnutChart>
        <c:varyColors val="0"/>
        <c:ser>
          <c:idx val="0"/>
          <c:order val="0"/>
          <c:tx>
            <c:strRef>
              <c:f>Sheet1!$B$1</c:f>
              <c:strCache>
                <c:ptCount val="1"/>
                <c:pt idx="0">
                  <c:v>Sales</c:v>
                </c:pt>
              </c:strCache>
            </c:strRef>
          </c:tx>
          <c:spPr>
            <a:solidFill>
              <a:schemeClr val="accent1"/>
            </a:solidFill>
            <a:ln w="19050">
              <a:noFill/>
            </a:ln>
            <a:effectLst/>
          </c:spPr>
          <c:dPt>
            <c:idx val="0"/>
            <c:bubble3D val="0"/>
            <c:spPr>
              <a:solidFill>
                <a:schemeClr val="accent3">
                  <a:lumMod val="40000"/>
                  <a:lumOff val="60000"/>
                </a:schemeClr>
              </a:solidFill>
              <a:ln w="19050">
                <a:noFill/>
              </a:ln>
              <a:effectLst/>
            </c:spPr>
            <c:extLst>
              <c:ext xmlns:c16="http://schemas.microsoft.com/office/drawing/2014/chart" uri="{C3380CC4-5D6E-409C-BE32-E72D297353CC}">
                <c16:uniqueId val="{00000001-11E9-4F53-8BC7-6917DF101544}"/>
              </c:ext>
            </c:extLst>
          </c:dPt>
          <c:dPt>
            <c:idx val="1"/>
            <c:bubble3D val="0"/>
            <c:spPr>
              <a:noFill/>
              <a:ln w="19050">
                <a:noFill/>
              </a:ln>
              <a:effectLst/>
            </c:spPr>
            <c:extLst>
              <c:ext xmlns:c16="http://schemas.microsoft.com/office/drawing/2014/chart" uri="{C3380CC4-5D6E-409C-BE32-E72D297353CC}">
                <c16:uniqueId val="{00000003-11E9-4F53-8BC7-6917DF101544}"/>
              </c:ext>
            </c:extLst>
          </c:dPt>
          <c:dLbls>
            <c:dLbl>
              <c:idx val="0"/>
              <c:layout>
                <c:manualLayout>
                  <c:x val="-0.17834303019970454"/>
                  <c:y val="-2.0779238653267865E-2"/>
                </c:manualLayout>
              </c:layout>
              <c:tx>
                <c:rich>
                  <a:bodyPr rot="0" spcFirstLastPara="1" vertOverflow="ellipsis" vert="horz" wrap="none" lIns="0" tIns="0" rIns="0" bIns="182880" anchor="ctr" anchorCtr="1">
                    <a:noAutofit/>
                  </a:bodyPr>
                  <a:lstStyle/>
                  <a:p>
                    <a:pPr>
                      <a:defRPr sz="3200" b="0" i="0" u="none" strike="noStrike" kern="1200" spc="-150" baseline="0">
                        <a:solidFill>
                          <a:schemeClr val="accent1">
                            <a:lumMod val="20000"/>
                            <a:lumOff val="80000"/>
                          </a:schemeClr>
                        </a:solidFill>
                        <a:latin typeface="+mn-lt"/>
                        <a:ea typeface="+mn-ea"/>
                        <a:cs typeface="+mn-cs"/>
                      </a:defRPr>
                    </a:pPr>
                    <a:r>
                      <a:rPr lang="en-US" dirty="0"/>
                      <a:t>System Design</a:t>
                    </a:r>
                  </a:p>
                </c:rich>
              </c:tx>
              <c:numFmt formatCode="0%" sourceLinked="0"/>
              <c:spPr>
                <a:noFill/>
                <a:ln>
                  <a:noFill/>
                </a:ln>
                <a:effectLst/>
              </c:spPr>
              <c:txPr>
                <a:bodyPr rot="0" spcFirstLastPara="1" vertOverflow="ellipsis" vert="horz" wrap="none" lIns="0" tIns="0" rIns="0" bIns="182880" anchor="ctr" anchorCtr="1">
                  <a:noAutofit/>
                </a:bodyPr>
                <a:lstStyle/>
                <a:p>
                  <a:pPr>
                    <a:defRPr sz="3200" b="0" i="0" u="none" strike="noStrike" kern="1200" spc="-150" baseline="0">
                      <a:solidFill>
                        <a:schemeClr val="accent1">
                          <a:lumMod val="20000"/>
                          <a:lumOff val="80000"/>
                        </a:schemeClr>
                      </a:solidFill>
                      <a:latin typeface="+mn-lt"/>
                      <a:ea typeface="+mn-ea"/>
                      <a:cs typeface="+mn-cs"/>
                    </a:defRPr>
                  </a:pPr>
                  <a:endParaRPr lang="en-US"/>
                </a:p>
              </c:txPr>
              <c:showLegendKey val="0"/>
              <c:showVal val="0"/>
              <c:showCatName val="0"/>
              <c:showSerName val="0"/>
              <c:showPercent val="1"/>
              <c:showBubbleSize val="0"/>
              <c:extLst>
                <c:ext xmlns:c15="http://schemas.microsoft.com/office/drawing/2012/chart" uri="{CE6537A1-D6FC-4f65-9D91-7224C49458BB}">
                  <c15:layout>
                    <c:manualLayout>
                      <c:w val="0.68187127819717908"/>
                      <c:h val="0.35955553388722861"/>
                    </c:manualLayout>
                  </c15:layout>
                </c:ext>
                <c:ext xmlns:c16="http://schemas.microsoft.com/office/drawing/2014/chart" uri="{C3380CC4-5D6E-409C-BE32-E72D297353CC}">
                  <c16:uniqueId val="{00000001-11E9-4F53-8BC7-6917DF101544}"/>
                </c:ext>
              </c:extLst>
            </c:dLbl>
            <c:dLbl>
              <c:idx val="1"/>
              <c:delete val="1"/>
              <c:extLst>
                <c:ext xmlns:c15="http://schemas.microsoft.com/office/drawing/2012/chart" uri="{CE6537A1-D6FC-4f65-9D91-7224C49458BB}"/>
                <c:ext xmlns:c16="http://schemas.microsoft.com/office/drawing/2014/chart" uri="{C3380CC4-5D6E-409C-BE32-E72D297353CC}">
                  <c16:uniqueId val="{00000003-11E9-4F53-8BC7-6917DF101544}"/>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accent1">
                        <a:lumMod val="20000"/>
                        <a:lumOff val="80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extLst>
          </c:dLbls>
          <c:cat>
            <c:strRef>
              <c:f>Sheet1!$A$2:$A$3</c:f>
              <c:strCache>
                <c:ptCount val="2"/>
                <c:pt idx="0">
                  <c:v>Enter your Number</c:v>
                </c:pt>
                <c:pt idx="1">
                  <c:v>Formual =100%-B2</c:v>
                </c:pt>
              </c:strCache>
            </c:strRef>
          </c:cat>
          <c:val>
            <c:numRef>
              <c:f>Sheet1!$B$2:$B$3</c:f>
              <c:numCache>
                <c:formatCode>0%</c:formatCode>
                <c:ptCount val="2"/>
                <c:pt idx="0">
                  <c:v>0.5</c:v>
                </c:pt>
                <c:pt idx="1">
                  <c:v>0.5</c:v>
                </c:pt>
              </c:numCache>
            </c:numRef>
          </c:val>
          <c:extLst>
            <c:ext xmlns:c16="http://schemas.microsoft.com/office/drawing/2014/chart" uri="{C3380CC4-5D6E-409C-BE32-E72D297353CC}">
              <c16:uniqueId val="{00000004-11E9-4F53-8BC7-6917DF101544}"/>
            </c:ext>
          </c:extLst>
        </c:ser>
        <c:dLbls>
          <c:showLegendKey val="0"/>
          <c:showVal val="0"/>
          <c:showCatName val="0"/>
          <c:showSerName val="0"/>
          <c:showPercent val="0"/>
          <c:showBubbleSize val="0"/>
          <c:showLeaderLines val="0"/>
        </c:dLbls>
        <c:firstSliceAng val="0"/>
        <c:holeSize val="76"/>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1414086941068"/>
          <c:y val="0.101427338820773"/>
          <c:w val="0.79717182611786397"/>
          <c:h val="0.79714593516062804"/>
        </c:manualLayout>
      </c:layout>
      <c:doughnutChart>
        <c:varyColors val="0"/>
        <c:ser>
          <c:idx val="0"/>
          <c:order val="0"/>
          <c:tx>
            <c:strRef>
              <c:f>Sheet1!$B$1</c:f>
              <c:strCache>
                <c:ptCount val="1"/>
                <c:pt idx="0">
                  <c:v>Sales</c:v>
                </c:pt>
              </c:strCache>
            </c:strRef>
          </c:tx>
          <c:spPr>
            <a:solidFill>
              <a:schemeClr val="accent1"/>
            </a:solidFill>
            <a:ln w="19050">
              <a:noFill/>
            </a:ln>
            <a:effectLst/>
          </c:spPr>
          <c:dPt>
            <c:idx val="0"/>
            <c:bubble3D val="0"/>
            <c:spPr>
              <a:solidFill>
                <a:schemeClr val="accent3">
                  <a:lumMod val="40000"/>
                  <a:lumOff val="60000"/>
                </a:schemeClr>
              </a:solidFill>
              <a:ln w="19050">
                <a:noFill/>
              </a:ln>
              <a:effectLst/>
            </c:spPr>
            <c:extLst>
              <c:ext xmlns:c16="http://schemas.microsoft.com/office/drawing/2014/chart" uri="{C3380CC4-5D6E-409C-BE32-E72D297353CC}">
                <c16:uniqueId val="{00000001-B409-4ECC-A79F-77E11AED3E2C}"/>
              </c:ext>
            </c:extLst>
          </c:dPt>
          <c:dPt>
            <c:idx val="1"/>
            <c:bubble3D val="0"/>
            <c:spPr>
              <a:noFill/>
              <a:ln w="19050">
                <a:noFill/>
              </a:ln>
              <a:effectLst/>
            </c:spPr>
            <c:extLst>
              <c:ext xmlns:c16="http://schemas.microsoft.com/office/drawing/2014/chart" uri="{C3380CC4-5D6E-409C-BE32-E72D297353CC}">
                <c16:uniqueId val="{00000003-B409-4ECC-A79F-77E11AED3E2C}"/>
              </c:ext>
            </c:extLst>
          </c:dPt>
          <c:dLbls>
            <c:dLbl>
              <c:idx val="0"/>
              <c:layout>
                <c:manualLayout>
                  <c:x val="-0.25235484211637976"/>
                  <c:y val="0.24634504362798626"/>
                </c:manualLayout>
              </c:layout>
              <c:tx>
                <c:rich>
                  <a:bodyPr rot="0" spcFirstLastPara="1" vertOverflow="ellipsis" vert="horz" wrap="none" lIns="0" tIns="0" rIns="0" bIns="182880" anchor="ctr" anchorCtr="1">
                    <a:noAutofit/>
                  </a:bodyPr>
                  <a:lstStyle/>
                  <a:p>
                    <a:pPr>
                      <a:defRPr sz="3200" b="0" i="0" u="none" strike="noStrike" kern="1200" spc="-150" baseline="0">
                        <a:solidFill>
                          <a:schemeClr val="accent1">
                            <a:lumMod val="20000"/>
                            <a:lumOff val="80000"/>
                          </a:schemeClr>
                        </a:solidFill>
                        <a:latin typeface="+mn-lt"/>
                        <a:ea typeface="+mn-ea"/>
                        <a:cs typeface="+mn-cs"/>
                      </a:defRPr>
                    </a:pPr>
                    <a:r>
                      <a:rPr lang="en-US" dirty="0"/>
                      <a:t>Introduction</a:t>
                    </a:r>
                  </a:p>
                </c:rich>
              </c:tx>
              <c:numFmt formatCode="0%" sourceLinked="0"/>
              <c:spPr>
                <a:noFill/>
                <a:ln>
                  <a:noFill/>
                </a:ln>
                <a:effectLst/>
              </c:spPr>
              <c:txPr>
                <a:bodyPr rot="0" spcFirstLastPara="1" vertOverflow="ellipsis" vert="horz" wrap="none" lIns="0" tIns="0" rIns="0" bIns="182880" anchor="ctr" anchorCtr="1">
                  <a:noAutofit/>
                </a:bodyPr>
                <a:lstStyle/>
                <a:p>
                  <a:pPr>
                    <a:defRPr sz="3200" b="0" i="0" u="none" strike="noStrike" kern="1200" spc="-150" baseline="0">
                      <a:solidFill>
                        <a:schemeClr val="accent1">
                          <a:lumMod val="20000"/>
                          <a:lumOff val="80000"/>
                        </a:schemeClr>
                      </a:solidFill>
                      <a:latin typeface="+mn-lt"/>
                      <a:ea typeface="+mn-ea"/>
                      <a:cs typeface="+mn-cs"/>
                    </a:defRPr>
                  </a:pPr>
                  <a:endParaRPr lang="en-US"/>
                </a:p>
              </c:txPr>
              <c:showLegendKey val="0"/>
              <c:showVal val="0"/>
              <c:showCatName val="0"/>
              <c:showSerName val="0"/>
              <c:showPercent val="1"/>
              <c:showBubbleSize val="0"/>
              <c:extLst>
                <c:ext xmlns:c15="http://schemas.microsoft.com/office/drawing/2012/chart" uri="{CE6537A1-D6FC-4f65-9D91-7224C49458BB}">
                  <c15:layout>
                    <c:manualLayout>
                      <c:w val="0.53316317307014705"/>
                      <c:h val="0.35955554684014701"/>
                    </c:manualLayout>
                  </c15:layout>
                </c:ext>
                <c:ext xmlns:c16="http://schemas.microsoft.com/office/drawing/2014/chart" uri="{C3380CC4-5D6E-409C-BE32-E72D297353CC}">
                  <c16:uniqueId val="{00000001-B409-4ECC-A79F-77E11AED3E2C}"/>
                </c:ext>
              </c:extLst>
            </c:dLbl>
            <c:dLbl>
              <c:idx val="1"/>
              <c:delete val="1"/>
              <c:extLst>
                <c:ext xmlns:c15="http://schemas.microsoft.com/office/drawing/2012/chart" uri="{CE6537A1-D6FC-4f65-9D91-7224C49458BB}"/>
                <c:ext xmlns:c16="http://schemas.microsoft.com/office/drawing/2014/chart" uri="{C3380CC4-5D6E-409C-BE32-E72D297353CC}">
                  <c16:uniqueId val="{00000003-B409-4ECC-A79F-77E11AED3E2C}"/>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accent1">
                        <a:lumMod val="20000"/>
                        <a:lumOff val="80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extLst>
          </c:dLbls>
          <c:cat>
            <c:strRef>
              <c:f>Sheet1!$A$2:$A$3</c:f>
              <c:strCache>
                <c:ptCount val="2"/>
                <c:pt idx="0">
                  <c:v>Enter your Number</c:v>
                </c:pt>
                <c:pt idx="1">
                  <c:v>Formual =100%-B2</c:v>
                </c:pt>
              </c:strCache>
            </c:strRef>
          </c:cat>
          <c:val>
            <c:numRef>
              <c:f>Sheet1!$B$2:$B$3</c:f>
              <c:numCache>
                <c:formatCode>0%</c:formatCode>
                <c:ptCount val="2"/>
                <c:pt idx="0">
                  <c:v>0.25</c:v>
                </c:pt>
                <c:pt idx="1">
                  <c:v>0.75</c:v>
                </c:pt>
              </c:numCache>
            </c:numRef>
          </c:val>
          <c:extLst>
            <c:ext xmlns:c16="http://schemas.microsoft.com/office/drawing/2014/chart" uri="{C3380CC4-5D6E-409C-BE32-E72D297353CC}">
              <c16:uniqueId val="{00000004-B409-4ECC-A79F-77E11AED3E2C}"/>
            </c:ext>
          </c:extLst>
        </c:ser>
        <c:dLbls>
          <c:showLegendKey val="0"/>
          <c:showVal val="0"/>
          <c:showCatName val="0"/>
          <c:showSerName val="0"/>
          <c:showPercent val="0"/>
          <c:showBubbleSize val="0"/>
          <c:showLeaderLines val="0"/>
        </c:dLbls>
        <c:firstSliceAng val="0"/>
        <c:holeSize val="76"/>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1414086941068"/>
          <c:y val="0.101427338820773"/>
          <c:w val="0.79717182611786397"/>
          <c:h val="0.79714593516062804"/>
        </c:manualLayout>
      </c:layout>
      <c:doughnutChart>
        <c:varyColors val="0"/>
        <c:ser>
          <c:idx val="0"/>
          <c:order val="0"/>
          <c:tx>
            <c:strRef>
              <c:f>Sheet1!$B$1</c:f>
              <c:strCache>
                <c:ptCount val="1"/>
                <c:pt idx="0">
                  <c:v>Sales</c:v>
                </c:pt>
              </c:strCache>
            </c:strRef>
          </c:tx>
          <c:spPr>
            <a:solidFill>
              <a:schemeClr val="accent1"/>
            </a:solidFill>
            <a:ln w="19050">
              <a:noFill/>
            </a:ln>
            <a:effectLst/>
          </c:spPr>
          <c:dPt>
            <c:idx val="0"/>
            <c:bubble3D val="0"/>
            <c:spPr>
              <a:solidFill>
                <a:schemeClr val="accent3">
                  <a:lumMod val="40000"/>
                  <a:lumOff val="60000"/>
                </a:schemeClr>
              </a:solidFill>
              <a:ln w="19050">
                <a:noFill/>
              </a:ln>
              <a:effectLst/>
            </c:spPr>
            <c:extLst>
              <c:ext xmlns:c16="http://schemas.microsoft.com/office/drawing/2014/chart" uri="{C3380CC4-5D6E-409C-BE32-E72D297353CC}">
                <c16:uniqueId val="{00000001-88C9-45DD-91DD-0E7774BD9B4C}"/>
              </c:ext>
            </c:extLst>
          </c:dPt>
          <c:dPt>
            <c:idx val="1"/>
            <c:bubble3D val="0"/>
            <c:spPr>
              <a:noFill/>
              <a:ln w="19050">
                <a:noFill/>
              </a:ln>
              <a:effectLst/>
            </c:spPr>
            <c:extLst>
              <c:ext xmlns:c16="http://schemas.microsoft.com/office/drawing/2014/chart" uri="{C3380CC4-5D6E-409C-BE32-E72D297353CC}">
                <c16:uniqueId val="{00000003-88C9-45DD-91DD-0E7774BD9B4C}"/>
              </c:ext>
            </c:extLst>
          </c:dPt>
          <c:dLbls>
            <c:dLbl>
              <c:idx val="0"/>
              <c:layout>
                <c:manualLayout>
                  <c:x val="-0.24147685646121769"/>
                  <c:y val="-0.25650754325842756"/>
                </c:manualLayout>
              </c:layout>
              <c:tx>
                <c:rich>
                  <a:bodyPr rot="0" spcFirstLastPara="1" vertOverflow="ellipsis" vert="horz" wrap="none" lIns="0" tIns="0" rIns="0" bIns="182880" anchor="ctr" anchorCtr="1">
                    <a:noAutofit/>
                  </a:bodyPr>
                  <a:lstStyle/>
                  <a:p>
                    <a:pPr>
                      <a:defRPr sz="3200" b="0" i="0" u="none" strike="noStrike" kern="1200" spc="-150" baseline="0">
                        <a:solidFill>
                          <a:schemeClr val="accent1">
                            <a:lumMod val="20000"/>
                            <a:lumOff val="80000"/>
                          </a:schemeClr>
                        </a:solidFill>
                        <a:latin typeface="+mn-lt"/>
                        <a:ea typeface="+mn-ea"/>
                        <a:cs typeface="+mn-cs"/>
                      </a:defRPr>
                    </a:pPr>
                    <a:r>
                      <a:rPr lang="en-US" dirty="0"/>
                      <a:t>Parts Design</a:t>
                    </a:r>
                  </a:p>
                </c:rich>
              </c:tx>
              <c:numFmt formatCode="0%" sourceLinked="0"/>
              <c:spPr>
                <a:noFill/>
                <a:ln>
                  <a:noFill/>
                </a:ln>
                <a:effectLst/>
              </c:spPr>
              <c:txPr>
                <a:bodyPr rot="0" spcFirstLastPara="1" vertOverflow="ellipsis" vert="horz" wrap="none" lIns="0" tIns="0" rIns="0" bIns="182880" anchor="ctr" anchorCtr="1">
                  <a:noAutofit/>
                </a:bodyPr>
                <a:lstStyle/>
                <a:p>
                  <a:pPr>
                    <a:defRPr sz="3200" b="0" i="0" u="none" strike="noStrike" kern="1200" spc="-150" baseline="0">
                      <a:solidFill>
                        <a:schemeClr val="accent1">
                          <a:lumMod val="20000"/>
                          <a:lumOff val="80000"/>
                        </a:schemeClr>
                      </a:solidFill>
                      <a:latin typeface="+mn-lt"/>
                      <a:ea typeface="+mn-ea"/>
                      <a:cs typeface="+mn-cs"/>
                    </a:defRPr>
                  </a:pPr>
                  <a:endParaRPr lang="en-US"/>
                </a:p>
              </c:txPr>
              <c:showLegendKey val="0"/>
              <c:showVal val="0"/>
              <c:showCatName val="0"/>
              <c:showSerName val="0"/>
              <c:showPercent val="1"/>
              <c:showBubbleSize val="0"/>
              <c:extLst>
                <c:ext xmlns:c15="http://schemas.microsoft.com/office/drawing/2012/chart" uri="{CE6537A1-D6FC-4f65-9D91-7224C49458BB}">
                  <c15:layout>
                    <c:manualLayout>
                      <c:w val="0.53316317307014705"/>
                      <c:h val="0.35955554684014701"/>
                    </c:manualLayout>
                  </c15:layout>
                </c:ext>
                <c:ext xmlns:c16="http://schemas.microsoft.com/office/drawing/2014/chart" uri="{C3380CC4-5D6E-409C-BE32-E72D297353CC}">
                  <c16:uniqueId val="{00000001-88C9-45DD-91DD-0E7774BD9B4C}"/>
                </c:ext>
              </c:extLst>
            </c:dLbl>
            <c:dLbl>
              <c:idx val="1"/>
              <c:delete val="1"/>
              <c:extLst>
                <c:ext xmlns:c15="http://schemas.microsoft.com/office/drawing/2012/chart" uri="{CE6537A1-D6FC-4f65-9D91-7224C49458BB}"/>
                <c:ext xmlns:c16="http://schemas.microsoft.com/office/drawing/2014/chart" uri="{C3380CC4-5D6E-409C-BE32-E72D297353CC}">
                  <c16:uniqueId val="{00000003-88C9-45DD-91DD-0E7774BD9B4C}"/>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accent1">
                        <a:lumMod val="20000"/>
                        <a:lumOff val="80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extLst>
          </c:dLbls>
          <c:cat>
            <c:strRef>
              <c:f>Sheet1!$A$2:$A$3</c:f>
              <c:strCache>
                <c:ptCount val="2"/>
                <c:pt idx="0">
                  <c:v>Enter your Number</c:v>
                </c:pt>
                <c:pt idx="1">
                  <c:v>Formual =100% -B2</c:v>
                </c:pt>
              </c:strCache>
            </c:strRef>
          </c:cat>
          <c:val>
            <c:numRef>
              <c:f>Sheet1!$B$2:$B$3</c:f>
              <c:numCache>
                <c:formatCode>0%</c:formatCode>
                <c:ptCount val="2"/>
                <c:pt idx="0">
                  <c:v>0.75</c:v>
                </c:pt>
                <c:pt idx="1">
                  <c:v>0.25</c:v>
                </c:pt>
              </c:numCache>
            </c:numRef>
          </c:val>
          <c:extLst>
            <c:ext xmlns:c16="http://schemas.microsoft.com/office/drawing/2014/chart" uri="{C3380CC4-5D6E-409C-BE32-E72D297353CC}">
              <c16:uniqueId val="{00000004-88C9-45DD-91DD-0E7774BD9B4C}"/>
            </c:ext>
          </c:extLst>
        </c:ser>
        <c:dLbls>
          <c:showLegendKey val="0"/>
          <c:showVal val="0"/>
          <c:showCatName val="0"/>
          <c:showSerName val="0"/>
          <c:showPercent val="0"/>
          <c:showBubbleSize val="0"/>
          <c:showLeaderLines val="0"/>
        </c:dLbls>
        <c:firstSliceAng val="0"/>
        <c:holeSize val="76"/>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1414086941068"/>
          <c:y val="0.101427338820773"/>
          <c:w val="0.79717182611786397"/>
          <c:h val="0.79714593516062804"/>
        </c:manualLayout>
      </c:layout>
      <c:doughnutChart>
        <c:varyColors val="0"/>
        <c:ser>
          <c:idx val="0"/>
          <c:order val="0"/>
          <c:tx>
            <c:strRef>
              <c:f>Sheet1!$B$1</c:f>
              <c:strCache>
                <c:ptCount val="1"/>
                <c:pt idx="0">
                  <c:v>Sales</c:v>
                </c:pt>
              </c:strCache>
            </c:strRef>
          </c:tx>
          <c:spPr>
            <a:solidFill>
              <a:schemeClr val="accent1"/>
            </a:solidFill>
            <a:ln w="19050">
              <a:noFill/>
            </a:ln>
            <a:effectLst/>
          </c:spPr>
          <c:dPt>
            <c:idx val="0"/>
            <c:bubble3D val="0"/>
            <c:spPr>
              <a:solidFill>
                <a:schemeClr val="accent3">
                  <a:lumMod val="40000"/>
                  <a:lumOff val="60000"/>
                </a:schemeClr>
              </a:solidFill>
              <a:ln w="19050">
                <a:noFill/>
              </a:ln>
              <a:effectLst/>
            </c:spPr>
            <c:extLst>
              <c:ext xmlns:c16="http://schemas.microsoft.com/office/drawing/2014/chart" uri="{C3380CC4-5D6E-409C-BE32-E72D297353CC}">
                <c16:uniqueId val="{00000001-66DF-4B51-B674-60AD6B95A942}"/>
              </c:ext>
            </c:extLst>
          </c:dPt>
          <c:dPt>
            <c:idx val="1"/>
            <c:bubble3D val="0"/>
            <c:spPr>
              <a:noFill/>
              <a:ln w="19050">
                <a:noFill/>
              </a:ln>
              <a:effectLst/>
            </c:spPr>
            <c:extLst>
              <c:ext xmlns:c16="http://schemas.microsoft.com/office/drawing/2014/chart" uri="{C3380CC4-5D6E-409C-BE32-E72D297353CC}">
                <c16:uniqueId val="{00000003-66DF-4B51-B674-60AD6B95A942}"/>
              </c:ext>
            </c:extLst>
          </c:dPt>
          <c:dLbls>
            <c:dLbl>
              <c:idx val="0"/>
              <c:layout>
                <c:manualLayout>
                  <c:x val="-0.15449478755765936"/>
                  <c:y val="-0.32227573753338562"/>
                </c:manualLayout>
              </c:layout>
              <c:tx>
                <c:rich>
                  <a:bodyPr rot="0" spcFirstLastPara="1" vertOverflow="ellipsis" vert="horz" wrap="none" lIns="0" tIns="0" rIns="0" bIns="182880" anchor="ctr" anchorCtr="1">
                    <a:noAutofit/>
                  </a:bodyPr>
                  <a:lstStyle/>
                  <a:p>
                    <a:pPr>
                      <a:defRPr sz="3200" b="0" i="0" u="none" strike="noStrike" kern="1200" spc="-150" baseline="0">
                        <a:solidFill>
                          <a:schemeClr val="accent1">
                            <a:lumMod val="20000"/>
                            <a:lumOff val="80000"/>
                          </a:schemeClr>
                        </a:solidFill>
                        <a:latin typeface="+mn-lt"/>
                        <a:ea typeface="+mn-ea"/>
                        <a:cs typeface="+mn-cs"/>
                      </a:defRPr>
                    </a:pPr>
                    <a:r>
                      <a:rPr lang="en-US" dirty="0"/>
                      <a:t>DNA</a:t>
                    </a:r>
                    <a:r>
                      <a:rPr lang="en-US" baseline="0" dirty="0"/>
                      <a:t> : </a:t>
                    </a:r>
                    <a:r>
                      <a:rPr lang="en-US" baseline="0" dirty="0" err="1"/>
                      <a:t>BioBricks</a:t>
                    </a:r>
                    <a:endParaRPr lang="en-US" dirty="0"/>
                  </a:p>
                </c:rich>
              </c:tx>
              <c:numFmt formatCode="0%" sourceLinked="0"/>
              <c:spPr>
                <a:noFill/>
                <a:ln>
                  <a:noFill/>
                </a:ln>
                <a:effectLst/>
              </c:spPr>
              <c:txPr>
                <a:bodyPr rot="0" spcFirstLastPara="1" vertOverflow="ellipsis" vert="horz" wrap="none" lIns="0" tIns="0" rIns="0" bIns="182880" anchor="ctr" anchorCtr="1">
                  <a:noAutofit/>
                </a:bodyPr>
                <a:lstStyle/>
                <a:p>
                  <a:pPr>
                    <a:defRPr sz="3200" b="0" i="0" u="none" strike="noStrike" kern="1200" spc="-150" baseline="0">
                      <a:solidFill>
                        <a:schemeClr val="accent1">
                          <a:lumMod val="20000"/>
                          <a:lumOff val="80000"/>
                        </a:schemeClr>
                      </a:solidFill>
                      <a:latin typeface="+mn-lt"/>
                      <a:ea typeface="+mn-ea"/>
                      <a:cs typeface="+mn-cs"/>
                    </a:defRPr>
                  </a:pPr>
                  <a:endParaRPr lang="en-US"/>
                </a:p>
              </c:txPr>
              <c:showLegendKey val="0"/>
              <c:showVal val="0"/>
              <c:showCatName val="0"/>
              <c:showSerName val="0"/>
              <c:showPercent val="1"/>
              <c:showBubbleSize val="0"/>
              <c:extLst>
                <c:ext xmlns:c15="http://schemas.microsoft.com/office/drawing/2012/chart" uri="{CE6537A1-D6FC-4f65-9D91-7224C49458BB}">
                  <c15:layout>
                    <c:manualLayout>
                      <c:w val="0.53316317307014705"/>
                      <c:h val="0.35955554684014701"/>
                    </c:manualLayout>
                  </c15:layout>
                </c:ext>
                <c:ext xmlns:c16="http://schemas.microsoft.com/office/drawing/2014/chart" uri="{C3380CC4-5D6E-409C-BE32-E72D297353CC}">
                  <c16:uniqueId val="{00000001-66DF-4B51-B674-60AD6B95A942}"/>
                </c:ext>
              </c:extLst>
            </c:dLbl>
            <c:dLbl>
              <c:idx val="1"/>
              <c:delete val="1"/>
              <c:extLst>
                <c:ext xmlns:c15="http://schemas.microsoft.com/office/drawing/2012/chart" uri="{CE6537A1-D6FC-4f65-9D91-7224C49458BB}"/>
                <c:ext xmlns:c16="http://schemas.microsoft.com/office/drawing/2014/chart" uri="{C3380CC4-5D6E-409C-BE32-E72D297353CC}">
                  <c16:uniqueId val="{00000003-66DF-4B51-B674-60AD6B95A94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accent1">
                        <a:lumMod val="20000"/>
                        <a:lumOff val="80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extLst>
          </c:dLbls>
          <c:cat>
            <c:strRef>
              <c:f>Sheet1!$A$2:$A$3</c:f>
              <c:strCache>
                <c:ptCount val="2"/>
                <c:pt idx="0">
                  <c:v>Enter your Number</c:v>
                </c:pt>
                <c:pt idx="1">
                  <c:v>Formual =100%-B2</c:v>
                </c:pt>
              </c:strCache>
            </c:strRef>
          </c:cat>
          <c:val>
            <c:numRef>
              <c:f>Sheet1!$B$2:$B$3</c:f>
              <c:numCache>
                <c:formatCode>0%</c:formatCode>
                <c:ptCount val="2"/>
                <c:pt idx="0">
                  <c:v>0.87</c:v>
                </c:pt>
                <c:pt idx="1">
                  <c:v>0.13</c:v>
                </c:pt>
              </c:numCache>
            </c:numRef>
          </c:val>
          <c:extLst>
            <c:ext xmlns:c16="http://schemas.microsoft.com/office/drawing/2014/chart" uri="{C3380CC4-5D6E-409C-BE32-E72D297353CC}">
              <c16:uniqueId val="{00000004-66DF-4B51-B674-60AD6B95A942}"/>
            </c:ext>
          </c:extLst>
        </c:ser>
        <c:dLbls>
          <c:showLegendKey val="0"/>
          <c:showVal val="0"/>
          <c:showCatName val="0"/>
          <c:showSerName val="0"/>
          <c:showPercent val="0"/>
          <c:showBubbleSize val="0"/>
          <c:showLeaderLines val="0"/>
        </c:dLbls>
        <c:firstSliceAng val="0"/>
        <c:holeSize val="76"/>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1414086941068"/>
          <c:y val="0.101427338820773"/>
          <c:w val="0.79717182611786397"/>
          <c:h val="0.79714593516062804"/>
        </c:manualLayout>
      </c:layout>
      <c:doughnutChart>
        <c:varyColors val="0"/>
        <c:ser>
          <c:idx val="0"/>
          <c:order val="0"/>
          <c:tx>
            <c:strRef>
              <c:f>Sheet1!$B$1</c:f>
              <c:strCache>
                <c:ptCount val="1"/>
                <c:pt idx="0">
                  <c:v>Sales</c:v>
                </c:pt>
              </c:strCache>
            </c:strRef>
          </c:tx>
          <c:spPr>
            <a:solidFill>
              <a:schemeClr val="accent1"/>
            </a:solidFill>
            <a:ln w="19050">
              <a:noFill/>
            </a:ln>
            <a:effectLst/>
          </c:spPr>
          <c:dPt>
            <c:idx val="0"/>
            <c:bubble3D val="0"/>
            <c:spPr>
              <a:solidFill>
                <a:schemeClr val="accent3">
                  <a:lumMod val="40000"/>
                  <a:lumOff val="60000"/>
                </a:schemeClr>
              </a:solidFill>
              <a:ln w="19050">
                <a:noFill/>
              </a:ln>
              <a:effectLst/>
            </c:spPr>
            <c:extLst>
              <c:ext xmlns:c16="http://schemas.microsoft.com/office/drawing/2014/chart" uri="{C3380CC4-5D6E-409C-BE32-E72D297353CC}">
                <c16:uniqueId val="{00000001-7CAA-42CE-B047-40D93EB810C8}"/>
              </c:ext>
            </c:extLst>
          </c:dPt>
          <c:dPt>
            <c:idx val="1"/>
            <c:bubble3D val="0"/>
            <c:spPr>
              <a:noFill/>
              <a:ln w="19050">
                <a:noFill/>
              </a:ln>
              <a:effectLst/>
            </c:spPr>
            <c:extLst>
              <c:ext xmlns:c16="http://schemas.microsoft.com/office/drawing/2014/chart" uri="{C3380CC4-5D6E-409C-BE32-E72D297353CC}">
                <c16:uniqueId val="{00000003-7CAA-42CE-B047-40D93EB810C8}"/>
              </c:ext>
            </c:extLst>
          </c:dPt>
          <c:dLbls>
            <c:dLbl>
              <c:idx val="0"/>
              <c:layout>
                <c:manualLayout>
                  <c:x val="-0.17834303019970454"/>
                  <c:y val="-2.0779238653267865E-2"/>
                </c:manualLayout>
              </c:layout>
              <c:tx>
                <c:rich>
                  <a:bodyPr rot="0" spcFirstLastPara="1" vertOverflow="ellipsis" vert="horz" wrap="none" lIns="0" tIns="0" rIns="0" bIns="182880" anchor="ctr" anchorCtr="1">
                    <a:noAutofit/>
                  </a:bodyPr>
                  <a:lstStyle/>
                  <a:p>
                    <a:pPr>
                      <a:defRPr sz="3200" b="0" i="0" u="none" strike="noStrike" kern="1200" spc="-150" baseline="0">
                        <a:solidFill>
                          <a:schemeClr val="accent1">
                            <a:lumMod val="20000"/>
                            <a:lumOff val="80000"/>
                          </a:schemeClr>
                        </a:solidFill>
                        <a:latin typeface="+mn-lt"/>
                        <a:ea typeface="+mn-ea"/>
                        <a:cs typeface="+mn-cs"/>
                      </a:defRPr>
                    </a:pPr>
                    <a:r>
                      <a:rPr lang="en-US" dirty="0"/>
                      <a:t>System Design</a:t>
                    </a:r>
                  </a:p>
                </c:rich>
              </c:tx>
              <c:numFmt formatCode="0%" sourceLinked="0"/>
              <c:spPr>
                <a:noFill/>
                <a:ln>
                  <a:noFill/>
                </a:ln>
                <a:effectLst/>
              </c:spPr>
              <c:txPr>
                <a:bodyPr rot="0" spcFirstLastPara="1" vertOverflow="ellipsis" vert="horz" wrap="none" lIns="0" tIns="0" rIns="0" bIns="182880" anchor="ctr" anchorCtr="1">
                  <a:noAutofit/>
                </a:bodyPr>
                <a:lstStyle/>
                <a:p>
                  <a:pPr>
                    <a:defRPr sz="3200" b="0" i="0" u="none" strike="noStrike" kern="1200" spc="-150" baseline="0">
                      <a:solidFill>
                        <a:schemeClr val="accent1">
                          <a:lumMod val="20000"/>
                          <a:lumOff val="80000"/>
                        </a:schemeClr>
                      </a:solidFill>
                      <a:latin typeface="+mn-lt"/>
                      <a:ea typeface="+mn-ea"/>
                      <a:cs typeface="+mn-cs"/>
                    </a:defRPr>
                  </a:pPr>
                  <a:endParaRPr lang="en-US"/>
                </a:p>
              </c:txPr>
              <c:showLegendKey val="0"/>
              <c:showVal val="0"/>
              <c:showCatName val="0"/>
              <c:showSerName val="0"/>
              <c:showPercent val="1"/>
              <c:showBubbleSize val="0"/>
              <c:extLst>
                <c:ext xmlns:c15="http://schemas.microsoft.com/office/drawing/2012/chart" uri="{CE6537A1-D6FC-4f65-9D91-7224C49458BB}">
                  <c15:layout>
                    <c:manualLayout>
                      <c:w val="0.68187127819717908"/>
                      <c:h val="0.35955553388722861"/>
                    </c:manualLayout>
                  </c15:layout>
                </c:ext>
                <c:ext xmlns:c16="http://schemas.microsoft.com/office/drawing/2014/chart" uri="{C3380CC4-5D6E-409C-BE32-E72D297353CC}">
                  <c16:uniqueId val="{00000001-7CAA-42CE-B047-40D93EB810C8}"/>
                </c:ext>
              </c:extLst>
            </c:dLbl>
            <c:dLbl>
              <c:idx val="1"/>
              <c:delete val="1"/>
              <c:extLst>
                <c:ext xmlns:c15="http://schemas.microsoft.com/office/drawing/2012/chart" uri="{CE6537A1-D6FC-4f65-9D91-7224C49458BB}"/>
                <c:ext xmlns:c16="http://schemas.microsoft.com/office/drawing/2014/chart" uri="{C3380CC4-5D6E-409C-BE32-E72D297353CC}">
                  <c16:uniqueId val="{00000003-7CAA-42CE-B047-40D93EB810C8}"/>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accent1">
                        <a:lumMod val="20000"/>
                        <a:lumOff val="80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extLst>
          </c:dLbls>
          <c:cat>
            <c:strRef>
              <c:f>Sheet1!$A$2:$A$3</c:f>
              <c:strCache>
                <c:ptCount val="2"/>
                <c:pt idx="0">
                  <c:v>Enter your Number</c:v>
                </c:pt>
                <c:pt idx="1">
                  <c:v>Formual =100%-B2</c:v>
                </c:pt>
              </c:strCache>
            </c:strRef>
          </c:cat>
          <c:val>
            <c:numRef>
              <c:f>Sheet1!$B$2:$B$3</c:f>
              <c:numCache>
                <c:formatCode>0%</c:formatCode>
                <c:ptCount val="2"/>
                <c:pt idx="0">
                  <c:v>0.5</c:v>
                </c:pt>
                <c:pt idx="1">
                  <c:v>0.5</c:v>
                </c:pt>
              </c:numCache>
            </c:numRef>
          </c:val>
          <c:extLst>
            <c:ext xmlns:c16="http://schemas.microsoft.com/office/drawing/2014/chart" uri="{C3380CC4-5D6E-409C-BE32-E72D297353CC}">
              <c16:uniqueId val="{00000004-7CAA-42CE-B047-40D93EB810C8}"/>
            </c:ext>
          </c:extLst>
        </c:ser>
        <c:dLbls>
          <c:showLegendKey val="0"/>
          <c:showVal val="0"/>
          <c:showCatName val="0"/>
          <c:showSerName val="0"/>
          <c:showPercent val="0"/>
          <c:showBubbleSize val="0"/>
          <c:showLeaderLines val="0"/>
        </c:dLbls>
        <c:firstSliceAng val="0"/>
        <c:holeSize val="76"/>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1414086941068"/>
          <c:y val="0.101427338820773"/>
          <c:w val="0.79717182611786397"/>
          <c:h val="0.79714593516062804"/>
        </c:manualLayout>
      </c:layout>
      <c:doughnutChart>
        <c:varyColors val="0"/>
        <c:ser>
          <c:idx val="0"/>
          <c:order val="0"/>
          <c:tx>
            <c:strRef>
              <c:f>Sheet1!$B$1</c:f>
              <c:strCache>
                <c:ptCount val="1"/>
                <c:pt idx="0">
                  <c:v>Sales</c:v>
                </c:pt>
              </c:strCache>
            </c:strRef>
          </c:tx>
          <c:spPr>
            <a:solidFill>
              <a:schemeClr val="accent1"/>
            </a:solidFill>
            <a:ln w="19050">
              <a:noFill/>
            </a:ln>
            <a:effectLst/>
          </c:spPr>
          <c:dPt>
            <c:idx val="0"/>
            <c:bubble3D val="0"/>
            <c:spPr>
              <a:solidFill>
                <a:schemeClr val="accent3">
                  <a:lumMod val="40000"/>
                  <a:lumOff val="60000"/>
                </a:schemeClr>
              </a:solidFill>
              <a:ln w="19050">
                <a:noFill/>
              </a:ln>
              <a:effectLst/>
            </c:spPr>
            <c:extLst>
              <c:ext xmlns:c16="http://schemas.microsoft.com/office/drawing/2014/chart" uri="{C3380CC4-5D6E-409C-BE32-E72D297353CC}">
                <c16:uniqueId val="{00000001-0145-4DB6-B8FD-5F83B63AEE7F}"/>
              </c:ext>
            </c:extLst>
          </c:dPt>
          <c:dPt>
            <c:idx val="1"/>
            <c:bubble3D val="0"/>
            <c:spPr>
              <a:noFill/>
              <a:ln w="19050">
                <a:noFill/>
              </a:ln>
              <a:effectLst/>
            </c:spPr>
            <c:extLst>
              <c:ext xmlns:c16="http://schemas.microsoft.com/office/drawing/2014/chart" uri="{C3380CC4-5D6E-409C-BE32-E72D297353CC}">
                <c16:uniqueId val="{00000003-0145-4DB6-B8FD-5F83B63AEE7F}"/>
              </c:ext>
            </c:extLst>
          </c:dPt>
          <c:dLbls>
            <c:dLbl>
              <c:idx val="0"/>
              <c:layout>
                <c:manualLayout>
                  <c:x val="-0.24147685646121769"/>
                  <c:y val="-0.25650754325842756"/>
                </c:manualLayout>
              </c:layout>
              <c:tx>
                <c:rich>
                  <a:bodyPr rot="0" spcFirstLastPara="1" vertOverflow="ellipsis" vert="horz" wrap="none" lIns="0" tIns="0" rIns="0" bIns="182880" anchor="ctr" anchorCtr="1">
                    <a:noAutofit/>
                  </a:bodyPr>
                  <a:lstStyle/>
                  <a:p>
                    <a:pPr>
                      <a:defRPr sz="3200" b="0" i="0" u="none" strike="noStrike" kern="1200" spc="-150" baseline="0">
                        <a:solidFill>
                          <a:schemeClr val="accent1">
                            <a:lumMod val="20000"/>
                            <a:lumOff val="80000"/>
                          </a:schemeClr>
                        </a:solidFill>
                        <a:latin typeface="+mn-lt"/>
                        <a:ea typeface="+mn-ea"/>
                        <a:cs typeface="+mn-cs"/>
                      </a:defRPr>
                    </a:pPr>
                    <a:r>
                      <a:rPr lang="en-US" dirty="0"/>
                      <a:t>Parts Design</a:t>
                    </a:r>
                  </a:p>
                </c:rich>
              </c:tx>
              <c:numFmt formatCode="0%" sourceLinked="0"/>
              <c:spPr>
                <a:noFill/>
                <a:ln>
                  <a:noFill/>
                </a:ln>
                <a:effectLst/>
              </c:spPr>
              <c:txPr>
                <a:bodyPr rot="0" spcFirstLastPara="1" vertOverflow="ellipsis" vert="horz" wrap="none" lIns="0" tIns="0" rIns="0" bIns="182880" anchor="ctr" anchorCtr="1">
                  <a:noAutofit/>
                </a:bodyPr>
                <a:lstStyle/>
                <a:p>
                  <a:pPr>
                    <a:defRPr sz="3200" b="0" i="0" u="none" strike="noStrike" kern="1200" spc="-150" baseline="0">
                      <a:solidFill>
                        <a:schemeClr val="accent1">
                          <a:lumMod val="20000"/>
                          <a:lumOff val="80000"/>
                        </a:schemeClr>
                      </a:solidFill>
                      <a:latin typeface="+mn-lt"/>
                      <a:ea typeface="+mn-ea"/>
                      <a:cs typeface="+mn-cs"/>
                    </a:defRPr>
                  </a:pPr>
                  <a:endParaRPr lang="en-US"/>
                </a:p>
              </c:txPr>
              <c:showLegendKey val="0"/>
              <c:showVal val="0"/>
              <c:showCatName val="0"/>
              <c:showSerName val="0"/>
              <c:showPercent val="1"/>
              <c:showBubbleSize val="0"/>
              <c:extLst>
                <c:ext xmlns:c15="http://schemas.microsoft.com/office/drawing/2012/chart" uri="{CE6537A1-D6FC-4f65-9D91-7224C49458BB}">
                  <c15:layout>
                    <c:manualLayout>
                      <c:w val="0.53316317307014705"/>
                      <c:h val="0.35955554684014701"/>
                    </c:manualLayout>
                  </c15:layout>
                </c:ext>
                <c:ext xmlns:c16="http://schemas.microsoft.com/office/drawing/2014/chart" uri="{C3380CC4-5D6E-409C-BE32-E72D297353CC}">
                  <c16:uniqueId val="{00000001-0145-4DB6-B8FD-5F83B63AEE7F}"/>
                </c:ext>
              </c:extLst>
            </c:dLbl>
            <c:dLbl>
              <c:idx val="1"/>
              <c:delete val="1"/>
              <c:extLst>
                <c:ext xmlns:c15="http://schemas.microsoft.com/office/drawing/2012/chart" uri="{CE6537A1-D6FC-4f65-9D91-7224C49458BB}"/>
                <c:ext xmlns:c16="http://schemas.microsoft.com/office/drawing/2014/chart" uri="{C3380CC4-5D6E-409C-BE32-E72D297353CC}">
                  <c16:uniqueId val="{00000003-0145-4DB6-B8FD-5F83B63AEE7F}"/>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accent1">
                        <a:lumMod val="20000"/>
                        <a:lumOff val="80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extLst>
          </c:dLbls>
          <c:cat>
            <c:strRef>
              <c:f>Sheet1!$A$2:$A$3</c:f>
              <c:strCache>
                <c:ptCount val="2"/>
                <c:pt idx="0">
                  <c:v>Enter your Number</c:v>
                </c:pt>
                <c:pt idx="1">
                  <c:v>Formual =100% -B2</c:v>
                </c:pt>
              </c:strCache>
            </c:strRef>
          </c:cat>
          <c:val>
            <c:numRef>
              <c:f>Sheet1!$B$2:$B$3</c:f>
              <c:numCache>
                <c:formatCode>0%</c:formatCode>
                <c:ptCount val="2"/>
                <c:pt idx="0">
                  <c:v>0.75</c:v>
                </c:pt>
                <c:pt idx="1">
                  <c:v>0.25</c:v>
                </c:pt>
              </c:numCache>
            </c:numRef>
          </c:val>
          <c:extLst>
            <c:ext xmlns:c16="http://schemas.microsoft.com/office/drawing/2014/chart" uri="{C3380CC4-5D6E-409C-BE32-E72D297353CC}">
              <c16:uniqueId val="{00000004-0145-4DB6-B8FD-5F83B63AEE7F}"/>
            </c:ext>
          </c:extLst>
        </c:ser>
        <c:dLbls>
          <c:showLegendKey val="0"/>
          <c:showVal val="0"/>
          <c:showCatName val="0"/>
          <c:showSerName val="0"/>
          <c:showPercent val="0"/>
          <c:showBubbleSize val="0"/>
          <c:showLeaderLines val="0"/>
        </c:dLbls>
        <c:firstSliceAng val="0"/>
        <c:holeSize val="76"/>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1414086941068"/>
          <c:y val="0.101427338820773"/>
          <c:w val="0.79717182611786397"/>
          <c:h val="0.79714593516062804"/>
        </c:manualLayout>
      </c:layout>
      <c:doughnutChart>
        <c:varyColors val="0"/>
        <c:ser>
          <c:idx val="0"/>
          <c:order val="0"/>
          <c:tx>
            <c:strRef>
              <c:f>Sheet1!$B$1</c:f>
              <c:strCache>
                <c:ptCount val="1"/>
                <c:pt idx="0">
                  <c:v>Sales</c:v>
                </c:pt>
              </c:strCache>
            </c:strRef>
          </c:tx>
          <c:spPr>
            <a:solidFill>
              <a:schemeClr val="accent1"/>
            </a:solidFill>
            <a:ln w="19050">
              <a:noFill/>
            </a:ln>
            <a:effectLst/>
          </c:spPr>
          <c:dPt>
            <c:idx val="0"/>
            <c:bubble3D val="0"/>
            <c:spPr>
              <a:solidFill>
                <a:schemeClr val="accent3">
                  <a:lumMod val="40000"/>
                  <a:lumOff val="60000"/>
                </a:schemeClr>
              </a:solidFill>
              <a:ln w="19050">
                <a:noFill/>
              </a:ln>
              <a:effectLst/>
            </c:spPr>
            <c:extLst>
              <c:ext xmlns:c16="http://schemas.microsoft.com/office/drawing/2014/chart" uri="{C3380CC4-5D6E-409C-BE32-E72D297353CC}">
                <c16:uniqueId val="{00000001-6FED-4C89-BFEA-13A787BF5BF4}"/>
              </c:ext>
            </c:extLst>
          </c:dPt>
          <c:dPt>
            <c:idx val="1"/>
            <c:bubble3D val="0"/>
            <c:spPr>
              <a:noFill/>
              <a:ln w="19050">
                <a:noFill/>
              </a:ln>
              <a:effectLst/>
            </c:spPr>
            <c:extLst>
              <c:ext xmlns:c16="http://schemas.microsoft.com/office/drawing/2014/chart" uri="{C3380CC4-5D6E-409C-BE32-E72D297353CC}">
                <c16:uniqueId val="{00000003-6FED-4C89-BFEA-13A787BF5BF4}"/>
              </c:ext>
            </c:extLst>
          </c:dPt>
          <c:dLbls>
            <c:dLbl>
              <c:idx val="0"/>
              <c:layout>
                <c:manualLayout>
                  <c:x val="-0.15449478755765936"/>
                  <c:y val="-0.32227573753338562"/>
                </c:manualLayout>
              </c:layout>
              <c:tx>
                <c:rich>
                  <a:bodyPr rot="0" spcFirstLastPara="1" vertOverflow="ellipsis" vert="horz" wrap="none" lIns="0" tIns="0" rIns="0" bIns="182880" anchor="ctr" anchorCtr="1">
                    <a:noAutofit/>
                  </a:bodyPr>
                  <a:lstStyle/>
                  <a:p>
                    <a:pPr>
                      <a:defRPr sz="3200" b="0" i="0" u="none" strike="noStrike" kern="1200" spc="-150" baseline="0">
                        <a:solidFill>
                          <a:schemeClr val="accent1">
                            <a:lumMod val="20000"/>
                            <a:lumOff val="80000"/>
                          </a:schemeClr>
                        </a:solidFill>
                        <a:latin typeface="+mn-lt"/>
                        <a:ea typeface="+mn-ea"/>
                        <a:cs typeface="+mn-cs"/>
                      </a:defRPr>
                    </a:pPr>
                    <a:r>
                      <a:rPr lang="en-US" dirty="0"/>
                      <a:t>DNA</a:t>
                    </a:r>
                    <a:r>
                      <a:rPr lang="en-US" baseline="0" dirty="0"/>
                      <a:t> : </a:t>
                    </a:r>
                    <a:r>
                      <a:rPr lang="en-US" baseline="0" dirty="0" err="1"/>
                      <a:t>BioBricks</a:t>
                    </a:r>
                    <a:endParaRPr lang="en-US" dirty="0"/>
                  </a:p>
                </c:rich>
              </c:tx>
              <c:numFmt formatCode="0%" sourceLinked="0"/>
              <c:spPr>
                <a:noFill/>
                <a:ln>
                  <a:noFill/>
                </a:ln>
                <a:effectLst/>
              </c:spPr>
              <c:txPr>
                <a:bodyPr rot="0" spcFirstLastPara="1" vertOverflow="ellipsis" vert="horz" wrap="none" lIns="0" tIns="0" rIns="0" bIns="182880" anchor="ctr" anchorCtr="1">
                  <a:noAutofit/>
                </a:bodyPr>
                <a:lstStyle/>
                <a:p>
                  <a:pPr>
                    <a:defRPr sz="3200" b="0" i="0" u="none" strike="noStrike" kern="1200" spc="-150" baseline="0">
                      <a:solidFill>
                        <a:schemeClr val="accent1">
                          <a:lumMod val="20000"/>
                          <a:lumOff val="80000"/>
                        </a:schemeClr>
                      </a:solidFill>
                      <a:latin typeface="+mn-lt"/>
                      <a:ea typeface="+mn-ea"/>
                      <a:cs typeface="+mn-cs"/>
                    </a:defRPr>
                  </a:pPr>
                  <a:endParaRPr lang="en-US"/>
                </a:p>
              </c:txPr>
              <c:showLegendKey val="0"/>
              <c:showVal val="0"/>
              <c:showCatName val="0"/>
              <c:showSerName val="0"/>
              <c:showPercent val="1"/>
              <c:showBubbleSize val="0"/>
              <c:extLst>
                <c:ext xmlns:c15="http://schemas.microsoft.com/office/drawing/2012/chart" uri="{CE6537A1-D6FC-4f65-9D91-7224C49458BB}">
                  <c15:layout>
                    <c:manualLayout>
                      <c:w val="0.53316317307014705"/>
                      <c:h val="0.35955554684014701"/>
                    </c:manualLayout>
                  </c15:layout>
                </c:ext>
                <c:ext xmlns:c16="http://schemas.microsoft.com/office/drawing/2014/chart" uri="{C3380CC4-5D6E-409C-BE32-E72D297353CC}">
                  <c16:uniqueId val="{00000001-6FED-4C89-BFEA-13A787BF5BF4}"/>
                </c:ext>
              </c:extLst>
            </c:dLbl>
            <c:dLbl>
              <c:idx val="1"/>
              <c:delete val="1"/>
              <c:extLst>
                <c:ext xmlns:c15="http://schemas.microsoft.com/office/drawing/2012/chart" uri="{CE6537A1-D6FC-4f65-9D91-7224C49458BB}"/>
                <c:ext xmlns:c16="http://schemas.microsoft.com/office/drawing/2014/chart" uri="{C3380CC4-5D6E-409C-BE32-E72D297353CC}">
                  <c16:uniqueId val="{00000003-6FED-4C89-BFEA-13A787BF5BF4}"/>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accent1">
                        <a:lumMod val="20000"/>
                        <a:lumOff val="80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extLst>
          </c:dLbls>
          <c:cat>
            <c:strRef>
              <c:f>Sheet1!$A$2:$A$3</c:f>
              <c:strCache>
                <c:ptCount val="2"/>
                <c:pt idx="0">
                  <c:v>Enter your Number</c:v>
                </c:pt>
                <c:pt idx="1">
                  <c:v>Formual =100%-B2</c:v>
                </c:pt>
              </c:strCache>
            </c:strRef>
          </c:cat>
          <c:val>
            <c:numRef>
              <c:f>Sheet1!$B$2:$B$3</c:f>
              <c:numCache>
                <c:formatCode>0%</c:formatCode>
                <c:ptCount val="2"/>
                <c:pt idx="0">
                  <c:v>0.87</c:v>
                </c:pt>
                <c:pt idx="1">
                  <c:v>0.13</c:v>
                </c:pt>
              </c:numCache>
            </c:numRef>
          </c:val>
          <c:extLst>
            <c:ext xmlns:c16="http://schemas.microsoft.com/office/drawing/2014/chart" uri="{C3380CC4-5D6E-409C-BE32-E72D297353CC}">
              <c16:uniqueId val="{00000004-6FED-4C89-BFEA-13A787BF5BF4}"/>
            </c:ext>
          </c:extLst>
        </c:ser>
        <c:dLbls>
          <c:showLegendKey val="0"/>
          <c:showVal val="0"/>
          <c:showCatName val="0"/>
          <c:showSerName val="0"/>
          <c:showPercent val="0"/>
          <c:showBubbleSize val="0"/>
          <c:showLeaderLines val="0"/>
        </c:dLbls>
        <c:firstSliceAng val="0"/>
        <c:holeSize val="76"/>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1414086941068"/>
          <c:y val="0.101427338820773"/>
          <c:w val="0.79717182611786397"/>
          <c:h val="0.79714593516062804"/>
        </c:manualLayout>
      </c:layout>
      <c:doughnutChart>
        <c:varyColors val="0"/>
        <c:ser>
          <c:idx val="0"/>
          <c:order val="0"/>
          <c:tx>
            <c:strRef>
              <c:f>Sheet1!$B$1</c:f>
              <c:strCache>
                <c:ptCount val="1"/>
                <c:pt idx="0">
                  <c:v>Sales</c:v>
                </c:pt>
              </c:strCache>
            </c:strRef>
          </c:tx>
          <c:spPr>
            <a:solidFill>
              <a:schemeClr val="accent1"/>
            </a:solidFill>
            <a:ln w="19050">
              <a:noFill/>
            </a:ln>
            <a:effectLst/>
          </c:spPr>
          <c:dPt>
            <c:idx val="0"/>
            <c:bubble3D val="0"/>
            <c:spPr>
              <a:solidFill>
                <a:schemeClr val="accent3">
                  <a:lumMod val="40000"/>
                  <a:lumOff val="60000"/>
                </a:schemeClr>
              </a:solidFill>
              <a:ln w="19050">
                <a:noFill/>
              </a:ln>
              <a:effectLst/>
            </c:spPr>
            <c:extLst>
              <c:ext xmlns:c16="http://schemas.microsoft.com/office/drawing/2014/chart" uri="{C3380CC4-5D6E-409C-BE32-E72D297353CC}">
                <c16:uniqueId val="{00000001-77C9-4DDB-9985-D7A56F4592AF}"/>
              </c:ext>
            </c:extLst>
          </c:dPt>
          <c:dPt>
            <c:idx val="1"/>
            <c:bubble3D val="0"/>
            <c:spPr>
              <a:noFill/>
              <a:ln w="19050">
                <a:noFill/>
              </a:ln>
              <a:effectLst/>
            </c:spPr>
            <c:extLst>
              <c:ext xmlns:c16="http://schemas.microsoft.com/office/drawing/2014/chart" uri="{C3380CC4-5D6E-409C-BE32-E72D297353CC}">
                <c16:uniqueId val="{00000003-77C9-4DDB-9985-D7A56F4592AF}"/>
              </c:ext>
            </c:extLst>
          </c:dPt>
          <c:dLbls>
            <c:dLbl>
              <c:idx val="0"/>
              <c:layout>
                <c:manualLayout>
                  <c:x val="-0.17834303019970454"/>
                  <c:y val="-2.0779238653267865E-2"/>
                </c:manualLayout>
              </c:layout>
              <c:tx>
                <c:rich>
                  <a:bodyPr rot="0" spcFirstLastPara="1" vertOverflow="ellipsis" vert="horz" wrap="none" lIns="0" tIns="0" rIns="0" bIns="182880" anchor="ctr" anchorCtr="1">
                    <a:noAutofit/>
                  </a:bodyPr>
                  <a:lstStyle/>
                  <a:p>
                    <a:pPr>
                      <a:defRPr sz="3200" b="0" i="0" u="none" strike="noStrike" kern="1200" spc="-150" baseline="0">
                        <a:solidFill>
                          <a:schemeClr val="accent1">
                            <a:lumMod val="20000"/>
                            <a:lumOff val="80000"/>
                          </a:schemeClr>
                        </a:solidFill>
                        <a:latin typeface="+mn-lt"/>
                        <a:ea typeface="+mn-ea"/>
                        <a:cs typeface="+mn-cs"/>
                      </a:defRPr>
                    </a:pPr>
                    <a:r>
                      <a:rPr lang="en-US" dirty="0"/>
                      <a:t>System Design</a:t>
                    </a:r>
                  </a:p>
                </c:rich>
              </c:tx>
              <c:numFmt formatCode="0%" sourceLinked="0"/>
              <c:spPr>
                <a:noFill/>
                <a:ln>
                  <a:noFill/>
                </a:ln>
                <a:effectLst/>
              </c:spPr>
              <c:txPr>
                <a:bodyPr rot="0" spcFirstLastPara="1" vertOverflow="ellipsis" vert="horz" wrap="none" lIns="0" tIns="0" rIns="0" bIns="182880" anchor="ctr" anchorCtr="1">
                  <a:noAutofit/>
                </a:bodyPr>
                <a:lstStyle/>
                <a:p>
                  <a:pPr>
                    <a:defRPr sz="3200" b="0" i="0" u="none" strike="noStrike" kern="1200" spc="-150" baseline="0">
                      <a:solidFill>
                        <a:schemeClr val="accent1">
                          <a:lumMod val="20000"/>
                          <a:lumOff val="80000"/>
                        </a:schemeClr>
                      </a:solidFill>
                      <a:latin typeface="+mn-lt"/>
                      <a:ea typeface="+mn-ea"/>
                      <a:cs typeface="+mn-cs"/>
                    </a:defRPr>
                  </a:pPr>
                  <a:endParaRPr lang="en-US"/>
                </a:p>
              </c:txPr>
              <c:showLegendKey val="0"/>
              <c:showVal val="0"/>
              <c:showCatName val="0"/>
              <c:showSerName val="0"/>
              <c:showPercent val="1"/>
              <c:showBubbleSize val="0"/>
              <c:extLst>
                <c:ext xmlns:c15="http://schemas.microsoft.com/office/drawing/2012/chart" uri="{CE6537A1-D6FC-4f65-9D91-7224C49458BB}">
                  <c15:layout>
                    <c:manualLayout>
                      <c:w val="0.68187127819717908"/>
                      <c:h val="0.35955553388722861"/>
                    </c:manualLayout>
                  </c15:layout>
                </c:ext>
                <c:ext xmlns:c16="http://schemas.microsoft.com/office/drawing/2014/chart" uri="{C3380CC4-5D6E-409C-BE32-E72D297353CC}">
                  <c16:uniqueId val="{00000001-77C9-4DDB-9985-D7A56F4592AF}"/>
                </c:ext>
              </c:extLst>
            </c:dLbl>
            <c:dLbl>
              <c:idx val="1"/>
              <c:delete val="1"/>
              <c:extLst>
                <c:ext xmlns:c15="http://schemas.microsoft.com/office/drawing/2012/chart" uri="{CE6537A1-D6FC-4f65-9D91-7224C49458BB}"/>
                <c:ext xmlns:c16="http://schemas.microsoft.com/office/drawing/2014/chart" uri="{C3380CC4-5D6E-409C-BE32-E72D297353CC}">
                  <c16:uniqueId val="{00000003-77C9-4DDB-9985-D7A56F4592AF}"/>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accent1">
                        <a:lumMod val="20000"/>
                        <a:lumOff val="80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extLst>
          </c:dLbls>
          <c:cat>
            <c:strRef>
              <c:f>Sheet1!$A$2:$A$3</c:f>
              <c:strCache>
                <c:ptCount val="2"/>
                <c:pt idx="0">
                  <c:v>Enter your Number</c:v>
                </c:pt>
                <c:pt idx="1">
                  <c:v>Formual =100%-B2</c:v>
                </c:pt>
              </c:strCache>
            </c:strRef>
          </c:cat>
          <c:val>
            <c:numRef>
              <c:f>Sheet1!$B$2:$B$3</c:f>
              <c:numCache>
                <c:formatCode>0%</c:formatCode>
                <c:ptCount val="2"/>
                <c:pt idx="0">
                  <c:v>0.5</c:v>
                </c:pt>
                <c:pt idx="1">
                  <c:v>0.5</c:v>
                </c:pt>
              </c:numCache>
            </c:numRef>
          </c:val>
          <c:extLst>
            <c:ext xmlns:c16="http://schemas.microsoft.com/office/drawing/2014/chart" uri="{C3380CC4-5D6E-409C-BE32-E72D297353CC}">
              <c16:uniqueId val="{00000004-77C9-4DDB-9985-D7A56F4592AF}"/>
            </c:ext>
          </c:extLst>
        </c:ser>
        <c:dLbls>
          <c:showLegendKey val="0"/>
          <c:showVal val="0"/>
          <c:showCatName val="0"/>
          <c:showSerName val="0"/>
          <c:showPercent val="0"/>
          <c:showBubbleSize val="0"/>
          <c:showLeaderLines val="0"/>
        </c:dLbls>
        <c:firstSliceAng val="0"/>
        <c:holeSize val="76"/>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1414086941068"/>
          <c:y val="0.101427338820773"/>
          <c:w val="0.79717182611786397"/>
          <c:h val="0.79714593516062804"/>
        </c:manualLayout>
      </c:layout>
      <c:doughnutChart>
        <c:varyColors val="0"/>
        <c:ser>
          <c:idx val="0"/>
          <c:order val="0"/>
          <c:tx>
            <c:strRef>
              <c:f>Sheet1!$B$1</c:f>
              <c:strCache>
                <c:ptCount val="1"/>
                <c:pt idx="0">
                  <c:v>Sales</c:v>
                </c:pt>
              </c:strCache>
            </c:strRef>
          </c:tx>
          <c:spPr>
            <a:solidFill>
              <a:schemeClr val="accent1"/>
            </a:solidFill>
            <a:ln w="19050">
              <a:noFill/>
            </a:ln>
            <a:effectLst/>
          </c:spPr>
          <c:dPt>
            <c:idx val="0"/>
            <c:bubble3D val="0"/>
            <c:spPr>
              <a:solidFill>
                <a:schemeClr val="accent3">
                  <a:lumMod val="40000"/>
                  <a:lumOff val="60000"/>
                </a:schemeClr>
              </a:solidFill>
              <a:ln w="19050">
                <a:noFill/>
              </a:ln>
              <a:effectLst/>
            </c:spPr>
            <c:extLst>
              <c:ext xmlns:c16="http://schemas.microsoft.com/office/drawing/2014/chart" uri="{C3380CC4-5D6E-409C-BE32-E72D297353CC}">
                <c16:uniqueId val="{00000001-F981-45B3-938D-7FEA4E471F54}"/>
              </c:ext>
            </c:extLst>
          </c:dPt>
          <c:dPt>
            <c:idx val="1"/>
            <c:bubble3D val="0"/>
            <c:spPr>
              <a:noFill/>
              <a:ln w="19050">
                <a:noFill/>
              </a:ln>
              <a:effectLst/>
            </c:spPr>
            <c:extLst>
              <c:ext xmlns:c16="http://schemas.microsoft.com/office/drawing/2014/chart" uri="{C3380CC4-5D6E-409C-BE32-E72D297353CC}">
                <c16:uniqueId val="{00000003-F981-45B3-938D-7FEA4E471F54}"/>
              </c:ext>
            </c:extLst>
          </c:dPt>
          <c:dLbls>
            <c:dLbl>
              <c:idx val="0"/>
              <c:layout>
                <c:manualLayout>
                  <c:x val="-0.25235484211637976"/>
                  <c:y val="0.24634504362798626"/>
                </c:manualLayout>
              </c:layout>
              <c:tx>
                <c:rich>
                  <a:bodyPr rot="0" spcFirstLastPara="1" vertOverflow="ellipsis" vert="horz" wrap="none" lIns="0" tIns="0" rIns="0" bIns="182880" anchor="ctr" anchorCtr="1">
                    <a:noAutofit/>
                  </a:bodyPr>
                  <a:lstStyle/>
                  <a:p>
                    <a:pPr>
                      <a:defRPr sz="3200" b="0" i="0" u="none" strike="noStrike" kern="1200" spc="-150" baseline="0">
                        <a:solidFill>
                          <a:schemeClr val="accent1">
                            <a:lumMod val="20000"/>
                            <a:lumOff val="80000"/>
                          </a:schemeClr>
                        </a:solidFill>
                        <a:latin typeface="+mn-lt"/>
                        <a:ea typeface="+mn-ea"/>
                        <a:cs typeface="+mn-cs"/>
                      </a:defRPr>
                    </a:pPr>
                    <a:r>
                      <a:rPr lang="en-US" dirty="0"/>
                      <a:t>Introduction</a:t>
                    </a:r>
                  </a:p>
                </c:rich>
              </c:tx>
              <c:numFmt formatCode="0%" sourceLinked="0"/>
              <c:spPr>
                <a:noFill/>
                <a:ln>
                  <a:noFill/>
                </a:ln>
                <a:effectLst/>
              </c:spPr>
              <c:txPr>
                <a:bodyPr rot="0" spcFirstLastPara="1" vertOverflow="ellipsis" vert="horz" wrap="none" lIns="0" tIns="0" rIns="0" bIns="182880" anchor="ctr" anchorCtr="1">
                  <a:noAutofit/>
                </a:bodyPr>
                <a:lstStyle/>
                <a:p>
                  <a:pPr>
                    <a:defRPr sz="3200" b="0" i="0" u="none" strike="noStrike" kern="1200" spc="-150" baseline="0">
                      <a:solidFill>
                        <a:schemeClr val="accent1">
                          <a:lumMod val="20000"/>
                          <a:lumOff val="80000"/>
                        </a:schemeClr>
                      </a:solidFill>
                      <a:latin typeface="+mn-lt"/>
                      <a:ea typeface="+mn-ea"/>
                      <a:cs typeface="+mn-cs"/>
                    </a:defRPr>
                  </a:pPr>
                  <a:endParaRPr lang="en-US"/>
                </a:p>
              </c:txPr>
              <c:showLegendKey val="0"/>
              <c:showVal val="0"/>
              <c:showCatName val="0"/>
              <c:showSerName val="0"/>
              <c:showPercent val="1"/>
              <c:showBubbleSize val="0"/>
              <c:extLst>
                <c:ext xmlns:c15="http://schemas.microsoft.com/office/drawing/2012/chart" uri="{CE6537A1-D6FC-4f65-9D91-7224C49458BB}">
                  <c15:layout>
                    <c:manualLayout>
                      <c:w val="0.53316317307014705"/>
                      <c:h val="0.35955554684014701"/>
                    </c:manualLayout>
                  </c15:layout>
                </c:ext>
                <c:ext xmlns:c16="http://schemas.microsoft.com/office/drawing/2014/chart" uri="{C3380CC4-5D6E-409C-BE32-E72D297353CC}">
                  <c16:uniqueId val="{00000001-F981-45B3-938D-7FEA4E471F54}"/>
                </c:ext>
              </c:extLst>
            </c:dLbl>
            <c:dLbl>
              <c:idx val="1"/>
              <c:delete val="1"/>
              <c:extLst>
                <c:ext xmlns:c15="http://schemas.microsoft.com/office/drawing/2012/chart" uri="{CE6537A1-D6FC-4f65-9D91-7224C49458BB}"/>
                <c:ext xmlns:c16="http://schemas.microsoft.com/office/drawing/2014/chart" uri="{C3380CC4-5D6E-409C-BE32-E72D297353CC}">
                  <c16:uniqueId val="{00000003-F981-45B3-938D-7FEA4E471F54}"/>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accent1">
                        <a:lumMod val="20000"/>
                        <a:lumOff val="80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extLst>
          </c:dLbls>
          <c:cat>
            <c:strRef>
              <c:f>Sheet1!$A$2:$A$3</c:f>
              <c:strCache>
                <c:ptCount val="2"/>
                <c:pt idx="0">
                  <c:v>Enter your Number</c:v>
                </c:pt>
                <c:pt idx="1">
                  <c:v>Formual =100%-B2</c:v>
                </c:pt>
              </c:strCache>
            </c:strRef>
          </c:cat>
          <c:val>
            <c:numRef>
              <c:f>Sheet1!$B$2:$B$3</c:f>
              <c:numCache>
                <c:formatCode>0%</c:formatCode>
                <c:ptCount val="2"/>
                <c:pt idx="0">
                  <c:v>0.25</c:v>
                </c:pt>
                <c:pt idx="1">
                  <c:v>0.75</c:v>
                </c:pt>
              </c:numCache>
            </c:numRef>
          </c:val>
          <c:extLst>
            <c:ext xmlns:c16="http://schemas.microsoft.com/office/drawing/2014/chart" uri="{C3380CC4-5D6E-409C-BE32-E72D297353CC}">
              <c16:uniqueId val="{00000004-F981-45B3-938D-7FEA4E471F54}"/>
            </c:ext>
          </c:extLst>
        </c:ser>
        <c:dLbls>
          <c:showLegendKey val="0"/>
          <c:showVal val="0"/>
          <c:showCatName val="0"/>
          <c:showSerName val="0"/>
          <c:showPercent val="0"/>
          <c:showBubbleSize val="0"/>
          <c:showLeaderLines val="0"/>
        </c:dLbls>
        <c:firstSliceAng val="0"/>
        <c:holeSize val="76"/>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1414086941068"/>
          <c:y val="0.101427338820773"/>
          <c:w val="0.79717182611786397"/>
          <c:h val="0.79714593516062804"/>
        </c:manualLayout>
      </c:layout>
      <c:doughnutChart>
        <c:varyColors val="0"/>
        <c:ser>
          <c:idx val="0"/>
          <c:order val="0"/>
          <c:tx>
            <c:strRef>
              <c:f>Sheet1!$B$1</c:f>
              <c:strCache>
                <c:ptCount val="1"/>
                <c:pt idx="0">
                  <c:v>Sales</c:v>
                </c:pt>
              </c:strCache>
            </c:strRef>
          </c:tx>
          <c:spPr>
            <a:solidFill>
              <a:schemeClr val="accent1"/>
            </a:solidFill>
            <a:ln w="19050">
              <a:noFill/>
            </a:ln>
            <a:effectLst/>
          </c:spPr>
          <c:dPt>
            <c:idx val="0"/>
            <c:bubble3D val="0"/>
            <c:spPr>
              <a:solidFill>
                <a:schemeClr val="accent3">
                  <a:lumMod val="40000"/>
                  <a:lumOff val="60000"/>
                </a:schemeClr>
              </a:solidFill>
              <a:ln w="19050">
                <a:noFill/>
              </a:ln>
              <a:effectLst/>
            </c:spPr>
            <c:extLst>
              <c:ext xmlns:c16="http://schemas.microsoft.com/office/drawing/2014/chart" uri="{C3380CC4-5D6E-409C-BE32-E72D297353CC}">
                <c16:uniqueId val="{00000001-8CFB-4826-A45C-A82BAD9C6F8D}"/>
              </c:ext>
            </c:extLst>
          </c:dPt>
          <c:dPt>
            <c:idx val="1"/>
            <c:bubble3D val="0"/>
            <c:spPr>
              <a:noFill/>
              <a:ln w="19050">
                <a:noFill/>
              </a:ln>
              <a:effectLst/>
            </c:spPr>
            <c:extLst>
              <c:ext xmlns:c16="http://schemas.microsoft.com/office/drawing/2014/chart" uri="{C3380CC4-5D6E-409C-BE32-E72D297353CC}">
                <c16:uniqueId val="{00000003-8CFB-4826-A45C-A82BAD9C6F8D}"/>
              </c:ext>
            </c:extLst>
          </c:dPt>
          <c:dLbls>
            <c:dLbl>
              <c:idx val="0"/>
              <c:layout>
                <c:manualLayout>
                  <c:x val="-0.24147685646121769"/>
                  <c:y val="-0.25650754325842756"/>
                </c:manualLayout>
              </c:layout>
              <c:tx>
                <c:rich>
                  <a:bodyPr rot="0" spcFirstLastPara="1" vertOverflow="ellipsis" vert="horz" wrap="none" lIns="0" tIns="0" rIns="0" bIns="182880" anchor="ctr" anchorCtr="1">
                    <a:noAutofit/>
                  </a:bodyPr>
                  <a:lstStyle/>
                  <a:p>
                    <a:pPr>
                      <a:defRPr sz="3200" b="0" i="0" u="none" strike="noStrike" kern="1200" spc="-150" baseline="0">
                        <a:solidFill>
                          <a:schemeClr val="accent1">
                            <a:lumMod val="20000"/>
                            <a:lumOff val="80000"/>
                          </a:schemeClr>
                        </a:solidFill>
                        <a:latin typeface="+mn-lt"/>
                        <a:ea typeface="+mn-ea"/>
                        <a:cs typeface="+mn-cs"/>
                      </a:defRPr>
                    </a:pPr>
                    <a:r>
                      <a:rPr lang="en-US" dirty="0"/>
                      <a:t>Parts Design</a:t>
                    </a:r>
                  </a:p>
                </c:rich>
              </c:tx>
              <c:numFmt formatCode="0%" sourceLinked="0"/>
              <c:spPr>
                <a:noFill/>
                <a:ln>
                  <a:noFill/>
                </a:ln>
                <a:effectLst/>
              </c:spPr>
              <c:txPr>
                <a:bodyPr rot="0" spcFirstLastPara="1" vertOverflow="ellipsis" vert="horz" wrap="none" lIns="0" tIns="0" rIns="0" bIns="182880" anchor="ctr" anchorCtr="1">
                  <a:noAutofit/>
                </a:bodyPr>
                <a:lstStyle/>
                <a:p>
                  <a:pPr>
                    <a:defRPr sz="3200" b="0" i="0" u="none" strike="noStrike" kern="1200" spc="-150" baseline="0">
                      <a:solidFill>
                        <a:schemeClr val="accent1">
                          <a:lumMod val="20000"/>
                          <a:lumOff val="80000"/>
                        </a:schemeClr>
                      </a:solidFill>
                      <a:latin typeface="+mn-lt"/>
                      <a:ea typeface="+mn-ea"/>
                      <a:cs typeface="+mn-cs"/>
                    </a:defRPr>
                  </a:pPr>
                  <a:endParaRPr lang="en-US"/>
                </a:p>
              </c:txPr>
              <c:showLegendKey val="0"/>
              <c:showVal val="0"/>
              <c:showCatName val="0"/>
              <c:showSerName val="0"/>
              <c:showPercent val="1"/>
              <c:showBubbleSize val="0"/>
              <c:extLst>
                <c:ext xmlns:c15="http://schemas.microsoft.com/office/drawing/2012/chart" uri="{CE6537A1-D6FC-4f65-9D91-7224C49458BB}">
                  <c15:layout>
                    <c:manualLayout>
                      <c:w val="0.53316317307014705"/>
                      <c:h val="0.35955554684014701"/>
                    </c:manualLayout>
                  </c15:layout>
                </c:ext>
                <c:ext xmlns:c16="http://schemas.microsoft.com/office/drawing/2014/chart" uri="{C3380CC4-5D6E-409C-BE32-E72D297353CC}">
                  <c16:uniqueId val="{00000001-8CFB-4826-A45C-A82BAD9C6F8D}"/>
                </c:ext>
              </c:extLst>
            </c:dLbl>
            <c:dLbl>
              <c:idx val="1"/>
              <c:delete val="1"/>
              <c:extLst>
                <c:ext xmlns:c15="http://schemas.microsoft.com/office/drawing/2012/chart" uri="{CE6537A1-D6FC-4f65-9D91-7224C49458BB}"/>
                <c:ext xmlns:c16="http://schemas.microsoft.com/office/drawing/2014/chart" uri="{C3380CC4-5D6E-409C-BE32-E72D297353CC}">
                  <c16:uniqueId val="{00000003-8CFB-4826-A45C-A82BAD9C6F8D}"/>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accent1">
                        <a:lumMod val="20000"/>
                        <a:lumOff val="80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extLst>
          </c:dLbls>
          <c:cat>
            <c:strRef>
              <c:f>Sheet1!$A$2:$A$3</c:f>
              <c:strCache>
                <c:ptCount val="2"/>
                <c:pt idx="0">
                  <c:v>Enter your Number</c:v>
                </c:pt>
                <c:pt idx="1">
                  <c:v>Formual =100% -B2</c:v>
                </c:pt>
              </c:strCache>
            </c:strRef>
          </c:cat>
          <c:val>
            <c:numRef>
              <c:f>Sheet1!$B$2:$B$3</c:f>
              <c:numCache>
                <c:formatCode>0%</c:formatCode>
                <c:ptCount val="2"/>
                <c:pt idx="0">
                  <c:v>0.75</c:v>
                </c:pt>
                <c:pt idx="1">
                  <c:v>0.25</c:v>
                </c:pt>
              </c:numCache>
            </c:numRef>
          </c:val>
          <c:extLst>
            <c:ext xmlns:c16="http://schemas.microsoft.com/office/drawing/2014/chart" uri="{C3380CC4-5D6E-409C-BE32-E72D297353CC}">
              <c16:uniqueId val="{00000004-8CFB-4826-A45C-A82BAD9C6F8D}"/>
            </c:ext>
          </c:extLst>
        </c:ser>
        <c:dLbls>
          <c:showLegendKey val="0"/>
          <c:showVal val="0"/>
          <c:showCatName val="0"/>
          <c:showSerName val="0"/>
          <c:showPercent val="0"/>
          <c:showBubbleSize val="0"/>
          <c:showLeaderLines val="0"/>
        </c:dLbls>
        <c:firstSliceAng val="0"/>
        <c:holeSize val="76"/>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1414086941068"/>
          <c:y val="0.101427338820773"/>
          <c:w val="0.79717182611786397"/>
          <c:h val="0.79714593516062804"/>
        </c:manualLayout>
      </c:layout>
      <c:doughnutChart>
        <c:varyColors val="0"/>
        <c:ser>
          <c:idx val="0"/>
          <c:order val="0"/>
          <c:tx>
            <c:strRef>
              <c:f>Sheet1!$B$1</c:f>
              <c:strCache>
                <c:ptCount val="1"/>
                <c:pt idx="0">
                  <c:v>Sales</c:v>
                </c:pt>
              </c:strCache>
            </c:strRef>
          </c:tx>
          <c:spPr>
            <a:solidFill>
              <a:schemeClr val="accent1"/>
            </a:solidFill>
            <a:ln w="19050">
              <a:noFill/>
            </a:ln>
            <a:effectLst/>
          </c:spPr>
          <c:dPt>
            <c:idx val="0"/>
            <c:bubble3D val="0"/>
            <c:spPr>
              <a:solidFill>
                <a:schemeClr val="accent3">
                  <a:lumMod val="40000"/>
                  <a:lumOff val="60000"/>
                </a:schemeClr>
              </a:solidFill>
              <a:ln w="19050">
                <a:noFill/>
              </a:ln>
              <a:effectLst/>
            </c:spPr>
            <c:extLst>
              <c:ext xmlns:c16="http://schemas.microsoft.com/office/drawing/2014/chart" uri="{C3380CC4-5D6E-409C-BE32-E72D297353CC}">
                <c16:uniqueId val="{00000001-9A09-415D-896A-FD054F69E9BF}"/>
              </c:ext>
            </c:extLst>
          </c:dPt>
          <c:dPt>
            <c:idx val="1"/>
            <c:bubble3D val="0"/>
            <c:spPr>
              <a:noFill/>
              <a:ln w="19050">
                <a:noFill/>
              </a:ln>
              <a:effectLst/>
            </c:spPr>
            <c:extLst>
              <c:ext xmlns:c16="http://schemas.microsoft.com/office/drawing/2014/chart" uri="{C3380CC4-5D6E-409C-BE32-E72D297353CC}">
                <c16:uniqueId val="{00000003-9A09-415D-896A-FD054F69E9BF}"/>
              </c:ext>
            </c:extLst>
          </c:dPt>
          <c:dLbls>
            <c:dLbl>
              <c:idx val="0"/>
              <c:layout>
                <c:manualLayout>
                  <c:x val="-0.15449478755765936"/>
                  <c:y val="-0.32227573753338562"/>
                </c:manualLayout>
              </c:layout>
              <c:tx>
                <c:rich>
                  <a:bodyPr rot="0" spcFirstLastPara="1" vertOverflow="ellipsis" vert="horz" wrap="none" lIns="0" tIns="0" rIns="0" bIns="182880" anchor="ctr" anchorCtr="1">
                    <a:noAutofit/>
                  </a:bodyPr>
                  <a:lstStyle/>
                  <a:p>
                    <a:pPr>
                      <a:defRPr sz="3200" b="0" i="0" u="none" strike="noStrike" kern="1200" spc="-150" baseline="0">
                        <a:solidFill>
                          <a:schemeClr val="accent1">
                            <a:lumMod val="20000"/>
                            <a:lumOff val="80000"/>
                          </a:schemeClr>
                        </a:solidFill>
                        <a:latin typeface="+mn-lt"/>
                        <a:ea typeface="+mn-ea"/>
                        <a:cs typeface="+mn-cs"/>
                      </a:defRPr>
                    </a:pPr>
                    <a:r>
                      <a:rPr lang="en-US" dirty="0"/>
                      <a:t>DNA</a:t>
                    </a:r>
                    <a:r>
                      <a:rPr lang="en-US" baseline="0" dirty="0"/>
                      <a:t> : </a:t>
                    </a:r>
                    <a:r>
                      <a:rPr lang="en-US" baseline="0" dirty="0" err="1"/>
                      <a:t>BioBricks</a:t>
                    </a:r>
                    <a:endParaRPr lang="en-US" dirty="0"/>
                  </a:p>
                </c:rich>
              </c:tx>
              <c:numFmt formatCode="0%" sourceLinked="0"/>
              <c:spPr>
                <a:noFill/>
                <a:ln>
                  <a:noFill/>
                </a:ln>
                <a:effectLst/>
              </c:spPr>
              <c:txPr>
                <a:bodyPr rot="0" spcFirstLastPara="1" vertOverflow="ellipsis" vert="horz" wrap="none" lIns="0" tIns="0" rIns="0" bIns="182880" anchor="ctr" anchorCtr="1">
                  <a:noAutofit/>
                </a:bodyPr>
                <a:lstStyle/>
                <a:p>
                  <a:pPr>
                    <a:defRPr sz="3200" b="0" i="0" u="none" strike="noStrike" kern="1200" spc="-150" baseline="0">
                      <a:solidFill>
                        <a:schemeClr val="accent1">
                          <a:lumMod val="20000"/>
                          <a:lumOff val="80000"/>
                        </a:schemeClr>
                      </a:solidFill>
                      <a:latin typeface="+mn-lt"/>
                      <a:ea typeface="+mn-ea"/>
                      <a:cs typeface="+mn-cs"/>
                    </a:defRPr>
                  </a:pPr>
                  <a:endParaRPr lang="en-US"/>
                </a:p>
              </c:txPr>
              <c:showLegendKey val="0"/>
              <c:showVal val="0"/>
              <c:showCatName val="0"/>
              <c:showSerName val="0"/>
              <c:showPercent val="1"/>
              <c:showBubbleSize val="0"/>
              <c:extLst>
                <c:ext xmlns:c15="http://schemas.microsoft.com/office/drawing/2012/chart" uri="{CE6537A1-D6FC-4f65-9D91-7224C49458BB}">
                  <c15:layout>
                    <c:manualLayout>
                      <c:w val="0.53316317307014705"/>
                      <c:h val="0.35955554684014701"/>
                    </c:manualLayout>
                  </c15:layout>
                </c:ext>
                <c:ext xmlns:c16="http://schemas.microsoft.com/office/drawing/2014/chart" uri="{C3380CC4-5D6E-409C-BE32-E72D297353CC}">
                  <c16:uniqueId val="{00000001-9A09-415D-896A-FD054F69E9BF}"/>
                </c:ext>
              </c:extLst>
            </c:dLbl>
            <c:dLbl>
              <c:idx val="1"/>
              <c:delete val="1"/>
              <c:extLst>
                <c:ext xmlns:c15="http://schemas.microsoft.com/office/drawing/2012/chart" uri="{CE6537A1-D6FC-4f65-9D91-7224C49458BB}"/>
                <c:ext xmlns:c16="http://schemas.microsoft.com/office/drawing/2014/chart" uri="{C3380CC4-5D6E-409C-BE32-E72D297353CC}">
                  <c16:uniqueId val="{00000003-9A09-415D-896A-FD054F69E9BF}"/>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accent1">
                        <a:lumMod val="20000"/>
                        <a:lumOff val="80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extLst>
          </c:dLbls>
          <c:cat>
            <c:strRef>
              <c:f>Sheet1!$A$2:$A$3</c:f>
              <c:strCache>
                <c:ptCount val="2"/>
                <c:pt idx="0">
                  <c:v>Enter your Number</c:v>
                </c:pt>
                <c:pt idx="1">
                  <c:v>Formual =100%-B2</c:v>
                </c:pt>
              </c:strCache>
            </c:strRef>
          </c:cat>
          <c:val>
            <c:numRef>
              <c:f>Sheet1!$B$2:$B$3</c:f>
              <c:numCache>
                <c:formatCode>0%</c:formatCode>
                <c:ptCount val="2"/>
                <c:pt idx="0">
                  <c:v>0.87</c:v>
                </c:pt>
                <c:pt idx="1">
                  <c:v>0.13</c:v>
                </c:pt>
              </c:numCache>
            </c:numRef>
          </c:val>
          <c:extLst>
            <c:ext xmlns:c16="http://schemas.microsoft.com/office/drawing/2014/chart" uri="{C3380CC4-5D6E-409C-BE32-E72D297353CC}">
              <c16:uniqueId val="{00000004-9A09-415D-896A-FD054F69E9BF}"/>
            </c:ext>
          </c:extLst>
        </c:ser>
        <c:dLbls>
          <c:showLegendKey val="0"/>
          <c:showVal val="0"/>
          <c:showCatName val="0"/>
          <c:showSerName val="0"/>
          <c:showPercent val="0"/>
          <c:showBubbleSize val="0"/>
          <c:showLeaderLines val="0"/>
        </c:dLbls>
        <c:firstSliceAng val="0"/>
        <c:holeSize val="76"/>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1414086941068"/>
          <c:y val="0.101427338820773"/>
          <c:w val="0.79717182611786397"/>
          <c:h val="0.79714593516062804"/>
        </c:manualLayout>
      </c:layout>
      <c:doughnutChart>
        <c:varyColors val="0"/>
        <c:ser>
          <c:idx val="0"/>
          <c:order val="0"/>
          <c:tx>
            <c:strRef>
              <c:f>Sheet1!$B$1</c:f>
              <c:strCache>
                <c:ptCount val="1"/>
                <c:pt idx="0">
                  <c:v>Sales</c:v>
                </c:pt>
              </c:strCache>
            </c:strRef>
          </c:tx>
          <c:spPr>
            <a:solidFill>
              <a:schemeClr val="accent1"/>
            </a:solidFill>
            <a:ln w="19050">
              <a:noFill/>
            </a:ln>
            <a:effectLst/>
          </c:spPr>
          <c:dPt>
            <c:idx val="0"/>
            <c:bubble3D val="0"/>
            <c:spPr>
              <a:solidFill>
                <a:schemeClr val="accent3">
                  <a:lumMod val="40000"/>
                  <a:lumOff val="60000"/>
                </a:schemeClr>
              </a:solidFill>
              <a:ln w="19050">
                <a:noFill/>
              </a:ln>
              <a:effectLst/>
            </c:spPr>
            <c:extLst>
              <c:ext xmlns:c16="http://schemas.microsoft.com/office/drawing/2014/chart" uri="{C3380CC4-5D6E-409C-BE32-E72D297353CC}">
                <c16:uniqueId val="{00000001-FA5F-49E5-9388-E1F550FB45FB}"/>
              </c:ext>
            </c:extLst>
          </c:dPt>
          <c:dPt>
            <c:idx val="1"/>
            <c:bubble3D val="0"/>
            <c:spPr>
              <a:noFill/>
              <a:ln w="19050">
                <a:noFill/>
              </a:ln>
              <a:effectLst/>
            </c:spPr>
            <c:extLst>
              <c:ext xmlns:c16="http://schemas.microsoft.com/office/drawing/2014/chart" uri="{C3380CC4-5D6E-409C-BE32-E72D297353CC}">
                <c16:uniqueId val="{00000003-FA5F-49E5-9388-E1F550FB45FB}"/>
              </c:ext>
            </c:extLst>
          </c:dPt>
          <c:dLbls>
            <c:dLbl>
              <c:idx val="0"/>
              <c:layout>
                <c:manualLayout>
                  <c:x val="-0.17834303019970454"/>
                  <c:y val="-2.0779238653267865E-2"/>
                </c:manualLayout>
              </c:layout>
              <c:tx>
                <c:rich>
                  <a:bodyPr rot="0" spcFirstLastPara="1" vertOverflow="ellipsis" vert="horz" wrap="none" lIns="0" tIns="0" rIns="0" bIns="182880" anchor="ctr" anchorCtr="1">
                    <a:noAutofit/>
                  </a:bodyPr>
                  <a:lstStyle/>
                  <a:p>
                    <a:pPr>
                      <a:defRPr sz="3200" b="0" i="0" u="none" strike="noStrike" kern="1200" spc="-150" baseline="0">
                        <a:solidFill>
                          <a:schemeClr val="accent1">
                            <a:lumMod val="20000"/>
                            <a:lumOff val="80000"/>
                          </a:schemeClr>
                        </a:solidFill>
                        <a:latin typeface="+mn-lt"/>
                        <a:ea typeface="+mn-ea"/>
                        <a:cs typeface="+mn-cs"/>
                      </a:defRPr>
                    </a:pPr>
                    <a:r>
                      <a:rPr lang="en-US" dirty="0"/>
                      <a:t>System Design</a:t>
                    </a:r>
                  </a:p>
                </c:rich>
              </c:tx>
              <c:numFmt formatCode="0%" sourceLinked="0"/>
              <c:spPr>
                <a:noFill/>
                <a:ln>
                  <a:noFill/>
                </a:ln>
                <a:effectLst/>
              </c:spPr>
              <c:txPr>
                <a:bodyPr rot="0" spcFirstLastPara="1" vertOverflow="ellipsis" vert="horz" wrap="none" lIns="0" tIns="0" rIns="0" bIns="182880" anchor="ctr" anchorCtr="1">
                  <a:noAutofit/>
                </a:bodyPr>
                <a:lstStyle/>
                <a:p>
                  <a:pPr>
                    <a:defRPr sz="3200" b="0" i="0" u="none" strike="noStrike" kern="1200" spc="-150" baseline="0">
                      <a:solidFill>
                        <a:schemeClr val="accent1">
                          <a:lumMod val="20000"/>
                          <a:lumOff val="80000"/>
                        </a:schemeClr>
                      </a:solidFill>
                      <a:latin typeface="+mn-lt"/>
                      <a:ea typeface="+mn-ea"/>
                      <a:cs typeface="+mn-cs"/>
                    </a:defRPr>
                  </a:pPr>
                  <a:endParaRPr lang="en-US"/>
                </a:p>
              </c:txPr>
              <c:showLegendKey val="0"/>
              <c:showVal val="0"/>
              <c:showCatName val="0"/>
              <c:showSerName val="0"/>
              <c:showPercent val="1"/>
              <c:showBubbleSize val="0"/>
              <c:extLst>
                <c:ext xmlns:c15="http://schemas.microsoft.com/office/drawing/2012/chart" uri="{CE6537A1-D6FC-4f65-9D91-7224C49458BB}">
                  <c15:layout>
                    <c:manualLayout>
                      <c:w val="0.68187127819717908"/>
                      <c:h val="0.35955553388722861"/>
                    </c:manualLayout>
                  </c15:layout>
                </c:ext>
                <c:ext xmlns:c16="http://schemas.microsoft.com/office/drawing/2014/chart" uri="{C3380CC4-5D6E-409C-BE32-E72D297353CC}">
                  <c16:uniqueId val="{00000001-FA5F-49E5-9388-E1F550FB45FB}"/>
                </c:ext>
              </c:extLst>
            </c:dLbl>
            <c:dLbl>
              <c:idx val="1"/>
              <c:delete val="1"/>
              <c:extLst>
                <c:ext xmlns:c15="http://schemas.microsoft.com/office/drawing/2012/chart" uri="{CE6537A1-D6FC-4f65-9D91-7224C49458BB}"/>
                <c:ext xmlns:c16="http://schemas.microsoft.com/office/drawing/2014/chart" uri="{C3380CC4-5D6E-409C-BE32-E72D297353CC}">
                  <c16:uniqueId val="{00000003-FA5F-49E5-9388-E1F550FB45FB}"/>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accent1">
                        <a:lumMod val="20000"/>
                        <a:lumOff val="80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extLst>
          </c:dLbls>
          <c:cat>
            <c:strRef>
              <c:f>Sheet1!$A$2:$A$3</c:f>
              <c:strCache>
                <c:ptCount val="2"/>
                <c:pt idx="0">
                  <c:v>Enter your Number</c:v>
                </c:pt>
                <c:pt idx="1">
                  <c:v>Formual =100%-B2</c:v>
                </c:pt>
              </c:strCache>
            </c:strRef>
          </c:cat>
          <c:val>
            <c:numRef>
              <c:f>Sheet1!$B$2:$B$3</c:f>
              <c:numCache>
                <c:formatCode>0%</c:formatCode>
                <c:ptCount val="2"/>
                <c:pt idx="0">
                  <c:v>0.5</c:v>
                </c:pt>
                <c:pt idx="1">
                  <c:v>0.5</c:v>
                </c:pt>
              </c:numCache>
            </c:numRef>
          </c:val>
          <c:extLst>
            <c:ext xmlns:c16="http://schemas.microsoft.com/office/drawing/2014/chart" uri="{C3380CC4-5D6E-409C-BE32-E72D297353CC}">
              <c16:uniqueId val="{00000004-FA5F-49E5-9388-E1F550FB45FB}"/>
            </c:ext>
          </c:extLst>
        </c:ser>
        <c:dLbls>
          <c:showLegendKey val="0"/>
          <c:showVal val="0"/>
          <c:showCatName val="0"/>
          <c:showSerName val="0"/>
          <c:showPercent val="0"/>
          <c:showBubbleSize val="0"/>
          <c:showLeaderLines val="0"/>
        </c:dLbls>
        <c:firstSliceAng val="0"/>
        <c:holeSize val="76"/>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1414086941068"/>
          <c:y val="0.101427338820773"/>
          <c:w val="0.79717182611786397"/>
          <c:h val="0.79714593516062804"/>
        </c:manualLayout>
      </c:layout>
      <c:doughnutChart>
        <c:varyColors val="0"/>
        <c:ser>
          <c:idx val="0"/>
          <c:order val="0"/>
          <c:tx>
            <c:strRef>
              <c:f>Sheet1!$B$1</c:f>
              <c:strCache>
                <c:ptCount val="1"/>
                <c:pt idx="0">
                  <c:v>Sales</c:v>
                </c:pt>
              </c:strCache>
            </c:strRef>
          </c:tx>
          <c:spPr>
            <a:solidFill>
              <a:schemeClr val="accent1"/>
            </a:solidFill>
            <a:ln w="19050">
              <a:noFill/>
            </a:ln>
            <a:effectLst/>
          </c:spPr>
          <c:dPt>
            <c:idx val="0"/>
            <c:bubble3D val="0"/>
            <c:spPr>
              <a:solidFill>
                <a:schemeClr val="accent3">
                  <a:lumMod val="40000"/>
                  <a:lumOff val="60000"/>
                </a:schemeClr>
              </a:solidFill>
              <a:ln w="19050">
                <a:noFill/>
              </a:ln>
              <a:effectLst/>
            </c:spPr>
            <c:extLst>
              <c:ext xmlns:c16="http://schemas.microsoft.com/office/drawing/2014/chart" uri="{C3380CC4-5D6E-409C-BE32-E72D297353CC}">
                <c16:uniqueId val="{00000001-A409-472D-8E2A-B19F09AE4120}"/>
              </c:ext>
            </c:extLst>
          </c:dPt>
          <c:dPt>
            <c:idx val="1"/>
            <c:bubble3D val="0"/>
            <c:spPr>
              <a:noFill/>
              <a:ln w="19050">
                <a:noFill/>
              </a:ln>
              <a:effectLst/>
            </c:spPr>
            <c:extLst>
              <c:ext xmlns:c16="http://schemas.microsoft.com/office/drawing/2014/chart" uri="{C3380CC4-5D6E-409C-BE32-E72D297353CC}">
                <c16:uniqueId val="{00000003-A409-472D-8E2A-B19F09AE4120}"/>
              </c:ext>
            </c:extLst>
          </c:dPt>
          <c:dLbls>
            <c:dLbl>
              <c:idx val="0"/>
              <c:layout>
                <c:manualLayout>
                  <c:x val="-0.25235484211637976"/>
                  <c:y val="0.24634504362798626"/>
                </c:manualLayout>
              </c:layout>
              <c:tx>
                <c:rich>
                  <a:bodyPr rot="0" spcFirstLastPara="1" vertOverflow="ellipsis" vert="horz" wrap="none" lIns="0" tIns="0" rIns="0" bIns="182880" anchor="ctr" anchorCtr="1">
                    <a:noAutofit/>
                  </a:bodyPr>
                  <a:lstStyle/>
                  <a:p>
                    <a:pPr>
                      <a:defRPr sz="3200" b="0" i="0" u="none" strike="noStrike" kern="1200" spc="-150" baseline="0">
                        <a:solidFill>
                          <a:schemeClr val="accent1">
                            <a:lumMod val="20000"/>
                            <a:lumOff val="80000"/>
                          </a:schemeClr>
                        </a:solidFill>
                        <a:latin typeface="+mn-lt"/>
                        <a:ea typeface="+mn-ea"/>
                        <a:cs typeface="+mn-cs"/>
                      </a:defRPr>
                    </a:pPr>
                    <a:r>
                      <a:rPr lang="en-US" dirty="0"/>
                      <a:t>Introduction</a:t>
                    </a:r>
                  </a:p>
                </c:rich>
              </c:tx>
              <c:numFmt formatCode="0%" sourceLinked="0"/>
              <c:spPr>
                <a:noFill/>
                <a:ln>
                  <a:noFill/>
                </a:ln>
                <a:effectLst/>
              </c:spPr>
              <c:txPr>
                <a:bodyPr rot="0" spcFirstLastPara="1" vertOverflow="ellipsis" vert="horz" wrap="none" lIns="0" tIns="0" rIns="0" bIns="182880" anchor="ctr" anchorCtr="1">
                  <a:noAutofit/>
                </a:bodyPr>
                <a:lstStyle/>
                <a:p>
                  <a:pPr>
                    <a:defRPr sz="3200" b="0" i="0" u="none" strike="noStrike" kern="1200" spc="-150" baseline="0">
                      <a:solidFill>
                        <a:schemeClr val="accent1">
                          <a:lumMod val="20000"/>
                          <a:lumOff val="80000"/>
                        </a:schemeClr>
                      </a:solidFill>
                      <a:latin typeface="+mn-lt"/>
                      <a:ea typeface="+mn-ea"/>
                      <a:cs typeface="+mn-cs"/>
                    </a:defRPr>
                  </a:pPr>
                  <a:endParaRPr lang="en-US"/>
                </a:p>
              </c:txPr>
              <c:showLegendKey val="0"/>
              <c:showVal val="0"/>
              <c:showCatName val="0"/>
              <c:showSerName val="0"/>
              <c:showPercent val="1"/>
              <c:showBubbleSize val="0"/>
              <c:extLst>
                <c:ext xmlns:c15="http://schemas.microsoft.com/office/drawing/2012/chart" uri="{CE6537A1-D6FC-4f65-9D91-7224C49458BB}">
                  <c15:layout>
                    <c:manualLayout>
                      <c:w val="0.53316317307014705"/>
                      <c:h val="0.35955554684014701"/>
                    </c:manualLayout>
                  </c15:layout>
                </c:ext>
                <c:ext xmlns:c16="http://schemas.microsoft.com/office/drawing/2014/chart" uri="{C3380CC4-5D6E-409C-BE32-E72D297353CC}">
                  <c16:uniqueId val="{00000001-A409-472D-8E2A-B19F09AE4120}"/>
                </c:ext>
              </c:extLst>
            </c:dLbl>
            <c:dLbl>
              <c:idx val="1"/>
              <c:delete val="1"/>
              <c:extLst>
                <c:ext xmlns:c15="http://schemas.microsoft.com/office/drawing/2012/chart" uri="{CE6537A1-D6FC-4f65-9D91-7224C49458BB}"/>
                <c:ext xmlns:c16="http://schemas.microsoft.com/office/drawing/2014/chart" uri="{C3380CC4-5D6E-409C-BE32-E72D297353CC}">
                  <c16:uniqueId val="{00000003-A409-472D-8E2A-B19F09AE4120}"/>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accent1">
                        <a:lumMod val="20000"/>
                        <a:lumOff val="80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extLst>
          </c:dLbls>
          <c:cat>
            <c:strRef>
              <c:f>Sheet1!$A$2:$A$3</c:f>
              <c:strCache>
                <c:ptCount val="2"/>
                <c:pt idx="0">
                  <c:v>Enter your Number</c:v>
                </c:pt>
                <c:pt idx="1">
                  <c:v>Formual =100%-B2</c:v>
                </c:pt>
              </c:strCache>
            </c:strRef>
          </c:cat>
          <c:val>
            <c:numRef>
              <c:f>Sheet1!$B$2:$B$3</c:f>
              <c:numCache>
                <c:formatCode>0%</c:formatCode>
                <c:ptCount val="2"/>
                <c:pt idx="0">
                  <c:v>0.25</c:v>
                </c:pt>
                <c:pt idx="1">
                  <c:v>0.75</c:v>
                </c:pt>
              </c:numCache>
            </c:numRef>
          </c:val>
          <c:extLst>
            <c:ext xmlns:c16="http://schemas.microsoft.com/office/drawing/2014/chart" uri="{C3380CC4-5D6E-409C-BE32-E72D297353CC}">
              <c16:uniqueId val="{00000004-A409-472D-8E2A-B19F09AE4120}"/>
            </c:ext>
          </c:extLst>
        </c:ser>
        <c:dLbls>
          <c:showLegendKey val="0"/>
          <c:showVal val="0"/>
          <c:showCatName val="0"/>
          <c:showSerName val="0"/>
          <c:showPercent val="0"/>
          <c:showBubbleSize val="0"/>
          <c:showLeaderLines val="0"/>
        </c:dLbls>
        <c:firstSliceAng val="0"/>
        <c:holeSize val="76"/>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068339" cy="356357"/>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sz="quarter" idx="1"/>
          </p:nvPr>
        </p:nvSpPr>
        <p:spPr>
          <a:xfrm>
            <a:off x="5317963" y="1"/>
            <a:ext cx="4068339" cy="356357"/>
          </a:xfrm>
          <a:prstGeom prst="rect">
            <a:avLst/>
          </a:prstGeom>
        </p:spPr>
        <p:txBody>
          <a:bodyPr vert="horz" lIns="94229" tIns="47114" rIns="94229" bIns="47114" rtlCol="0"/>
          <a:lstStyle>
            <a:lvl1pPr algn="r">
              <a:defRPr sz="1200"/>
            </a:lvl1pPr>
          </a:lstStyle>
          <a:p>
            <a:fld id="{7CCA049B-3A46-4BDA-A8F5-2925B00FE570}" type="datetimeFigureOut">
              <a:rPr lang="en-US" smtClean="0"/>
              <a:t>3/11/19</a:t>
            </a:fld>
            <a:endParaRPr lang="en-US"/>
          </a:p>
        </p:txBody>
      </p:sp>
      <p:sp>
        <p:nvSpPr>
          <p:cNvPr id="4" name="Footer Placeholder 3"/>
          <p:cNvSpPr>
            <a:spLocks noGrp="1"/>
          </p:cNvSpPr>
          <p:nvPr>
            <p:ph type="ftr" sz="quarter" idx="2"/>
          </p:nvPr>
        </p:nvSpPr>
        <p:spPr>
          <a:xfrm>
            <a:off x="0" y="6746119"/>
            <a:ext cx="4068339" cy="356356"/>
          </a:xfrm>
          <a:prstGeom prst="rect">
            <a:avLst/>
          </a:prstGeom>
        </p:spPr>
        <p:txBody>
          <a:bodyPr vert="horz" lIns="94229" tIns="47114" rIns="94229" bIns="47114" rtlCol="0" anchor="b"/>
          <a:lstStyle>
            <a:lvl1pPr algn="l">
              <a:defRPr sz="1200"/>
            </a:lvl1pPr>
          </a:lstStyle>
          <a:p>
            <a:endParaRPr lang="en-US"/>
          </a:p>
        </p:txBody>
      </p:sp>
      <p:sp>
        <p:nvSpPr>
          <p:cNvPr id="5" name="Slide Number Placeholder 4"/>
          <p:cNvSpPr>
            <a:spLocks noGrp="1"/>
          </p:cNvSpPr>
          <p:nvPr>
            <p:ph type="sldNum" sz="quarter" idx="3"/>
          </p:nvPr>
        </p:nvSpPr>
        <p:spPr>
          <a:xfrm>
            <a:off x="5317963" y="6746119"/>
            <a:ext cx="4068339" cy="356356"/>
          </a:xfrm>
          <a:prstGeom prst="rect">
            <a:avLst/>
          </a:prstGeom>
        </p:spPr>
        <p:txBody>
          <a:bodyPr vert="horz" lIns="94229" tIns="47114" rIns="94229" bIns="47114" rtlCol="0" anchor="b"/>
          <a:lstStyle>
            <a:lvl1pPr algn="r">
              <a:defRPr sz="1200"/>
            </a:lvl1pPr>
          </a:lstStyle>
          <a:p>
            <a:fld id="{DBAA5490-FD59-4087-AC7E-016E8A4124C4}" type="slidenum">
              <a:rPr lang="en-US" smtClean="0"/>
              <a:t>‹#›</a:t>
            </a:fld>
            <a:endParaRPr lang="en-US"/>
          </a:p>
        </p:txBody>
      </p:sp>
    </p:spTree>
    <p:extLst>
      <p:ext uri="{BB962C8B-B14F-4D97-AF65-F5344CB8AC3E}">
        <p14:creationId xmlns:p14="http://schemas.microsoft.com/office/powerpoint/2010/main" val="7910926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068339" cy="356357"/>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5317963" y="1"/>
            <a:ext cx="4068339" cy="356357"/>
          </a:xfrm>
          <a:prstGeom prst="rect">
            <a:avLst/>
          </a:prstGeom>
        </p:spPr>
        <p:txBody>
          <a:bodyPr vert="horz" lIns="94229" tIns="47114" rIns="94229" bIns="47114" rtlCol="0"/>
          <a:lstStyle>
            <a:lvl1pPr algn="r">
              <a:defRPr sz="1200"/>
            </a:lvl1pPr>
          </a:lstStyle>
          <a:p>
            <a:fld id="{44C46CEC-428A-4DD0-A7C7-21AF8DE33E93}" type="datetimeFigureOut">
              <a:rPr lang="en-US" smtClean="0"/>
              <a:t>3/11/19</a:t>
            </a:fld>
            <a:endParaRPr lang="en-US"/>
          </a:p>
        </p:txBody>
      </p:sp>
      <p:sp>
        <p:nvSpPr>
          <p:cNvPr id="4" name="Slide Image Placeholder 3"/>
          <p:cNvSpPr>
            <a:spLocks noGrp="1" noRot="1" noChangeAspect="1"/>
          </p:cNvSpPr>
          <p:nvPr>
            <p:ph type="sldImg" idx="2"/>
          </p:nvPr>
        </p:nvSpPr>
        <p:spPr>
          <a:xfrm>
            <a:off x="2563813" y="887413"/>
            <a:ext cx="4260850" cy="2397125"/>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938848" y="3418066"/>
            <a:ext cx="7510780" cy="2796600"/>
          </a:xfrm>
          <a:prstGeom prst="rect">
            <a:avLst/>
          </a:prstGeom>
        </p:spPr>
        <p:txBody>
          <a:bodyPr vert="horz" lIns="94229" tIns="47114" rIns="94229" bIns="47114"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746119"/>
            <a:ext cx="4068339" cy="356356"/>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5317963" y="6746119"/>
            <a:ext cx="4068339" cy="356356"/>
          </a:xfrm>
          <a:prstGeom prst="rect">
            <a:avLst/>
          </a:prstGeom>
        </p:spPr>
        <p:txBody>
          <a:bodyPr vert="horz" lIns="94229" tIns="47114" rIns="94229" bIns="47114" rtlCol="0" anchor="b"/>
          <a:lstStyle>
            <a:lvl1pPr algn="r">
              <a:defRPr sz="1200"/>
            </a:lvl1pPr>
          </a:lstStyle>
          <a:p>
            <a:fld id="{4CBCEA92-F142-4D57-B507-37BDAF44710C}" type="slidenum">
              <a:rPr lang="en-US" smtClean="0"/>
              <a:t>‹#›</a:t>
            </a:fld>
            <a:endParaRPr lang="en-US"/>
          </a:p>
        </p:txBody>
      </p:sp>
    </p:spTree>
    <p:extLst>
      <p:ext uri="{BB962C8B-B14F-4D97-AF65-F5344CB8AC3E}">
        <p14:creationId xmlns:p14="http://schemas.microsoft.com/office/powerpoint/2010/main" val="1402020577"/>
      </p:ext>
    </p:extLst>
  </p:cSld>
  <p:clrMap bg1="lt1" tx1="dk1" bg2="lt2" tx2="dk2" accent1="accent1" accent2="accent2" accent3="accent3" accent4="accent4" accent5="accent5" accent6="accent6" hlink="hlink" folHlink="folHlink"/>
  <p:notesStyle>
    <a:lvl1pPr marL="0" algn="l" defTabSz="2809494" rtl="0" eaLnBrk="1" latinLnBrk="0" hangingPunct="1">
      <a:defRPr sz="3687" kern="1200">
        <a:solidFill>
          <a:schemeClr val="tx1"/>
        </a:solidFill>
        <a:latin typeface="+mn-lt"/>
        <a:ea typeface="+mn-ea"/>
        <a:cs typeface="+mn-cs"/>
      </a:defRPr>
    </a:lvl1pPr>
    <a:lvl2pPr marL="1404747" algn="l" defTabSz="2809494" rtl="0" eaLnBrk="1" latinLnBrk="0" hangingPunct="1">
      <a:defRPr sz="3687" kern="1200">
        <a:solidFill>
          <a:schemeClr val="tx1"/>
        </a:solidFill>
        <a:latin typeface="+mn-lt"/>
        <a:ea typeface="+mn-ea"/>
        <a:cs typeface="+mn-cs"/>
      </a:defRPr>
    </a:lvl2pPr>
    <a:lvl3pPr marL="2809494" algn="l" defTabSz="2809494" rtl="0" eaLnBrk="1" latinLnBrk="0" hangingPunct="1">
      <a:defRPr sz="3687" kern="1200">
        <a:solidFill>
          <a:schemeClr val="tx1"/>
        </a:solidFill>
        <a:latin typeface="+mn-lt"/>
        <a:ea typeface="+mn-ea"/>
        <a:cs typeface="+mn-cs"/>
      </a:defRPr>
    </a:lvl3pPr>
    <a:lvl4pPr marL="4214241" algn="l" defTabSz="2809494" rtl="0" eaLnBrk="1" latinLnBrk="0" hangingPunct="1">
      <a:defRPr sz="3687" kern="1200">
        <a:solidFill>
          <a:schemeClr val="tx1"/>
        </a:solidFill>
        <a:latin typeface="+mn-lt"/>
        <a:ea typeface="+mn-ea"/>
        <a:cs typeface="+mn-cs"/>
      </a:defRPr>
    </a:lvl4pPr>
    <a:lvl5pPr marL="5618988" algn="l" defTabSz="2809494" rtl="0" eaLnBrk="1" latinLnBrk="0" hangingPunct="1">
      <a:defRPr sz="3687" kern="1200">
        <a:solidFill>
          <a:schemeClr val="tx1"/>
        </a:solidFill>
        <a:latin typeface="+mn-lt"/>
        <a:ea typeface="+mn-ea"/>
        <a:cs typeface="+mn-cs"/>
      </a:defRPr>
    </a:lvl5pPr>
    <a:lvl6pPr marL="7023735" algn="l" defTabSz="2809494" rtl="0" eaLnBrk="1" latinLnBrk="0" hangingPunct="1">
      <a:defRPr sz="3687" kern="1200">
        <a:solidFill>
          <a:schemeClr val="tx1"/>
        </a:solidFill>
        <a:latin typeface="+mn-lt"/>
        <a:ea typeface="+mn-ea"/>
        <a:cs typeface="+mn-cs"/>
      </a:defRPr>
    </a:lvl6pPr>
    <a:lvl7pPr marL="8428482" algn="l" defTabSz="2809494" rtl="0" eaLnBrk="1" latinLnBrk="0" hangingPunct="1">
      <a:defRPr sz="3687" kern="1200">
        <a:solidFill>
          <a:schemeClr val="tx1"/>
        </a:solidFill>
        <a:latin typeface="+mn-lt"/>
        <a:ea typeface="+mn-ea"/>
        <a:cs typeface="+mn-cs"/>
      </a:defRPr>
    </a:lvl7pPr>
    <a:lvl8pPr marL="9833229" algn="l" defTabSz="2809494" rtl="0" eaLnBrk="1" latinLnBrk="0" hangingPunct="1">
      <a:defRPr sz="3687" kern="1200">
        <a:solidFill>
          <a:schemeClr val="tx1"/>
        </a:solidFill>
        <a:latin typeface="+mn-lt"/>
        <a:ea typeface="+mn-ea"/>
        <a:cs typeface="+mn-cs"/>
      </a:defRPr>
    </a:lvl8pPr>
    <a:lvl9pPr marL="11237976" algn="l" defTabSz="2809494" rtl="0" eaLnBrk="1" latinLnBrk="0" hangingPunct="1">
      <a:defRPr sz="368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BCEA92-F142-4D57-B507-37BDAF44710C}" type="slidenum">
              <a:rPr lang="en-US" smtClean="0"/>
              <a:t>1</a:t>
            </a:fld>
            <a:endParaRPr lang="en-US"/>
          </a:p>
        </p:txBody>
      </p:sp>
    </p:spTree>
    <p:extLst>
      <p:ext uri="{BB962C8B-B14F-4D97-AF65-F5344CB8AC3E}">
        <p14:creationId xmlns:p14="http://schemas.microsoft.com/office/powerpoint/2010/main" val="8054387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BCEA92-F142-4D57-B507-37BDAF44710C}" type="slidenum">
              <a:rPr lang="en-US" smtClean="0"/>
              <a:t>2</a:t>
            </a:fld>
            <a:endParaRPr lang="en-US"/>
          </a:p>
        </p:txBody>
      </p:sp>
    </p:spTree>
    <p:extLst>
      <p:ext uri="{BB962C8B-B14F-4D97-AF65-F5344CB8AC3E}">
        <p14:creationId xmlns:p14="http://schemas.microsoft.com/office/powerpoint/2010/main" val="8054387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BCEA92-F142-4D57-B507-37BDAF44710C}" type="slidenum">
              <a:rPr lang="en-US" smtClean="0"/>
              <a:t>3</a:t>
            </a:fld>
            <a:endParaRPr lang="en-US"/>
          </a:p>
        </p:txBody>
      </p:sp>
    </p:spTree>
    <p:extLst>
      <p:ext uri="{BB962C8B-B14F-4D97-AF65-F5344CB8AC3E}">
        <p14:creationId xmlns:p14="http://schemas.microsoft.com/office/powerpoint/2010/main" val="8054387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BCEA92-F142-4D57-B507-37BDAF44710C}" type="slidenum">
              <a:rPr lang="en-US" smtClean="0"/>
              <a:t>4</a:t>
            </a:fld>
            <a:endParaRPr lang="en-US"/>
          </a:p>
        </p:txBody>
      </p:sp>
    </p:spTree>
    <p:extLst>
      <p:ext uri="{BB962C8B-B14F-4D97-AF65-F5344CB8AC3E}">
        <p14:creationId xmlns:p14="http://schemas.microsoft.com/office/powerpoint/2010/main" val="8054387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hyperlink" Target="http://www.nealanalytics.com/template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BLANK - no top bar">
    <p:spTree>
      <p:nvGrpSpPr>
        <p:cNvPr id="1" name=""/>
        <p:cNvGrpSpPr/>
        <p:nvPr/>
      </p:nvGrpSpPr>
      <p:grpSpPr>
        <a:xfrm>
          <a:off x="0" y="0"/>
          <a:ext cx="0" cy="0"/>
          <a:chOff x="0" y="0"/>
          <a:chExt cx="0" cy="0"/>
        </a:xfrm>
      </p:grpSpPr>
      <p:sp>
        <p:nvSpPr>
          <p:cNvPr id="3" name="Rectangle 2"/>
          <p:cNvSpPr/>
          <p:nvPr userDrawn="1"/>
        </p:nvSpPr>
        <p:spPr>
          <a:xfrm>
            <a:off x="0" y="1"/>
            <a:ext cx="37463413" cy="3764679"/>
          </a:xfrm>
          <a:prstGeom prst="rect">
            <a:avLst/>
          </a:prstGeom>
          <a:solidFill>
            <a:srgbClr val="D3E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991"/>
          </a:p>
        </p:txBody>
      </p:sp>
    </p:spTree>
    <p:extLst>
      <p:ext uri="{BB962C8B-B14F-4D97-AF65-F5344CB8AC3E}">
        <p14:creationId xmlns:p14="http://schemas.microsoft.com/office/powerpoint/2010/main" val="1308063662"/>
      </p:ext>
    </p:extLst>
  </p:cSld>
  <p:clrMapOvr>
    <a:overrideClrMapping bg1="dk1" tx1="lt1" bg2="dk2" tx2="lt2" accent1="accent1" accent2="accent2" accent3="accent3" accent4="accent4" accent5="accent5" accent6="accent6" hlink="hlink" folHlink="folHlink"/>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AE1514C-5E56-4738-A1FF-4B1CFD2A3E36}" type="slidenum">
              <a:rPr lang="en-US" smtClean="0"/>
              <a:t>‹#›</a:t>
            </a:fld>
            <a:endParaRPr lang="en-US"/>
          </a:p>
        </p:txBody>
      </p:sp>
      <p:sp>
        <p:nvSpPr>
          <p:cNvPr id="5" name="Rectangle 4"/>
          <p:cNvSpPr/>
          <p:nvPr userDrawn="1"/>
        </p:nvSpPr>
        <p:spPr>
          <a:xfrm>
            <a:off x="0" y="0"/>
            <a:ext cx="37463413" cy="3526891"/>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991"/>
          </a:p>
        </p:txBody>
      </p:sp>
    </p:spTree>
    <p:extLst>
      <p:ext uri="{BB962C8B-B14F-4D97-AF65-F5344CB8AC3E}">
        <p14:creationId xmlns:p14="http://schemas.microsoft.com/office/powerpoint/2010/main" val="3275747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BLANK - no top bar">
    <p:spTree>
      <p:nvGrpSpPr>
        <p:cNvPr id="1" name=""/>
        <p:cNvGrpSpPr/>
        <p:nvPr/>
      </p:nvGrpSpPr>
      <p:grpSpPr>
        <a:xfrm>
          <a:off x="0" y="0"/>
          <a:ext cx="0" cy="0"/>
          <a:chOff x="0" y="0"/>
          <a:chExt cx="0" cy="0"/>
        </a:xfrm>
      </p:grpSpPr>
      <p:sp>
        <p:nvSpPr>
          <p:cNvPr id="3" name="Rectangle 2"/>
          <p:cNvSpPr/>
          <p:nvPr userDrawn="1"/>
        </p:nvSpPr>
        <p:spPr>
          <a:xfrm>
            <a:off x="0" y="1"/>
            <a:ext cx="37463413" cy="3764679"/>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991"/>
          </a:p>
        </p:txBody>
      </p:sp>
      <p:sp>
        <p:nvSpPr>
          <p:cNvPr id="4" name="TextBox 3">
            <a:hlinkClick r:id="rId2"/>
          </p:cNvPr>
          <p:cNvSpPr txBox="1"/>
          <p:nvPr userDrawn="1"/>
        </p:nvSpPr>
        <p:spPr>
          <a:xfrm>
            <a:off x="29265944" y="19403175"/>
            <a:ext cx="7456006" cy="1592315"/>
          </a:xfrm>
          <a:prstGeom prst="roundRect">
            <a:avLst>
              <a:gd name="adj" fmla="val 50000"/>
            </a:avLst>
          </a:prstGeom>
          <a:solidFill>
            <a:schemeClr val="tx2"/>
          </a:solidFill>
        </p:spPr>
        <p:txBody>
          <a:bodyPr wrap="square" rtlCol="0">
            <a:spAutoFit/>
          </a:bodyPr>
          <a:lstStyle/>
          <a:p>
            <a:pPr algn="ctr"/>
            <a:r>
              <a:rPr lang="en-US" sz="3379" dirty="0">
                <a:solidFill>
                  <a:schemeClr val="bg1"/>
                </a:solidFill>
              </a:rPr>
              <a:t>Neal Creative</a:t>
            </a:r>
            <a:r>
              <a:rPr lang="en-US" sz="3379" baseline="0" dirty="0">
                <a:solidFill>
                  <a:schemeClr val="bg1"/>
                </a:solidFill>
              </a:rPr>
              <a:t>  | </a:t>
            </a:r>
            <a:r>
              <a:rPr lang="en-US" sz="3379" b="1" baseline="0" dirty="0">
                <a:solidFill>
                  <a:schemeClr val="bg1"/>
                </a:solidFill>
              </a:rPr>
              <a:t>Learn more</a:t>
            </a:r>
            <a:endParaRPr lang="en-US" sz="3379" b="1" dirty="0">
              <a:solidFill>
                <a:schemeClr val="bg1"/>
              </a:solidFill>
            </a:endParaRPr>
          </a:p>
        </p:txBody>
      </p:sp>
      <p:sp>
        <p:nvSpPr>
          <p:cNvPr id="5" name="TextBox 4">
            <a:extLst>
              <a:ext uri="{FF2B5EF4-FFF2-40B4-BE49-F238E27FC236}">
                <a16:creationId xmlns:a16="http://schemas.microsoft.com/office/drawing/2014/main" id="{FB34A05A-4AD6-4BC6-B6EA-314331190DB2}"/>
              </a:ext>
            </a:extLst>
          </p:cNvPr>
          <p:cNvSpPr txBox="1"/>
          <p:nvPr userDrawn="1"/>
        </p:nvSpPr>
        <p:spPr>
          <a:xfrm>
            <a:off x="546342" y="19768447"/>
            <a:ext cx="2836546" cy="565091"/>
          </a:xfrm>
          <a:prstGeom prst="rect">
            <a:avLst/>
          </a:prstGeom>
          <a:noFill/>
        </p:spPr>
        <p:txBody>
          <a:bodyPr wrap="none" rtlCol="0">
            <a:spAutoFit/>
          </a:bodyPr>
          <a:lstStyle/>
          <a:p>
            <a:r>
              <a:rPr lang="en-US" sz="3072" dirty="0">
                <a:solidFill>
                  <a:schemeClr val="bg1">
                    <a:lumMod val="75000"/>
                  </a:schemeClr>
                </a:solidFill>
              </a:rPr>
              <a:t>Neal Creative </a:t>
            </a:r>
            <a:r>
              <a:rPr lang="en-US" sz="3072" baseline="30000" dirty="0">
                <a:solidFill>
                  <a:schemeClr val="bg1">
                    <a:lumMod val="75000"/>
                  </a:schemeClr>
                </a:solidFill>
              </a:rPr>
              <a:t>©</a:t>
            </a:r>
          </a:p>
        </p:txBody>
      </p:sp>
    </p:spTree>
    <p:extLst>
      <p:ext uri="{BB962C8B-B14F-4D97-AF65-F5344CB8AC3E}">
        <p14:creationId xmlns:p14="http://schemas.microsoft.com/office/powerpoint/2010/main" val="3226279044"/>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4C7FC1"/>
        </a:solidFill>
        <a:effectLst/>
      </p:bgPr>
    </p:bg>
    <p:spTree>
      <p:nvGrpSpPr>
        <p:cNvPr id="1" name=""/>
        <p:cNvGrpSpPr/>
        <p:nvPr/>
      </p:nvGrpSpPr>
      <p:grpSpPr>
        <a:xfrm>
          <a:off x="0" y="0"/>
          <a:ext cx="0" cy="0"/>
          <a:chOff x="0" y="0"/>
          <a:chExt cx="0" cy="0"/>
        </a:xfrm>
      </p:grpSpPr>
      <p:sp>
        <p:nvSpPr>
          <p:cNvPr id="8" name="Rectangle 7"/>
          <p:cNvSpPr/>
          <p:nvPr userDrawn="1"/>
        </p:nvSpPr>
        <p:spPr>
          <a:xfrm>
            <a:off x="0" y="0"/>
            <a:ext cx="37463413" cy="3227919"/>
          </a:xfrm>
          <a:prstGeom prst="rect">
            <a:avLst/>
          </a:prstGeom>
        </p:spPr>
        <p:txBody>
          <a:bodyPr vert="horz" lIns="1404514" tIns="140451" rIns="1404514" bIns="140451" rtlCol="0" anchor="ctr">
            <a:noAutofit/>
          </a:bodyPr>
          <a:lstStyle/>
          <a:p>
            <a:pPr lvl="0" algn="ctr">
              <a:lnSpc>
                <a:spcPct val="90000"/>
              </a:lnSpc>
              <a:spcBef>
                <a:spcPct val="0"/>
              </a:spcBef>
              <a:buNone/>
              <a:tabLst>
                <a:tab pos="32498995" algn="l"/>
              </a:tabLst>
            </a:pPr>
            <a:endParaRPr lang="en-US" sz="10445" b="0" i="0" spc="492" baseline="0">
              <a:gradFill>
                <a:gsLst>
                  <a:gs pos="0">
                    <a:schemeClr val="tx2"/>
                  </a:gs>
                  <a:gs pos="100000">
                    <a:schemeClr val="tx2"/>
                  </a:gs>
                </a:gsLst>
                <a:lin ang="5400000" scaled="1"/>
              </a:gradFill>
              <a:latin typeface="Segoe UI Semibold" panose="020B0702040204020203" pitchFamily="34" charset="0"/>
              <a:ea typeface="+mj-ea"/>
              <a:cs typeface="Segoe UI Semibold" panose="020B0702040204020203" pitchFamily="34" charset="0"/>
            </a:endParaRPr>
          </a:p>
        </p:txBody>
      </p:sp>
      <p:sp>
        <p:nvSpPr>
          <p:cNvPr id="2" name="Title Placeholder 1"/>
          <p:cNvSpPr>
            <a:spLocks noGrp="1"/>
          </p:cNvSpPr>
          <p:nvPr>
            <p:ph type="title"/>
          </p:nvPr>
        </p:nvSpPr>
        <p:spPr>
          <a:xfrm>
            <a:off x="0" y="0"/>
            <a:ext cx="37463413" cy="3227919"/>
          </a:xfrm>
          <a:prstGeom prst="rect">
            <a:avLst/>
          </a:prstGeom>
        </p:spPr>
        <p:txBody>
          <a:bodyPr vert="horz" lIns="457200" tIns="45720" rIns="457200" bIns="45720" rtlCol="0" anchor="ctr">
            <a:noAutofit/>
          </a:bodyPr>
          <a:lstStyle/>
          <a:p>
            <a:pPr lvl="0" algn="ctr" defTabSz="2809037" rtl="0" eaLnBrk="1" latinLnBrk="0" hangingPunct="1">
              <a:lnSpc>
                <a:spcPct val="90000"/>
              </a:lnSpc>
              <a:spcBef>
                <a:spcPct val="0"/>
              </a:spcBef>
              <a:buNone/>
              <a:tabLst>
                <a:tab pos="32498995" algn="l"/>
              </a:tabLst>
            </a:pPr>
            <a:r>
              <a:rPr lang="en-US"/>
              <a:t>Click to edit Master title style</a:t>
            </a:r>
            <a:endParaRPr lang="en-US" dirty="0"/>
          </a:p>
        </p:txBody>
      </p:sp>
      <p:sp>
        <p:nvSpPr>
          <p:cNvPr id="3" name="Text Placeholder 2"/>
          <p:cNvSpPr>
            <a:spLocks noGrp="1"/>
          </p:cNvSpPr>
          <p:nvPr>
            <p:ph type="body" idx="1"/>
          </p:nvPr>
        </p:nvSpPr>
        <p:spPr>
          <a:xfrm>
            <a:off x="0" y="3917856"/>
            <a:ext cx="37463413" cy="5989660"/>
          </a:xfrm>
          <a:prstGeom prst="rect">
            <a:avLst/>
          </a:prstGeom>
        </p:spPr>
        <p:txBody>
          <a:bodyPr vert="horz" lIns="457200" tIns="45720" rIns="457200" bIns="45720" rtlCol="0">
            <a:sp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28233116" y="19403175"/>
            <a:ext cx="8429268" cy="1121661"/>
          </a:xfrm>
          <a:prstGeom prst="rect">
            <a:avLst/>
          </a:prstGeom>
        </p:spPr>
        <p:txBody>
          <a:bodyPr vert="horz" lIns="91440" tIns="45720" rIns="91440" bIns="45720" rtlCol="0" anchor="ctr"/>
          <a:lstStyle>
            <a:lvl1pPr algn="r">
              <a:defRPr sz="3379">
                <a:solidFill>
                  <a:schemeClr val="tx2"/>
                </a:solidFill>
              </a:defRPr>
            </a:lvl1pPr>
          </a:lstStyle>
          <a:p>
            <a:fld id="{5AE1514C-5E56-4738-A1FF-4B1CFD2A3E36}" type="slidenum">
              <a:rPr lang="en-US" smtClean="0"/>
              <a:pPr/>
              <a:t>‹#›</a:t>
            </a:fld>
            <a:endParaRPr lang="en-US"/>
          </a:p>
        </p:txBody>
      </p:sp>
    </p:spTree>
    <p:extLst>
      <p:ext uri="{BB962C8B-B14F-4D97-AF65-F5344CB8AC3E}">
        <p14:creationId xmlns:p14="http://schemas.microsoft.com/office/powerpoint/2010/main" val="1071799329"/>
      </p:ext>
    </p:extLst>
  </p:cSld>
  <p:clrMap bg1="lt1" tx1="dk1" bg2="lt2" tx2="dk2" accent1="accent1" accent2="accent2" accent3="accent3" accent4="accent4" accent5="accent5" accent6="accent6" hlink="hlink" folHlink="folHlink"/>
  <p:sldLayoutIdLst>
    <p:sldLayoutId id="2147483672" r:id="rId1"/>
    <p:sldLayoutId id="2147483676" r:id="rId2"/>
    <p:sldLayoutId id="2147483679" r:id="rId3"/>
  </p:sldLayoutIdLst>
  <p:hf hdr="0" ftr="0" dt="0"/>
  <p:txStyles>
    <p:titleStyle>
      <a:lvl1pPr algn="ctr" defTabSz="2809037" rtl="0" eaLnBrk="1" latinLnBrk="0" hangingPunct="1">
        <a:lnSpc>
          <a:spcPct val="90000"/>
        </a:lnSpc>
        <a:spcBef>
          <a:spcPct val="0"/>
        </a:spcBef>
        <a:buNone/>
        <a:tabLst>
          <a:tab pos="32498995" algn="l"/>
        </a:tabLst>
        <a:defRPr lang="en-US" sz="10445" b="0" i="0" kern="1200" spc="492" baseline="0" dirty="0">
          <a:gradFill>
            <a:gsLst>
              <a:gs pos="0">
                <a:schemeClr val="tx2"/>
              </a:gs>
              <a:gs pos="100000">
                <a:schemeClr val="tx2"/>
              </a:gs>
            </a:gsLst>
            <a:lin ang="5400000" scaled="1"/>
          </a:gradFill>
          <a:latin typeface="Segoe UI Semibold" panose="020B0702040204020203" pitchFamily="34" charset="0"/>
          <a:ea typeface="+mj-ea"/>
          <a:cs typeface="Segoe UI Semibold" panose="020B0702040204020203" pitchFamily="34" charset="0"/>
        </a:defRPr>
      </a:lvl1pPr>
    </p:titleStyle>
    <p:bodyStyle>
      <a:lvl1pPr marL="0" indent="0" algn="ctr" defTabSz="2809037" rtl="0" eaLnBrk="1" latinLnBrk="0" hangingPunct="1">
        <a:lnSpc>
          <a:spcPct val="90000"/>
        </a:lnSpc>
        <a:spcBef>
          <a:spcPts val="3072"/>
        </a:spcBef>
        <a:buFont typeface="Arial" panose="020B0604020202020204" pitchFamily="34" charset="0"/>
        <a:buNone/>
        <a:defRPr sz="8602" kern="1200">
          <a:solidFill>
            <a:schemeClr val="tx1">
              <a:lumMod val="85000"/>
              <a:lumOff val="15000"/>
            </a:schemeClr>
          </a:solidFill>
          <a:latin typeface="+mj-lt"/>
          <a:ea typeface="+mn-ea"/>
          <a:cs typeface="+mn-cs"/>
        </a:defRPr>
      </a:lvl1pPr>
      <a:lvl2pPr marL="0" indent="0" algn="ctr" defTabSz="2809037" rtl="0" eaLnBrk="1" latinLnBrk="0" hangingPunct="1">
        <a:lnSpc>
          <a:spcPct val="90000"/>
        </a:lnSpc>
        <a:spcBef>
          <a:spcPts val="1536"/>
        </a:spcBef>
        <a:buFont typeface="Arial" panose="020B0604020202020204" pitchFamily="34" charset="0"/>
        <a:buNone/>
        <a:defRPr sz="6144" kern="1200">
          <a:solidFill>
            <a:schemeClr val="tx2"/>
          </a:solidFill>
          <a:latin typeface="+mj-lt"/>
          <a:ea typeface="+mn-ea"/>
          <a:cs typeface="+mn-cs"/>
        </a:defRPr>
      </a:lvl2pPr>
      <a:lvl3pPr marL="0" indent="0" algn="ctr" defTabSz="2809037" rtl="0" eaLnBrk="1" latinLnBrk="0" hangingPunct="1">
        <a:lnSpc>
          <a:spcPct val="90000"/>
        </a:lnSpc>
        <a:spcBef>
          <a:spcPts val="3686"/>
        </a:spcBef>
        <a:spcAft>
          <a:spcPts val="3686"/>
        </a:spcAft>
        <a:buFont typeface="Arial" panose="020B0604020202020204" pitchFamily="34" charset="0"/>
        <a:buNone/>
        <a:defRPr sz="6144" b="1" kern="1200">
          <a:solidFill>
            <a:schemeClr val="tx2"/>
          </a:solidFill>
          <a:latin typeface="+mn-lt"/>
          <a:ea typeface="+mn-ea"/>
          <a:cs typeface="+mn-cs"/>
        </a:defRPr>
      </a:lvl3pPr>
      <a:lvl4pPr marL="0" indent="0" algn="ctr" defTabSz="2809037" rtl="0" eaLnBrk="1" latinLnBrk="0" hangingPunct="1">
        <a:lnSpc>
          <a:spcPct val="90000"/>
        </a:lnSpc>
        <a:spcBef>
          <a:spcPts val="1536"/>
        </a:spcBef>
        <a:buFont typeface="Arial" panose="020B0604020202020204" pitchFamily="34" charset="0"/>
        <a:buNone/>
        <a:defRPr sz="4915" kern="1200">
          <a:solidFill>
            <a:schemeClr val="tx1">
              <a:lumMod val="85000"/>
              <a:lumOff val="15000"/>
            </a:schemeClr>
          </a:solidFill>
          <a:latin typeface="+mn-lt"/>
          <a:ea typeface="+mn-ea"/>
          <a:cs typeface="+mn-cs"/>
        </a:defRPr>
      </a:lvl4pPr>
      <a:lvl5pPr marL="0" indent="0" algn="ctr" defTabSz="2809037" rtl="0" eaLnBrk="1" latinLnBrk="0" hangingPunct="1">
        <a:lnSpc>
          <a:spcPct val="90000"/>
        </a:lnSpc>
        <a:spcBef>
          <a:spcPts val="1536"/>
        </a:spcBef>
        <a:spcAft>
          <a:spcPts val="3686"/>
        </a:spcAft>
        <a:buFont typeface="Arial" panose="020B0604020202020204" pitchFamily="34" charset="0"/>
        <a:buNone/>
        <a:defRPr sz="4301" kern="1200">
          <a:solidFill>
            <a:schemeClr val="tx1">
              <a:lumMod val="85000"/>
              <a:lumOff val="15000"/>
            </a:schemeClr>
          </a:solidFill>
          <a:latin typeface="+mn-lt"/>
          <a:ea typeface="+mn-ea"/>
          <a:cs typeface="+mn-cs"/>
        </a:defRPr>
      </a:lvl5pPr>
      <a:lvl6pPr marL="7724851" indent="-702259" algn="l" defTabSz="2809037" rtl="0" eaLnBrk="1" latinLnBrk="0" hangingPunct="1">
        <a:lnSpc>
          <a:spcPct val="90000"/>
        </a:lnSpc>
        <a:spcBef>
          <a:spcPts val="1536"/>
        </a:spcBef>
        <a:buFont typeface="Arial" panose="020B0604020202020204" pitchFamily="34" charset="0"/>
        <a:buChar char="•"/>
        <a:defRPr sz="5530" kern="1200">
          <a:solidFill>
            <a:schemeClr val="tx1"/>
          </a:solidFill>
          <a:latin typeface="+mn-lt"/>
          <a:ea typeface="+mn-ea"/>
          <a:cs typeface="+mn-cs"/>
        </a:defRPr>
      </a:lvl6pPr>
      <a:lvl7pPr marL="9129370" indent="-702259" algn="l" defTabSz="2809037" rtl="0" eaLnBrk="1" latinLnBrk="0" hangingPunct="1">
        <a:lnSpc>
          <a:spcPct val="90000"/>
        </a:lnSpc>
        <a:spcBef>
          <a:spcPts val="1536"/>
        </a:spcBef>
        <a:buFont typeface="Arial" panose="020B0604020202020204" pitchFamily="34" charset="0"/>
        <a:buChar char="•"/>
        <a:defRPr sz="5530" kern="1200">
          <a:solidFill>
            <a:schemeClr val="tx1"/>
          </a:solidFill>
          <a:latin typeface="+mn-lt"/>
          <a:ea typeface="+mn-ea"/>
          <a:cs typeface="+mn-cs"/>
        </a:defRPr>
      </a:lvl7pPr>
      <a:lvl8pPr marL="10533888" indent="-702259" algn="l" defTabSz="2809037" rtl="0" eaLnBrk="1" latinLnBrk="0" hangingPunct="1">
        <a:lnSpc>
          <a:spcPct val="90000"/>
        </a:lnSpc>
        <a:spcBef>
          <a:spcPts val="1536"/>
        </a:spcBef>
        <a:buFont typeface="Arial" panose="020B0604020202020204" pitchFamily="34" charset="0"/>
        <a:buChar char="•"/>
        <a:defRPr sz="5530" kern="1200">
          <a:solidFill>
            <a:schemeClr val="tx1"/>
          </a:solidFill>
          <a:latin typeface="+mn-lt"/>
          <a:ea typeface="+mn-ea"/>
          <a:cs typeface="+mn-cs"/>
        </a:defRPr>
      </a:lvl8pPr>
      <a:lvl9pPr marL="11938406" indent="-702259" algn="l" defTabSz="2809037" rtl="0" eaLnBrk="1" latinLnBrk="0" hangingPunct="1">
        <a:lnSpc>
          <a:spcPct val="90000"/>
        </a:lnSpc>
        <a:spcBef>
          <a:spcPts val="1536"/>
        </a:spcBef>
        <a:buFont typeface="Arial" panose="020B0604020202020204" pitchFamily="34" charset="0"/>
        <a:buChar char="•"/>
        <a:defRPr sz="5530" kern="1200">
          <a:solidFill>
            <a:schemeClr val="tx1"/>
          </a:solidFill>
          <a:latin typeface="+mn-lt"/>
          <a:ea typeface="+mn-ea"/>
          <a:cs typeface="+mn-cs"/>
        </a:defRPr>
      </a:lvl9pPr>
    </p:bodyStyle>
    <p:otherStyle>
      <a:defPPr>
        <a:defRPr lang="en-US"/>
      </a:defPPr>
      <a:lvl1pPr marL="0" algn="l" defTabSz="2809037" rtl="0" eaLnBrk="1" latinLnBrk="0" hangingPunct="1">
        <a:defRPr sz="5530" kern="1200">
          <a:solidFill>
            <a:schemeClr val="tx1"/>
          </a:solidFill>
          <a:latin typeface="+mn-lt"/>
          <a:ea typeface="+mn-ea"/>
          <a:cs typeface="+mn-cs"/>
        </a:defRPr>
      </a:lvl1pPr>
      <a:lvl2pPr marL="1404518" algn="l" defTabSz="2809037" rtl="0" eaLnBrk="1" latinLnBrk="0" hangingPunct="1">
        <a:defRPr sz="5530" kern="1200">
          <a:solidFill>
            <a:schemeClr val="tx1"/>
          </a:solidFill>
          <a:latin typeface="+mn-lt"/>
          <a:ea typeface="+mn-ea"/>
          <a:cs typeface="+mn-cs"/>
        </a:defRPr>
      </a:lvl2pPr>
      <a:lvl3pPr marL="2809037" algn="l" defTabSz="2809037" rtl="0" eaLnBrk="1" latinLnBrk="0" hangingPunct="1">
        <a:defRPr sz="5530" kern="1200">
          <a:solidFill>
            <a:schemeClr val="tx1"/>
          </a:solidFill>
          <a:latin typeface="+mn-lt"/>
          <a:ea typeface="+mn-ea"/>
          <a:cs typeface="+mn-cs"/>
        </a:defRPr>
      </a:lvl3pPr>
      <a:lvl4pPr marL="4213555" algn="l" defTabSz="2809037" rtl="0" eaLnBrk="1" latinLnBrk="0" hangingPunct="1">
        <a:defRPr sz="5530" kern="1200">
          <a:solidFill>
            <a:schemeClr val="tx1"/>
          </a:solidFill>
          <a:latin typeface="+mn-lt"/>
          <a:ea typeface="+mn-ea"/>
          <a:cs typeface="+mn-cs"/>
        </a:defRPr>
      </a:lvl4pPr>
      <a:lvl5pPr marL="5618074" algn="l" defTabSz="2809037" rtl="0" eaLnBrk="1" latinLnBrk="0" hangingPunct="1">
        <a:defRPr sz="5530" kern="1200">
          <a:solidFill>
            <a:schemeClr val="tx1"/>
          </a:solidFill>
          <a:latin typeface="+mn-lt"/>
          <a:ea typeface="+mn-ea"/>
          <a:cs typeface="+mn-cs"/>
        </a:defRPr>
      </a:lvl5pPr>
      <a:lvl6pPr marL="7022592" algn="l" defTabSz="2809037" rtl="0" eaLnBrk="1" latinLnBrk="0" hangingPunct="1">
        <a:defRPr sz="5530" kern="1200">
          <a:solidFill>
            <a:schemeClr val="tx1"/>
          </a:solidFill>
          <a:latin typeface="+mn-lt"/>
          <a:ea typeface="+mn-ea"/>
          <a:cs typeface="+mn-cs"/>
        </a:defRPr>
      </a:lvl6pPr>
      <a:lvl7pPr marL="8427110" algn="l" defTabSz="2809037" rtl="0" eaLnBrk="1" latinLnBrk="0" hangingPunct="1">
        <a:defRPr sz="5530" kern="1200">
          <a:solidFill>
            <a:schemeClr val="tx1"/>
          </a:solidFill>
          <a:latin typeface="+mn-lt"/>
          <a:ea typeface="+mn-ea"/>
          <a:cs typeface="+mn-cs"/>
        </a:defRPr>
      </a:lvl7pPr>
      <a:lvl8pPr marL="9831629" algn="l" defTabSz="2809037" rtl="0" eaLnBrk="1" latinLnBrk="0" hangingPunct="1">
        <a:defRPr sz="5530" kern="1200">
          <a:solidFill>
            <a:schemeClr val="tx1"/>
          </a:solidFill>
          <a:latin typeface="+mn-lt"/>
          <a:ea typeface="+mn-ea"/>
          <a:cs typeface="+mn-cs"/>
        </a:defRPr>
      </a:lvl8pPr>
      <a:lvl9pPr marL="11236147" algn="l" defTabSz="2809037" rtl="0" eaLnBrk="1" latinLnBrk="0" hangingPunct="1">
        <a:defRPr sz="5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3.xml"/><Relationship Id="rId13" Type="http://schemas.openxmlformats.org/officeDocument/2006/relationships/image" Target="../media/image3.png"/><Relationship Id="rId3" Type="http://schemas.openxmlformats.org/officeDocument/2006/relationships/slide" Target="slide4.xml"/><Relationship Id="rId7" Type="http://schemas.openxmlformats.org/officeDocument/2006/relationships/chart" Target="../charts/chart2.xml"/><Relationship Id="rId12"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slide" Target="slide3.xml"/><Relationship Id="rId11" Type="http://schemas.openxmlformats.org/officeDocument/2006/relationships/chart" Target="../charts/chart4.xml"/><Relationship Id="rId5" Type="http://schemas.openxmlformats.org/officeDocument/2006/relationships/chart" Target="../charts/chart1.xml"/><Relationship Id="rId10" Type="http://schemas.openxmlformats.org/officeDocument/2006/relationships/slide" Target="slide2.xml"/><Relationship Id="rId4" Type="http://schemas.openxmlformats.org/officeDocument/2006/relationships/slide" Target="slide1.xml"/><Relationship Id="rId9" Type="http://schemas.openxmlformats.org/officeDocument/2006/relationships/image" Target="../media/image1.png"/><Relationship Id="rId14" Type="http://schemas.openxmlformats.org/officeDocument/2006/relationships/image" Target="../media/image4.png"/></Relationships>
</file>

<file path=ppt/slides/_rels/slide2.xml.rels><?xml version="1.0" encoding="UTF-8" standalone="yes"?>
<Relationships xmlns="http://schemas.openxmlformats.org/package/2006/relationships"><Relationship Id="rId8" Type="http://schemas.openxmlformats.org/officeDocument/2006/relationships/slide" Target="slide3.xml"/><Relationship Id="rId3" Type="http://schemas.openxmlformats.org/officeDocument/2006/relationships/slide" Target="slide4.xml"/><Relationship Id="rId7" Type="http://schemas.openxmlformats.org/officeDocument/2006/relationships/chart" Target="../charts/chart5.xml"/><Relationship Id="rId12" Type="http://schemas.openxmlformats.org/officeDocument/2006/relationships/chart" Target="../charts/chart8.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slide" Target="slide1.xml"/><Relationship Id="rId11" Type="http://schemas.openxmlformats.org/officeDocument/2006/relationships/slide" Target="slide2.xml"/><Relationship Id="rId5" Type="http://schemas.openxmlformats.org/officeDocument/2006/relationships/image" Target="../media/image2.png"/><Relationship Id="rId10" Type="http://schemas.openxmlformats.org/officeDocument/2006/relationships/chart" Target="../charts/chart7.xml"/><Relationship Id="rId4" Type="http://schemas.openxmlformats.org/officeDocument/2006/relationships/image" Target="../media/image1.png"/><Relationship Id="rId9" Type="http://schemas.openxmlformats.org/officeDocument/2006/relationships/chart" Target="../charts/chart6.xml"/></Relationships>
</file>

<file path=ppt/slides/_rels/slide3.xml.rels><?xml version="1.0" encoding="UTF-8" standalone="yes"?>
<Relationships xmlns="http://schemas.openxmlformats.org/package/2006/relationships"><Relationship Id="rId8" Type="http://schemas.openxmlformats.org/officeDocument/2006/relationships/chart" Target="../charts/chart9.xml"/><Relationship Id="rId13" Type="http://schemas.openxmlformats.org/officeDocument/2006/relationships/chart" Target="../charts/chart12.xml"/><Relationship Id="rId3" Type="http://schemas.openxmlformats.org/officeDocument/2006/relationships/slide" Target="slide4.xml"/><Relationship Id="rId7" Type="http://schemas.openxmlformats.org/officeDocument/2006/relationships/slide" Target="slide1.xml"/><Relationship Id="rId12" Type="http://schemas.openxmlformats.org/officeDocument/2006/relationships/slide" Target="slide2.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chart" Target="../charts/chart11.xml"/><Relationship Id="rId5" Type="http://schemas.openxmlformats.org/officeDocument/2006/relationships/image" Target="../media/image2.png"/><Relationship Id="rId10" Type="http://schemas.openxmlformats.org/officeDocument/2006/relationships/chart" Target="../charts/chart10.xml"/><Relationship Id="rId4" Type="http://schemas.openxmlformats.org/officeDocument/2006/relationships/image" Target="../media/image1.png"/><Relationship Id="rId9" Type="http://schemas.openxmlformats.org/officeDocument/2006/relationships/slide" Target="slide3.xml"/></Relationships>
</file>

<file path=ppt/slides/_rels/slide4.xml.rels><?xml version="1.0" encoding="UTF-8" standalone="yes"?>
<Relationships xmlns="http://schemas.openxmlformats.org/package/2006/relationships"><Relationship Id="rId8" Type="http://schemas.openxmlformats.org/officeDocument/2006/relationships/hyperlink" Target="https://www.freedrinkingwater.com/water-contamination/dichloromethane-contaminants-removal-water.htm" TargetMode="External"/><Relationship Id="rId13" Type="http://schemas.openxmlformats.org/officeDocument/2006/relationships/hyperlink" Target="https://www.ncbi.nlm.nih.gov/pubmed/7765835" TargetMode="External"/><Relationship Id="rId18" Type="http://schemas.openxmlformats.org/officeDocument/2006/relationships/slide" Target="slide1.xml"/><Relationship Id="rId3" Type="http://schemas.openxmlformats.org/officeDocument/2006/relationships/slide" Target="slide4.xml"/><Relationship Id="rId21" Type="http://schemas.openxmlformats.org/officeDocument/2006/relationships/chart" Target="../charts/chart14.xml"/><Relationship Id="rId7" Type="http://schemas.openxmlformats.org/officeDocument/2006/relationships/hyperlink" Target="https://grist.org/briefly/superfund-sites-are-in-danger-of-flooding-putting-millions-of-americans-at-risk/" TargetMode="External"/><Relationship Id="rId12" Type="http://schemas.openxmlformats.org/officeDocument/2006/relationships/hyperlink" Target="http://2014.igem.org/Team:Oxford" TargetMode="External"/><Relationship Id="rId17" Type="http://schemas.openxmlformats.org/officeDocument/2006/relationships/image" Target="../media/image6.png"/><Relationship Id="rId2" Type="http://schemas.openxmlformats.org/officeDocument/2006/relationships/notesSlide" Target="../notesSlides/notesSlide4.xml"/><Relationship Id="rId16" Type="http://schemas.openxmlformats.org/officeDocument/2006/relationships/image" Target="../media/image2.png"/><Relationship Id="rId20" Type="http://schemas.openxmlformats.org/officeDocument/2006/relationships/slide" Target="slide3.xml"/><Relationship Id="rId1" Type="http://schemas.openxmlformats.org/officeDocument/2006/relationships/slideLayout" Target="../slideLayouts/slideLayout1.xml"/><Relationship Id="rId6" Type="http://schemas.openxmlformats.org/officeDocument/2006/relationships/hyperlink" Target="https://www.epa.gov/sites/production/files/2015-09/documents/webpopulationrsuperfundsites9.28.15.pdf" TargetMode="External"/><Relationship Id="rId11" Type="http://schemas.openxmlformats.org/officeDocument/2006/relationships/hyperlink" Target="https://jb.asm.org/content/jb/173/21/6714.full.pdf" TargetMode="External"/><Relationship Id="rId24" Type="http://schemas.openxmlformats.org/officeDocument/2006/relationships/chart" Target="../charts/chart16.xml"/><Relationship Id="rId5" Type="http://schemas.openxmlformats.org/officeDocument/2006/relationships/hyperlink" Target="https://www.epa.gov/superfund" TargetMode="External"/><Relationship Id="rId15" Type="http://schemas.openxmlformats.org/officeDocument/2006/relationships/hyperlink" Target="http://www.bioinformatics.org/sms2/rev_trans.html" TargetMode="External"/><Relationship Id="rId23" Type="http://schemas.openxmlformats.org/officeDocument/2006/relationships/slide" Target="slide2.xml"/><Relationship Id="rId10" Type="http://schemas.openxmlformats.org/officeDocument/2006/relationships/hyperlink" Target="https://www.ncbi.nlm.nih.gov/pmc/articles/PMC2680597/#pone.0005584-Galbally1" TargetMode="External"/><Relationship Id="rId19" Type="http://schemas.openxmlformats.org/officeDocument/2006/relationships/chart" Target="../charts/chart13.xml"/><Relationship Id="rId4" Type="http://schemas.openxmlformats.org/officeDocument/2006/relationships/image" Target="../media/image1.png"/><Relationship Id="rId9" Type="http://schemas.openxmlformats.org/officeDocument/2006/relationships/hyperlink" Target="https://toxnet.nlm.nih.gov/cgi-bin/sis/search2/f?./temp/~fNgU7g:3" TargetMode="External"/><Relationship Id="rId14" Type="http://schemas.openxmlformats.org/officeDocument/2006/relationships/hyperlink" Target="https://www.uniprot.org/uniprot/P45876" TargetMode="External"/><Relationship Id="rId22" Type="http://schemas.openxmlformats.org/officeDocument/2006/relationships/chart" Target="../charts/char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hlinkClick r:id="rId3" action="ppaction://hlinksldjump"/>
            <a:extLst>
              <a:ext uri="{FF2B5EF4-FFF2-40B4-BE49-F238E27FC236}">
                <a16:creationId xmlns:a16="http://schemas.microsoft.com/office/drawing/2014/main" id="{CA480A17-B33A-4E1E-B9C3-7E3069563167}"/>
              </a:ext>
            </a:extLst>
          </p:cNvPr>
          <p:cNvSpPr/>
          <p:nvPr/>
        </p:nvSpPr>
        <p:spPr>
          <a:xfrm>
            <a:off x="-1" y="19741533"/>
            <a:ext cx="37453711" cy="1106095"/>
          </a:xfrm>
          <a:prstGeom prst="rect">
            <a:avLst/>
          </a:prstGeom>
          <a:solidFill>
            <a:srgbClr val="D3EC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06324B"/>
                </a:solidFill>
                <a:latin typeface="Arial"/>
                <a:cs typeface="Arial"/>
              </a:rPr>
              <a:t>INTRODUCTION</a:t>
            </a:r>
          </a:p>
        </p:txBody>
      </p:sp>
      <p:sp>
        <p:nvSpPr>
          <p:cNvPr id="79" name="Rectangle 78">
            <a:hlinkClick r:id="rId3" action="ppaction://hlinksldjump"/>
            <a:extLst>
              <a:ext uri="{FF2B5EF4-FFF2-40B4-BE49-F238E27FC236}">
                <a16:creationId xmlns:a16="http://schemas.microsoft.com/office/drawing/2014/main" id="{CA480A17-B33A-4E1E-B9C3-7E3069563167}"/>
              </a:ext>
            </a:extLst>
          </p:cNvPr>
          <p:cNvSpPr/>
          <p:nvPr/>
        </p:nvSpPr>
        <p:spPr>
          <a:xfrm>
            <a:off x="0" y="0"/>
            <a:ext cx="37453711" cy="3423849"/>
          </a:xfrm>
          <a:prstGeom prst="rect">
            <a:avLst/>
          </a:prstGeom>
          <a:solidFill>
            <a:srgbClr val="0045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dirty="0"/>
              <a:t>Detection of Dichloromethane in Superfund Sites</a:t>
            </a:r>
            <a:endParaRPr lang="en-US" sz="7200" dirty="0">
              <a:latin typeface="Arial"/>
              <a:cs typeface="Arial"/>
            </a:endParaRPr>
          </a:p>
          <a:p>
            <a:pPr algn="ctr"/>
            <a:r>
              <a:rPr lang="en-US" sz="6000" dirty="0"/>
              <a:t>Alexander Popescu, Monica German</a:t>
            </a:r>
            <a:endParaRPr lang="en-US" sz="6000" dirty="0">
              <a:latin typeface="Arial"/>
              <a:cs typeface="Arial"/>
            </a:endParaRPr>
          </a:p>
          <a:p>
            <a:pPr algn="ctr"/>
            <a:r>
              <a:rPr lang="en-US" sz="6000" dirty="0"/>
              <a:t>Homeschool Team</a:t>
            </a:r>
            <a:endParaRPr lang="en-US" sz="6000" dirty="0">
              <a:latin typeface="Arial"/>
              <a:cs typeface="Arial"/>
            </a:endParaRPr>
          </a:p>
        </p:txBody>
      </p:sp>
      <p:sp>
        <p:nvSpPr>
          <p:cNvPr id="37" name="Rectangle 36"/>
          <p:cNvSpPr/>
          <p:nvPr/>
        </p:nvSpPr>
        <p:spPr>
          <a:xfrm>
            <a:off x="0" y="123187"/>
            <a:ext cx="37334500" cy="20821338"/>
          </a:xfrm>
          <a:prstGeom prst="rect">
            <a:avLst/>
          </a:prstGeom>
          <a:noFill/>
          <a:ln w="254000">
            <a:solidFill>
              <a:srgbClr val="000000"/>
            </a:solidFill>
            <a:miter lim="800000"/>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1672300" rtl="0" eaLnBrk="1" latinLnBrk="0" hangingPunct="1">
              <a:defRPr sz="6600" kern="1200">
                <a:solidFill>
                  <a:schemeClr val="lt1"/>
                </a:solidFill>
                <a:latin typeface="+mn-lt"/>
                <a:ea typeface="+mn-ea"/>
                <a:cs typeface="+mn-cs"/>
              </a:defRPr>
            </a:lvl1pPr>
            <a:lvl2pPr marL="1672300" algn="l" defTabSz="1672300" rtl="0" eaLnBrk="1" latinLnBrk="0" hangingPunct="1">
              <a:defRPr sz="6600" kern="1200">
                <a:solidFill>
                  <a:schemeClr val="lt1"/>
                </a:solidFill>
                <a:latin typeface="+mn-lt"/>
                <a:ea typeface="+mn-ea"/>
                <a:cs typeface="+mn-cs"/>
              </a:defRPr>
            </a:lvl2pPr>
            <a:lvl3pPr marL="3344601" algn="l" defTabSz="1672300" rtl="0" eaLnBrk="1" latinLnBrk="0" hangingPunct="1">
              <a:defRPr sz="6600" kern="1200">
                <a:solidFill>
                  <a:schemeClr val="lt1"/>
                </a:solidFill>
                <a:latin typeface="+mn-lt"/>
                <a:ea typeface="+mn-ea"/>
                <a:cs typeface="+mn-cs"/>
              </a:defRPr>
            </a:lvl3pPr>
            <a:lvl4pPr marL="5016901" algn="l" defTabSz="1672300" rtl="0" eaLnBrk="1" latinLnBrk="0" hangingPunct="1">
              <a:defRPr sz="6600" kern="1200">
                <a:solidFill>
                  <a:schemeClr val="lt1"/>
                </a:solidFill>
                <a:latin typeface="+mn-lt"/>
                <a:ea typeface="+mn-ea"/>
                <a:cs typeface="+mn-cs"/>
              </a:defRPr>
            </a:lvl4pPr>
            <a:lvl5pPr marL="6689202" algn="l" defTabSz="1672300" rtl="0" eaLnBrk="1" latinLnBrk="0" hangingPunct="1">
              <a:defRPr sz="6600" kern="1200">
                <a:solidFill>
                  <a:schemeClr val="lt1"/>
                </a:solidFill>
                <a:latin typeface="+mn-lt"/>
                <a:ea typeface="+mn-ea"/>
                <a:cs typeface="+mn-cs"/>
              </a:defRPr>
            </a:lvl5pPr>
            <a:lvl6pPr marL="8361502" algn="l" defTabSz="1672300" rtl="0" eaLnBrk="1" latinLnBrk="0" hangingPunct="1">
              <a:defRPr sz="6600" kern="1200">
                <a:solidFill>
                  <a:schemeClr val="lt1"/>
                </a:solidFill>
                <a:latin typeface="+mn-lt"/>
                <a:ea typeface="+mn-ea"/>
                <a:cs typeface="+mn-cs"/>
              </a:defRPr>
            </a:lvl6pPr>
            <a:lvl7pPr marL="10033803" algn="l" defTabSz="1672300" rtl="0" eaLnBrk="1" latinLnBrk="0" hangingPunct="1">
              <a:defRPr sz="6600" kern="1200">
                <a:solidFill>
                  <a:schemeClr val="lt1"/>
                </a:solidFill>
                <a:latin typeface="+mn-lt"/>
                <a:ea typeface="+mn-ea"/>
                <a:cs typeface="+mn-cs"/>
              </a:defRPr>
            </a:lvl7pPr>
            <a:lvl8pPr marL="11706103" algn="l" defTabSz="1672300" rtl="0" eaLnBrk="1" latinLnBrk="0" hangingPunct="1">
              <a:defRPr sz="6600" kern="1200">
                <a:solidFill>
                  <a:schemeClr val="lt1"/>
                </a:solidFill>
                <a:latin typeface="+mn-lt"/>
                <a:ea typeface="+mn-ea"/>
                <a:cs typeface="+mn-cs"/>
              </a:defRPr>
            </a:lvl8pPr>
            <a:lvl9pPr marL="13378404" algn="l" defTabSz="1672300" rtl="0" eaLnBrk="1" latinLnBrk="0" hangingPunct="1">
              <a:defRPr sz="6600" kern="1200">
                <a:solidFill>
                  <a:schemeClr val="lt1"/>
                </a:solidFill>
                <a:latin typeface="+mn-lt"/>
                <a:ea typeface="+mn-ea"/>
                <a:cs typeface="+mn-cs"/>
              </a:defRPr>
            </a:lvl9pPr>
          </a:lstStyle>
          <a:p>
            <a:pPr algn="ctr"/>
            <a:endParaRPr lang="en-US"/>
          </a:p>
        </p:txBody>
      </p:sp>
      <p:cxnSp>
        <p:nvCxnSpPr>
          <p:cNvPr id="21" name="Straight Connector 20"/>
          <p:cNvCxnSpPr/>
          <p:nvPr/>
        </p:nvCxnSpPr>
        <p:spPr>
          <a:xfrm>
            <a:off x="11534129" y="6933302"/>
            <a:ext cx="1777411" cy="0"/>
          </a:xfrm>
          <a:prstGeom prst="line">
            <a:avLst/>
          </a:prstGeom>
          <a:noFill/>
          <a:ln w="31750" cap="rnd" cmpd="sng" algn="ctr">
            <a:solidFill>
              <a:schemeClr val="accent2">
                <a:alpha val="68000"/>
              </a:schemeClr>
            </a:solidFill>
            <a:prstDash val="sysDot"/>
          </a:ln>
          <a:effectLst/>
        </p:spPr>
      </p:cxnSp>
      <p:cxnSp>
        <p:nvCxnSpPr>
          <p:cNvPr id="22" name="Straight Connector 21"/>
          <p:cNvCxnSpPr/>
          <p:nvPr/>
        </p:nvCxnSpPr>
        <p:spPr>
          <a:xfrm>
            <a:off x="17641376" y="6933302"/>
            <a:ext cx="1777411" cy="0"/>
          </a:xfrm>
          <a:prstGeom prst="line">
            <a:avLst/>
          </a:prstGeom>
          <a:noFill/>
          <a:ln w="31750" cap="rnd" cmpd="sng" algn="ctr">
            <a:solidFill>
              <a:schemeClr val="accent2">
                <a:alpha val="68000"/>
              </a:schemeClr>
            </a:solidFill>
            <a:prstDash val="sysDot"/>
          </a:ln>
          <a:effectLst/>
        </p:spPr>
      </p:cxnSp>
      <p:grpSp>
        <p:nvGrpSpPr>
          <p:cNvPr id="23" name="Percent Chart"/>
          <p:cNvGrpSpPr/>
          <p:nvPr/>
        </p:nvGrpSpPr>
        <p:grpSpPr>
          <a:xfrm>
            <a:off x="1061946" y="4993114"/>
            <a:ext cx="4734500" cy="4674064"/>
            <a:chOff x="4547093" y="1223945"/>
            <a:chExt cx="1645920" cy="1645973"/>
          </a:xfrm>
        </p:grpSpPr>
        <p:sp>
          <p:nvSpPr>
            <p:cNvPr id="30" name="Outer Oval"/>
            <p:cNvSpPr>
              <a:spLocks noChangeAspect="1"/>
            </p:cNvSpPr>
            <p:nvPr/>
          </p:nvSpPr>
          <p:spPr>
            <a:xfrm>
              <a:off x="4646290" y="1323168"/>
              <a:ext cx="1447527" cy="1447527"/>
            </a:xfrm>
            <a:prstGeom prst="ellipse">
              <a:avLst/>
            </a:prstGeom>
            <a:solidFill>
              <a:schemeClr val="accent2"/>
            </a:solidFill>
            <a:ln w="9525" cap="flat" cmpd="sng" algn="ctr">
              <a:noFill/>
              <a:prstDash val="solid"/>
            </a:ln>
            <a:effectLst/>
          </p:spPr>
          <p:txBody>
            <a:bodyPr wrap="none" lIns="0" tIns="0" rIns="0" bIns="0" rtlCol="0" anchor="ctr"/>
            <a:lstStyle/>
            <a:p>
              <a:pPr algn="ctr" defTabSz="1404518">
                <a:defRPr/>
              </a:pPr>
              <a:endParaRPr lang="en-US" sz="7373" b="1" kern="0" dirty="0">
                <a:solidFill>
                  <a:srgbClr val="76B141"/>
                </a:solidFill>
                <a:latin typeface="Calibri"/>
              </a:endParaRPr>
            </a:p>
          </p:txBody>
        </p:sp>
        <p:sp>
          <p:nvSpPr>
            <p:cNvPr id="31" name="dots"/>
            <p:cNvSpPr>
              <a:spLocks noChangeAspect="1"/>
            </p:cNvSpPr>
            <p:nvPr/>
          </p:nvSpPr>
          <p:spPr>
            <a:xfrm>
              <a:off x="4783558" y="1460436"/>
              <a:ext cx="1172990" cy="1172990"/>
            </a:xfrm>
            <a:prstGeom prst="ellipse">
              <a:avLst/>
            </a:prstGeom>
            <a:noFill/>
            <a:ln w="40005" cap="rnd" cmpd="sng" algn="ctr">
              <a:solidFill>
                <a:schemeClr val="accent4">
                  <a:alpha val="68000"/>
                </a:schemeClr>
              </a:solidFill>
              <a:prstDash val="sysDot"/>
            </a:ln>
            <a:effectLst/>
          </p:spPr>
          <p:txBody>
            <a:bodyPr rtlCol="0" anchor="ctr"/>
            <a:lstStyle/>
            <a:p>
              <a:pPr algn="ctr" defTabSz="1404518"/>
              <a:endParaRPr lang="en-US" sz="16991" kern="0">
                <a:solidFill>
                  <a:prstClr val="white"/>
                </a:solidFill>
                <a:latin typeface="Calibri"/>
              </a:endParaRPr>
            </a:p>
          </p:txBody>
        </p:sp>
        <p:graphicFrame>
          <p:nvGraphicFramePr>
            <p:cNvPr id="33" name="Excel Chart">
              <a:hlinkClick r:id="rId4" action="ppaction://hlinksldjump"/>
            </p:cNvPr>
            <p:cNvGraphicFramePr>
              <a:graphicFrameLocks noChangeAspect="1"/>
            </p:cNvGraphicFramePr>
            <p:nvPr>
              <p:extLst>
                <p:ext uri="{D42A27DB-BD31-4B8C-83A1-F6EECF244321}">
                  <p14:modId xmlns:p14="http://schemas.microsoft.com/office/powerpoint/2010/main" val="3991585382"/>
                </p:ext>
              </p:extLst>
            </p:nvPr>
          </p:nvGraphicFramePr>
          <p:xfrm>
            <a:off x="4547093" y="1223945"/>
            <a:ext cx="1645920" cy="1645973"/>
          </p:xfrm>
          <a:graphic>
            <a:graphicData uri="http://schemas.openxmlformats.org/drawingml/2006/chart">
              <c:chart xmlns:c="http://schemas.openxmlformats.org/drawingml/2006/chart" xmlns:r="http://schemas.openxmlformats.org/officeDocument/2006/relationships" r:id="rId5"/>
            </a:graphicData>
          </a:graphic>
        </p:graphicFrame>
      </p:grpSp>
      <p:grpSp>
        <p:nvGrpSpPr>
          <p:cNvPr id="50" name="Percent Chart"/>
          <p:cNvGrpSpPr/>
          <p:nvPr/>
        </p:nvGrpSpPr>
        <p:grpSpPr>
          <a:xfrm>
            <a:off x="1272444" y="12604543"/>
            <a:ext cx="4258640" cy="4366548"/>
            <a:chOff x="4547093" y="1223945"/>
            <a:chExt cx="1645920" cy="1645973"/>
          </a:xfrm>
        </p:grpSpPr>
        <p:sp>
          <p:nvSpPr>
            <p:cNvPr id="51" name="Outer Oval"/>
            <p:cNvSpPr>
              <a:spLocks noChangeAspect="1"/>
            </p:cNvSpPr>
            <p:nvPr/>
          </p:nvSpPr>
          <p:spPr>
            <a:xfrm>
              <a:off x="4646290" y="1323168"/>
              <a:ext cx="1447527" cy="1447527"/>
            </a:xfrm>
            <a:prstGeom prst="ellipse">
              <a:avLst/>
            </a:prstGeom>
            <a:solidFill>
              <a:schemeClr val="accent2"/>
            </a:solidFill>
            <a:ln w="9525" cap="flat" cmpd="sng" algn="ctr">
              <a:noFill/>
              <a:prstDash val="solid"/>
            </a:ln>
            <a:effectLst/>
          </p:spPr>
          <p:txBody>
            <a:bodyPr wrap="none" lIns="0" tIns="0" rIns="0" bIns="0" rtlCol="0" anchor="ctr"/>
            <a:lstStyle/>
            <a:p>
              <a:pPr algn="ctr" defTabSz="1404518">
                <a:defRPr/>
              </a:pPr>
              <a:endParaRPr lang="en-US" sz="7373" b="1" kern="0" dirty="0">
                <a:solidFill>
                  <a:srgbClr val="76B141"/>
                </a:solidFill>
                <a:latin typeface="Calibri"/>
              </a:endParaRPr>
            </a:p>
          </p:txBody>
        </p:sp>
        <p:sp>
          <p:nvSpPr>
            <p:cNvPr id="52" name="dots"/>
            <p:cNvSpPr>
              <a:spLocks noChangeAspect="1"/>
            </p:cNvSpPr>
            <p:nvPr/>
          </p:nvSpPr>
          <p:spPr>
            <a:xfrm>
              <a:off x="4783558" y="1460436"/>
              <a:ext cx="1172990" cy="1172990"/>
            </a:xfrm>
            <a:prstGeom prst="ellipse">
              <a:avLst/>
            </a:prstGeom>
            <a:noFill/>
            <a:ln w="40005" cap="rnd" cmpd="sng" algn="ctr">
              <a:solidFill>
                <a:schemeClr val="accent4">
                  <a:alpha val="68000"/>
                </a:schemeClr>
              </a:solidFill>
              <a:prstDash val="sysDot"/>
            </a:ln>
            <a:effectLst/>
          </p:spPr>
          <p:txBody>
            <a:bodyPr rtlCol="0" anchor="ctr"/>
            <a:lstStyle/>
            <a:p>
              <a:pPr algn="ctr" defTabSz="1404518"/>
              <a:endParaRPr lang="en-US" sz="16991" kern="0">
                <a:solidFill>
                  <a:prstClr val="white"/>
                </a:solidFill>
                <a:latin typeface="Calibri"/>
              </a:endParaRPr>
            </a:p>
          </p:txBody>
        </p:sp>
        <p:graphicFrame>
          <p:nvGraphicFramePr>
            <p:cNvPr id="53" name="Excel Chart">
              <a:hlinkClick r:id="rId6" action="ppaction://hlinksldjump"/>
            </p:cNvPr>
            <p:cNvGraphicFramePr>
              <a:graphicFrameLocks noChangeAspect="1"/>
            </p:cNvGraphicFramePr>
            <p:nvPr>
              <p:extLst>
                <p:ext uri="{D42A27DB-BD31-4B8C-83A1-F6EECF244321}">
                  <p14:modId xmlns:p14="http://schemas.microsoft.com/office/powerpoint/2010/main" val="682581867"/>
                </p:ext>
              </p:extLst>
            </p:nvPr>
          </p:nvGraphicFramePr>
          <p:xfrm>
            <a:off x="4547093" y="1223945"/>
            <a:ext cx="1645920" cy="1645973"/>
          </p:xfrm>
          <a:graphic>
            <a:graphicData uri="http://schemas.openxmlformats.org/drawingml/2006/chart">
              <c:chart xmlns:c="http://schemas.openxmlformats.org/drawingml/2006/chart" xmlns:r="http://schemas.openxmlformats.org/officeDocument/2006/relationships" r:id="rId7"/>
            </a:graphicData>
          </a:graphic>
        </p:graphicFrame>
      </p:grpSp>
      <p:grpSp>
        <p:nvGrpSpPr>
          <p:cNvPr id="58" name="Percent Chart"/>
          <p:cNvGrpSpPr/>
          <p:nvPr/>
        </p:nvGrpSpPr>
        <p:grpSpPr>
          <a:xfrm>
            <a:off x="1188712" y="16341715"/>
            <a:ext cx="4502304" cy="4656196"/>
            <a:chOff x="4547093" y="1223945"/>
            <a:chExt cx="1645920" cy="1645973"/>
          </a:xfrm>
        </p:grpSpPr>
        <p:sp>
          <p:nvSpPr>
            <p:cNvPr id="59" name="Outer Oval"/>
            <p:cNvSpPr>
              <a:spLocks noChangeAspect="1"/>
            </p:cNvSpPr>
            <p:nvPr/>
          </p:nvSpPr>
          <p:spPr>
            <a:xfrm>
              <a:off x="4646290" y="1323168"/>
              <a:ext cx="1447527" cy="1447527"/>
            </a:xfrm>
            <a:prstGeom prst="ellipse">
              <a:avLst/>
            </a:prstGeom>
            <a:solidFill>
              <a:schemeClr val="accent2"/>
            </a:solidFill>
            <a:ln w="9525" cap="flat" cmpd="sng" algn="ctr">
              <a:noFill/>
              <a:prstDash val="solid"/>
            </a:ln>
            <a:effectLst/>
          </p:spPr>
          <p:txBody>
            <a:bodyPr wrap="none" lIns="0" tIns="0" rIns="0" bIns="0" rtlCol="0" anchor="ctr"/>
            <a:lstStyle/>
            <a:p>
              <a:pPr algn="ctr" defTabSz="1404518">
                <a:defRPr/>
              </a:pPr>
              <a:endParaRPr lang="en-US" sz="7373" b="1" kern="0" dirty="0">
                <a:solidFill>
                  <a:srgbClr val="76B141"/>
                </a:solidFill>
                <a:latin typeface="Calibri"/>
              </a:endParaRPr>
            </a:p>
          </p:txBody>
        </p:sp>
        <p:sp>
          <p:nvSpPr>
            <p:cNvPr id="60" name="dots"/>
            <p:cNvSpPr>
              <a:spLocks noChangeAspect="1"/>
            </p:cNvSpPr>
            <p:nvPr/>
          </p:nvSpPr>
          <p:spPr>
            <a:xfrm>
              <a:off x="4783558" y="1460436"/>
              <a:ext cx="1172990" cy="1172990"/>
            </a:xfrm>
            <a:prstGeom prst="ellipse">
              <a:avLst/>
            </a:prstGeom>
            <a:noFill/>
            <a:ln w="40005" cap="rnd" cmpd="sng" algn="ctr">
              <a:solidFill>
                <a:schemeClr val="bg1">
                  <a:alpha val="68000"/>
                </a:schemeClr>
              </a:solidFill>
              <a:prstDash val="solid"/>
            </a:ln>
            <a:effectLst/>
          </p:spPr>
          <p:txBody>
            <a:bodyPr rtlCol="0" anchor="ctr"/>
            <a:lstStyle/>
            <a:p>
              <a:pPr algn="ctr" defTabSz="1404518">
                <a:defRPr/>
              </a:pPr>
              <a:endParaRPr lang="en-US" sz="5530" kern="0">
                <a:solidFill>
                  <a:prstClr val="white"/>
                </a:solidFill>
                <a:latin typeface="Calibri"/>
              </a:endParaRPr>
            </a:p>
          </p:txBody>
        </p:sp>
        <p:graphicFrame>
          <p:nvGraphicFramePr>
            <p:cNvPr id="61" name="Excel Chart">
              <a:hlinkClick r:id="rId3" action="ppaction://hlinksldjump"/>
            </p:cNvPr>
            <p:cNvGraphicFramePr>
              <a:graphicFrameLocks noChangeAspect="1"/>
            </p:cNvGraphicFramePr>
            <p:nvPr>
              <p:extLst>
                <p:ext uri="{D42A27DB-BD31-4B8C-83A1-F6EECF244321}">
                  <p14:modId xmlns:p14="http://schemas.microsoft.com/office/powerpoint/2010/main" val="1494657526"/>
                </p:ext>
              </p:extLst>
            </p:nvPr>
          </p:nvGraphicFramePr>
          <p:xfrm>
            <a:off x="4547093" y="1223945"/>
            <a:ext cx="1645920" cy="1645973"/>
          </p:xfrm>
          <a:graphic>
            <a:graphicData uri="http://schemas.openxmlformats.org/drawingml/2006/chart">
              <c:chart xmlns:c="http://schemas.openxmlformats.org/drawingml/2006/chart" xmlns:r="http://schemas.openxmlformats.org/officeDocument/2006/relationships" r:id="rId8"/>
            </a:graphicData>
          </a:graphic>
        </p:graphicFrame>
      </p:grpSp>
      <p:sp>
        <p:nvSpPr>
          <p:cNvPr id="62" name="TextBox 61">
            <a:hlinkClick r:id="rId4" action="ppaction://hlinksldjump"/>
            <a:extLst>
              <a:ext uri="{FF2B5EF4-FFF2-40B4-BE49-F238E27FC236}">
                <a16:creationId xmlns:a16="http://schemas.microsoft.com/office/drawing/2014/main" id="{99A55A7B-4454-4118-9F77-E5D037F50583}"/>
              </a:ext>
            </a:extLst>
          </p:cNvPr>
          <p:cNvSpPr txBox="1"/>
          <p:nvPr/>
        </p:nvSpPr>
        <p:spPr>
          <a:xfrm>
            <a:off x="27849598" y="19888817"/>
            <a:ext cx="9144487" cy="811525"/>
          </a:xfrm>
          <a:prstGeom prst="roundRect">
            <a:avLst>
              <a:gd name="adj" fmla="val 50000"/>
            </a:avLst>
          </a:prstGeom>
          <a:solidFill>
            <a:schemeClr val="accent1">
              <a:lumMod val="60000"/>
              <a:lumOff val="40000"/>
            </a:schemeClr>
          </a:solidFill>
          <a:ln w="19050">
            <a:solidFill>
              <a:schemeClr val="accent5"/>
            </a:solidFill>
          </a:ln>
        </p:spPr>
        <p:txBody>
          <a:bodyPr wrap="square" lIns="0" rIns="0" rtlCol="0" anchor="ctr" anchorCtr="0">
            <a:noAutofit/>
          </a:bodyPr>
          <a:lstStyle/>
          <a:p>
            <a:pPr algn="ctr" defTabSz="2809037">
              <a:defRPr/>
            </a:pPr>
            <a:r>
              <a:rPr lang="en-US" sz="3686" b="1" kern="0" dirty="0">
                <a:solidFill>
                  <a:srgbClr val="06324B"/>
                </a:solidFill>
              </a:rPr>
              <a:t>Return to Title Slide</a:t>
            </a:r>
          </a:p>
        </p:txBody>
      </p:sp>
      <p:pic>
        <p:nvPicPr>
          <p:cNvPr id="1026" name="Picture 2" descr="http://www.miankoutu.com/uploadfiles/2015-9-24/2015924112941816.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6295507" y="20164462"/>
            <a:ext cx="680658" cy="680658"/>
          </a:xfrm>
          <a:prstGeom prst="rect">
            <a:avLst/>
          </a:prstGeom>
          <a:noFill/>
          <a:extLst>
            <a:ext uri="{909E8E84-426E-40dd-AFC4-6F175D3DCCD1}">
              <a14:hiddenFill xmlns:a14="http://schemas.microsoft.com/office/drawing/2010/main" xmlns="">
                <a:solidFill>
                  <a:srgbClr val="FFFFFF"/>
                </a:solidFill>
              </a14:hiddenFill>
            </a:ext>
          </a:extLst>
        </p:spPr>
      </p:pic>
      <p:sp>
        <p:nvSpPr>
          <p:cNvPr id="70" name="TextBox 69"/>
          <p:cNvSpPr txBox="1"/>
          <p:nvPr/>
        </p:nvSpPr>
        <p:spPr>
          <a:xfrm>
            <a:off x="290847" y="3876648"/>
            <a:ext cx="3766803" cy="1384995"/>
          </a:xfrm>
          <a:prstGeom prst="rect">
            <a:avLst/>
          </a:prstGeom>
          <a:noFill/>
        </p:spPr>
        <p:txBody>
          <a:bodyPr wrap="square" rtlCol="0">
            <a:spAutoFit/>
          </a:bodyPr>
          <a:lstStyle/>
          <a:p>
            <a:r>
              <a:rPr lang="en-US" sz="2800" i="1" dirty="0">
                <a:latin typeface="Arial"/>
                <a:cs typeface="Arial"/>
              </a:rPr>
              <a:t>Interactive!</a:t>
            </a:r>
          </a:p>
          <a:p>
            <a:r>
              <a:rPr lang="en-US" sz="2800" dirty="0">
                <a:latin typeface="Arial"/>
                <a:cs typeface="Arial"/>
              </a:rPr>
              <a:t>Click bubbles </a:t>
            </a:r>
            <a:r>
              <a:rPr lang="en-US" sz="2800" i="1" dirty="0">
                <a:latin typeface="Arial"/>
                <a:cs typeface="Arial"/>
              </a:rPr>
              <a:t>to jump </a:t>
            </a:r>
            <a:r>
              <a:rPr lang="en-US" sz="2800" dirty="0">
                <a:latin typeface="Arial"/>
                <a:cs typeface="Arial"/>
              </a:rPr>
              <a:t>to each section</a:t>
            </a:r>
          </a:p>
        </p:txBody>
      </p:sp>
      <p:sp>
        <p:nvSpPr>
          <p:cNvPr id="1033" name="Curved Right Arrow 1032"/>
          <p:cNvSpPr/>
          <p:nvPr/>
        </p:nvSpPr>
        <p:spPr>
          <a:xfrm>
            <a:off x="516552" y="5409779"/>
            <a:ext cx="762974" cy="219739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991">
              <a:solidFill>
                <a:schemeClr val="tx1"/>
              </a:solidFill>
            </a:endParaRPr>
          </a:p>
        </p:txBody>
      </p:sp>
      <p:grpSp>
        <p:nvGrpSpPr>
          <p:cNvPr id="17" name="Percent Chart"/>
          <p:cNvGrpSpPr/>
          <p:nvPr/>
        </p:nvGrpSpPr>
        <p:grpSpPr>
          <a:xfrm>
            <a:off x="1238927" y="8885999"/>
            <a:ext cx="4270108" cy="4286851"/>
            <a:chOff x="4547093" y="1223945"/>
            <a:chExt cx="1645920" cy="1645973"/>
          </a:xfrm>
        </p:grpSpPr>
        <p:sp>
          <p:nvSpPr>
            <p:cNvPr id="18" name="Outer Oval"/>
            <p:cNvSpPr>
              <a:spLocks noChangeAspect="1"/>
            </p:cNvSpPr>
            <p:nvPr/>
          </p:nvSpPr>
          <p:spPr>
            <a:xfrm>
              <a:off x="4646290" y="1323168"/>
              <a:ext cx="1447527" cy="1447527"/>
            </a:xfrm>
            <a:prstGeom prst="ellipse">
              <a:avLst/>
            </a:prstGeom>
            <a:solidFill>
              <a:schemeClr val="accent2"/>
            </a:solidFill>
            <a:ln w="9525" cap="flat" cmpd="sng" algn="ctr">
              <a:noFill/>
              <a:prstDash val="solid"/>
            </a:ln>
            <a:effectLst/>
          </p:spPr>
          <p:txBody>
            <a:bodyPr wrap="none" lIns="0" tIns="0" rIns="0" bIns="0" rtlCol="0" anchor="ctr"/>
            <a:lstStyle/>
            <a:p>
              <a:pPr algn="ctr" defTabSz="1404518">
                <a:defRPr/>
              </a:pPr>
              <a:endParaRPr lang="en-US" sz="7373" b="1" kern="0" dirty="0">
                <a:solidFill>
                  <a:srgbClr val="76B141"/>
                </a:solidFill>
                <a:latin typeface="Calibri"/>
              </a:endParaRPr>
            </a:p>
          </p:txBody>
        </p:sp>
        <p:sp>
          <p:nvSpPr>
            <p:cNvPr id="19" name="dots"/>
            <p:cNvSpPr>
              <a:spLocks noChangeAspect="1"/>
            </p:cNvSpPr>
            <p:nvPr/>
          </p:nvSpPr>
          <p:spPr>
            <a:xfrm>
              <a:off x="4783558" y="1460436"/>
              <a:ext cx="1172990" cy="1172990"/>
            </a:xfrm>
            <a:prstGeom prst="ellipse">
              <a:avLst/>
            </a:prstGeom>
            <a:noFill/>
            <a:ln w="40005" cap="rnd" cmpd="sng" algn="ctr">
              <a:solidFill>
                <a:schemeClr val="bg1">
                  <a:alpha val="68000"/>
                </a:schemeClr>
              </a:solidFill>
              <a:prstDash val="solid"/>
            </a:ln>
            <a:effectLst/>
          </p:spPr>
          <p:txBody>
            <a:bodyPr rtlCol="0" anchor="ctr"/>
            <a:lstStyle/>
            <a:p>
              <a:pPr algn="ctr" defTabSz="1404518">
                <a:defRPr/>
              </a:pPr>
              <a:endParaRPr lang="en-US" sz="5530" kern="0">
                <a:solidFill>
                  <a:prstClr val="white"/>
                </a:solidFill>
                <a:latin typeface="Calibri"/>
              </a:endParaRPr>
            </a:p>
          </p:txBody>
        </p:sp>
        <p:graphicFrame>
          <p:nvGraphicFramePr>
            <p:cNvPr id="20" name="Excel Chart">
              <a:hlinkClick r:id="rId10" action="ppaction://hlinksldjump"/>
            </p:cNvPr>
            <p:cNvGraphicFramePr>
              <a:graphicFrameLocks noChangeAspect="1"/>
            </p:cNvGraphicFramePr>
            <p:nvPr>
              <p:extLst>
                <p:ext uri="{D42A27DB-BD31-4B8C-83A1-F6EECF244321}">
                  <p14:modId xmlns:p14="http://schemas.microsoft.com/office/powerpoint/2010/main" val="2992911436"/>
                </p:ext>
              </p:extLst>
            </p:nvPr>
          </p:nvGraphicFramePr>
          <p:xfrm>
            <a:off x="4547093" y="1223945"/>
            <a:ext cx="1645920" cy="1645973"/>
          </p:xfrm>
          <a:graphic>
            <a:graphicData uri="http://schemas.openxmlformats.org/drawingml/2006/chart">
              <c:chart xmlns:c="http://schemas.openxmlformats.org/drawingml/2006/chart" xmlns:r="http://schemas.openxmlformats.org/officeDocument/2006/relationships" r:id="rId11"/>
            </a:graphicData>
          </a:graphic>
        </p:graphicFrame>
      </p:grpSp>
      <p:cxnSp>
        <p:nvCxnSpPr>
          <p:cNvPr id="44" name="Shape 90"/>
          <p:cNvCxnSpPr/>
          <p:nvPr/>
        </p:nvCxnSpPr>
        <p:spPr>
          <a:xfrm flipH="1">
            <a:off x="19395086" y="4051723"/>
            <a:ext cx="13793" cy="15694066"/>
          </a:xfrm>
          <a:prstGeom prst="straightConnector1">
            <a:avLst/>
          </a:prstGeom>
          <a:noFill/>
          <a:ln w="12700" cap="flat" cmpd="sng">
            <a:solidFill>
              <a:schemeClr val="accent4"/>
            </a:solidFill>
            <a:prstDash val="solid"/>
            <a:miter/>
            <a:headEnd type="none" w="med" len="med"/>
            <a:tailEnd type="none" w="med" len="med"/>
          </a:ln>
        </p:spPr>
      </p:cxnSp>
      <p:sp>
        <p:nvSpPr>
          <p:cNvPr id="65" name="Title 1"/>
          <p:cNvSpPr txBox="1">
            <a:spLocks/>
          </p:cNvSpPr>
          <p:nvPr/>
        </p:nvSpPr>
        <p:spPr>
          <a:xfrm>
            <a:off x="8313608" y="3791057"/>
            <a:ext cx="7693970" cy="1550048"/>
          </a:xfrm>
          <a:prstGeom prst="rect">
            <a:avLst/>
          </a:prstGeom>
        </p:spPr>
        <p:txBody>
          <a:bodyPr/>
          <a:lstStyle>
            <a:lvl1pPr algn="ctr" defTabSz="2809037" rtl="0" eaLnBrk="1" latinLnBrk="0" hangingPunct="1">
              <a:lnSpc>
                <a:spcPct val="90000"/>
              </a:lnSpc>
              <a:spcBef>
                <a:spcPct val="0"/>
              </a:spcBef>
              <a:buNone/>
              <a:tabLst>
                <a:tab pos="32498995" algn="l"/>
              </a:tabLst>
              <a:defRPr lang="en-US" sz="10445" b="0" i="0" kern="1200" spc="492" baseline="0" dirty="0">
                <a:gradFill>
                  <a:gsLst>
                    <a:gs pos="0">
                      <a:schemeClr val="tx2"/>
                    </a:gs>
                    <a:gs pos="100000">
                      <a:schemeClr val="tx2"/>
                    </a:gs>
                  </a:gsLst>
                  <a:lin ang="5400000" scaled="1"/>
                </a:gradFill>
                <a:latin typeface="Segoe UI Semibold" panose="020B0702040204020203" pitchFamily="34" charset="0"/>
                <a:ea typeface="+mj-ea"/>
                <a:cs typeface="Segoe UI Semibold" panose="020B0702040204020203" pitchFamily="34" charset="0"/>
              </a:defRPr>
            </a:lvl1pPr>
          </a:lstStyle>
          <a:p>
            <a:r>
              <a:rPr lang="en-US" dirty="0">
                <a:latin typeface="Times New Roman" panose="02020603050405020304" pitchFamily="18" charset="0"/>
                <a:cs typeface="Times New Roman" panose="02020603050405020304" pitchFamily="18" charset="0"/>
              </a:rPr>
              <a:t>Abstract</a:t>
            </a:r>
          </a:p>
        </p:txBody>
      </p:sp>
      <p:sp>
        <p:nvSpPr>
          <p:cNvPr id="67" name="Title 1"/>
          <p:cNvSpPr txBox="1">
            <a:spLocks/>
          </p:cNvSpPr>
          <p:nvPr/>
        </p:nvSpPr>
        <p:spPr>
          <a:xfrm>
            <a:off x="21437541" y="3857911"/>
            <a:ext cx="14857966" cy="1550048"/>
          </a:xfrm>
          <a:prstGeom prst="rect">
            <a:avLst/>
          </a:prstGeom>
        </p:spPr>
        <p:txBody>
          <a:bodyPr/>
          <a:lstStyle>
            <a:lvl1pPr algn="ctr" defTabSz="2809037" rtl="0" eaLnBrk="1" latinLnBrk="0" hangingPunct="1">
              <a:lnSpc>
                <a:spcPct val="90000"/>
              </a:lnSpc>
              <a:spcBef>
                <a:spcPct val="0"/>
              </a:spcBef>
              <a:buNone/>
              <a:tabLst>
                <a:tab pos="32498995" algn="l"/>
              </a:tabLst>
              <a:defRPr lang="en-US" sz="10445" b="0" i="0" kern="1200" spc="492" baseline="0" dirty="0">
                <a:gradFill>
                  <a:gsLst>
                    <a:gs pos="0">
                      <a:schemeClr val="tx2"/>
                    </a:gs>
                    <a:gs pos="100000">
                      <a:schemeClr val="tx2"/>
                    </a:gs>
                  </a:gsLst>
                  <a:lin ang="5400000" scaled="1"/>
                </a:gradFill>
                <a:latin typeface="Segoe UI Semibold" panose="020B0702040204020203" pitchFamily="34" charset="0"/>
                <a:ea typeface="+mj-ea"/>
                <a:cs typeface="Segoe UI Semibold" panose="020B0702040204020203" pitchFamily="34" charset="0"/>
              </a:defRPr>
            </a:lvl1pPr>
          </a:lstStyle>
          <a:p>
            <a:r>
              <a:rPr lang="en-US" dirty="0">
                <a:latin typeface="Times New Roman" panose="02020603050405020304" pitchFamily="18" charset="0"/>
                <a:cs typeface="Times New Roman" panose="02020603050405020304" pitchFamily="18" charset="0"/>
              </a:rPr>
              <a:t>Background</a:t>
            </a:r>
          </a:p>
        </p:txBody>
      </p:sp>
      <p:sp>
        <p:nvSpPr>
          <p:cNvPr id="46" name="Shape 202"/>
          <p:cNvSpPr txBox="1">
            <a:spLocks/>
          </p:cNvSpPr>
          <p:nvPr/>
        </p:nvSpPr>
        <p:spPr>
          <a:xfrm>
            <a:off x="5884273" y="5664677"/>
            <a:ext cx="12866041" cy="2261114"/>
          </a:xfrm>
          <a:prstGeom prst="rect">
            <a:avLst/>
          </a:prstGeom>
          <a:noFill/>
          <a:ln>
            <a:noFill/>
          </a:ln>
        </p:spPr>
        <p:txBody>
          <a:bodyPr lIns="178825" tIns="178825" rIns="178825" bIns="178825" anchor="t" anchorCtr="0">
            <a:noAutofit/>
          </a:bodyPr>
          <a:lstStyle>
            <a:lvl1pPr marL="0" indent="0" algn="ctr" defTabSz="2809037" rtl="0" eaLnBrk="1" latinLnBrk="0" hangingPunct="1">
              <a:lnSpc>
                <a:spcPct val="90000"/>
              </a:lnSpc>
              <a:spcBef>
                <a:spcPts val="3072"/>
              </a:spcBef>
              <a:buFont typeface="Arial" panose="020B0604020202020204" pitchFamily="34" charset="0"/>
              <a:buNone/>
              <a:defRPr sz="8602" kern="1200">
                <a:solidFill>
                  <a:schemeClr val="tx1">
                    <a:lumMod val="85000"/>
                    <a:lumOff val="15000"/>
                  </a:schemeClr>
                </a:solidFill>
                <a:latin typeface="+mj-lt"/>
                <a:ea typeface="+mn-ea"/>
                <a:cs typeface="+mn-cs"/>
              </a:defRPr>
            </a:lvl1pPr>
            <a:lvl2pPr marL="0" indent="0" algn="ctr" defTabSz="2809037" rtl="0" eaLnBrk="1" latinLnBrk="0" hangingPunct="1">
              <a:lnSpc>
                <a:spcPct val="90000"/>
              </a:lnSpc>
              <a:spcBef>
                <a:spcPts val="1536"/>
              </a:spcBef>
              <a:buFont typeface="Arial" panose="020B0604020202020204" pitchFamily="34" charset="0"/>
              <a:buNone/>
              <a:defRPr sz="6144" kern="1200">
                <a:solidFill>
                  <a:schemeClr val="tx2"/>
                </a:solidFill>
                <a:latin typeface="+mj-lt"/>
                <a:ea typeface="+mn-ea"/>
                <a:cs typeface="+mn-cs"/>
              </a:defRPr>
            </a:lvl2pPr>
            <a:lvl3pPr marL="0" indent="0" algn="ctr" defTabSz="2809037" rtl="0" eaLnBrk="1" latinLnBrk="0" hangingPunct="1">
              <a:lnSpc>
                <a:spcPct val="90000"/>
              </a:lnSpc>
              <a:spcBef>
                <a:spcPts val="3686"/>
              </a:spcBef>
              <a:spcAft>
                <a:spcPts val="3686"/>
              </a:spcAft>
              <a:buFont typeface="Arial" panose="020B0604020202020204" pitchFamily="34" charset="0"/>
              <a:buNone/>
              <a:defRPr sz="6144" b="1" kern="1200">
                <a:solidFill>
                  <a:schemeClr val="tx2"/>
                </a:solidFill>
                <a:latin typeface="+mn-lt"/>
                <a:ea typeface="+mn-ea"/>
                <a:cs typeface="+mn-cs"/>
              </a:defRPr>
            </a:lvl3pPr>
            <a:lvl4pPr marL="0" indent="0" algn="ctr" defTabSz="2809037" rtl="0" eaLnBrk="1" latinLnBrk="0" hangingPunct="1">
              <a:lnSpc>
                <a:spcPct val="90000"/>
              </a:lnSpc>
              <a:spcBef>
                <a:spcPts val="1536"/>
              </a:spcBef>
              <a:buFont typeface="Arial" panose="020B0604020202020204" pitchFamily="34" charset="0"/>
              <a:buNone/>
              <a:defRPr sz="4915" kern="1200">
                <a:solidFill>
                  <a:schemeClr val="tx1">
                    <a:lumMod val="85000"/>
                    <a:lumOff val="15000"/>
                  </a:schemeClr>
                </a:solidFill>
                <a:latin typeface="+mn-lt"/>
                <a:ea typeface="+mn-ea"/>
                <a:cs typeface="+mn-cs"/>
              </a:defRPr>
            </a:lvl4pPr>
            <a:lvl5pPr marL="0" indent="0" algn="ctr" defTabSz="2809037" rtl="0" eaLnBrk="1" latinLnBrk="0" hangingPunct="1">
              <a:lnSpc>
                <a:spcPct val="90000"/>
              </a:lnSpc>
              <a:spcBef>
                <a:spcPts val="1536"/>
              </a:spcBef>
              <a:spcAft>
                <a:spcPts val="3686"/>
              </a:spcAft>
              <a:buFont typeface="Arial" panose="020B0604020202020204" pitchFamily="34" charset="0"/>
              <a:buNone/>
              <a:defRPr sz="4301" kern="1200">
                <a:solidFill>
                  <a:schemeClr val="tx1">
                    <a:lumMod val="85000"/>
                    <a:lumOff val="15000"/>
                  </a:schemeClr>
                </a:solidFill>
                <a:latin typeface="+mn-lt"/>
                <a:ea typeface="+mn-ea"/>
                <a:cs typeface="+mn-cs"/>
              </a:defRPr>
            </a:lvl5pPr>
            <a:lvl6pPr marL="7724851" indent="-702259" algn="l" defTabSz="2809037" rtl="0" eaLnBrk="1" latinLnBrk="0" hangingPunct="1">
              <a:lnSpc>
                <a:spcPct val="90000"/>
              </a:lnSpc>
              <a:spcBef>
                <a:spcPts val="1536"/>
              </a:spcBef>
              <a:buFont typeface="Arial" panose="020B0604020202020204" pitchFamily="34" charset="0"/>
              <a:buChar char="•"/>
              <a:defRPr sz="5530" kern="1200">
                <a:solidFill>
                  <a:schemeClr val="tx1"/>
                </a:solidFill>
                <a:latin typeface="+mn-lt"/>
                <a:ea typeface="+mn-ea"/>
                <a:cs typeface="+mn-cs"/>
              </a:defRPr>
            </a:lvl6pPr>
            <a:lvl7pPr marL="9129370" indent="-702259" algn="l" defTabSz="2809037" rtl="0" eaLnBrk="1" latinLnBrk="0" hangingPunct="1">
              <a:lnSpc>
                <a:spcPct val="90000"/>
              </a:lnSpc>
              <a:spcBef>
                <a:spcPts val="1536"/>
              </a:spcBef>
              <a:buFont typeface="Arial" panose="020B0604020202020204" pitchFamily="34" charset="0"/>
              <a:buChar char="•"/>
              <a:defRPr sz="5530" kern="1200">
                <a:solidFill>
                  <a:schemeClr val="tx1"/>
                </a:solidFill>
                <a:latin typeface="+mn-lt"/>
                <a:ea typeface="+mn-ea"/>
                <a:cs typeface="+mn-cs"/>
              </a:defRPr>
            </a:lvl7pPr>
            <a:lvl8pPr marL="10533888" indent="-702259" algn="l" defTabSz="2809037" rtl="0" eaLnBrk="1" latinLnBrk="0" hangingPunct="1">
              <a:lnSpc>
                <a:spcPct val="90000"/>
              </a:lnSpc>
              <a:spcBef>
                <a:spcPts val="1536"/>
              </a:spcBef>
              <a:buFont typeface="Arial" panose="020B0604020202020204" pitchFamily="34" charset="0"/>
              <a:buChar char="•"/>
              <a:defRPr sz="5530" kern="1200">
                <a:solidFill>
                  <a:schemeClr val="tx1"/>
                </a:solidFill>
                <a:latin typeface="+mn-lt"/>
                <a:ea typeface="+mn-ea"/>
                <a:cs typeface="+mn-cs"/>
              </a:defRPr>
            </a:lvl8pPr>
            <a:lvl9pPr marL="11938406" indent="-702259" algn="l" defTabSz="2809037" rtl="0" eaLnBrk="1" latinLnBrk="0" hangingPunct="1">
              <a:lnSpc>
                <a:spcPct val="90000"/>
              </a:lnSpc>
              <a:spcBef>
                <a:spcPts val="1536"/>
              </a:spcBef>
              <a:buFont typeface="Arial" panose="020B0604020202020204" pitchFamily="34" charset="0"/>
              <a:buChar char="•"/>
              <a:defRPr sz="5530" kern="1200">
                <a:solidFill>
                  <a:schemeClr val="tx1"/>
                </a:solidFill>
                <a:latin typeface="+mn-lt"/>
                <a:ea typeface="+mn-ea"/>
                <a:cs typeface="+mn-cs"/>
              </a:defRPr>
            </a:lvl9pPr>
          </a:lstStyle>
          <a:p>
            <a:pPr algn="l"/>
            <a:r>
              <a:rPr lang="en-US" sz="3200" dirty="0">
                <a:latin typeface="Times New Roman" panose="02020603050405020304" pitchFamily="18" charset="0"/>
                <a:cs typeface="Times New Roman" panose="02020603050405020304" pitchFamily="18" charset="0"/>
              </a:rPr>
              <a:t>Superfund sites pose an immediate danger to humans because of the toxic waste they contain and the likelihood of this toxic waste spreading into the environment. Many Superfund sites are located near neighborhoods or in areas prone to earthquakes, flooding, or erosion of the container walls.</a:t>
            </a:r>
          </a:p>
          <a:p>
            <a:pPr algn="l"/>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48" name="Content Placeholder 9"/>
          <p:cNvSpPr txBox="1">
            <a:spLocks/>
          </p:cNvSpPr>
          <p:nvPr/>
        </p:nvSpPr>
        <p:spPr>
          <a:xfrm>
            <a:off x="26189353" y="5842021"/>
            <a:ext cx="10292861" cy="3424482"/>
          </a:xfrm>
          <a:prstGeom prst="rect">
            <a:avLst/>
          </a:prstGeom>
          <a:ln>
            <a:noFill/>
          </a:ln>
        </p:spPr>
        <p:txBody>
          <a:bodyPr/>
          <a:lstStyle>
            <a:lvl1pPr marL="0" indent="0" algn="ctr" defTabSz="2809037" rtl="0" eaLnBrk="1" latinLnBrk="0" hangingPunct="1">
              <a:lnSpc>
                <a:spcPct val="90000"/>
              </a:lnSpc>
              <a:spcBef>
                <a:spcPts val="3072"/>
              </a:spcBef>
              <a:buFont typeface="Arial" panose="020B0604020202020204" pitchFamily="34" charset="0"/>
              <a:buNone/>
              <a:defRPr sz="8602" kern="1200">
                <a:solidFill>
                  <a:schemeClr val="tx1">
                    <a:lumMod val="85000"/>
                    <a:lumOff val="15000"/>
                  </a:schemeClr>
                </a:solidFill>
                <a:latin typeface="+mj-lt"/>
                <a:ea typeface="+mn-ea"/>
                <a:cs typeface="+mn-cs"/>
              </a:defRPr>
            </a:lvl1pPr>
            <a:lvl2pPr marL="0" indent="0" algn="ctr" defTabSz="2809037" rtl="0" eaLnBrk="1" latinLnBrk="0" hangingPunct="1">
              <a:lnSpc>
                <a:spcPct val="90000"/>
              </a:lnSpc>
              <a:spcBef>
                <a:spcPts val="1536"/>
              </a:spcBef>
              <a:buFont typeface="Arial" panose="020B0604020202020204" pitchFamily="34" charset="0"/>
              <a:buNone/>
              <a:defRPr sz="6144" kern="1200">
                <a:solidFill>
                  <a:schemeClr val="tx2"/>
                </a:solidFill>
                <a:latin typeface="+mj-lt"/>
                <a:ea typeface="+mn-ea"/>
                <a:cs typeface="+mn-cs"/>
              </a:defRPr>
            </a:lvl2pPr>
            <a:lvl3pPr marL="0" indent="0" algn="ctr" defTabSz="2809037" rtl="0" eaLnBrk="1" latinLnBrk="0" hangingPunct="1">
              <a:lnSpc>
                <a:spcPct val="90000"/>
              </a:lnSpc>
              <a:spcBef>
                <a:spcPts val="3686"/>
              </a:spcBef>
              <a:spcAft>
                <a:spcPts val="3686"/>
              </a:spcAft>
              <a:buFont typeface="Arial" panose="020B0604020202020204" pitchFamily="34" charset="0"/>
              <a:buNone/>
              <a:defRPr sz="6144" b="1" kern="1200">
                <a:solidFill>
                  <a:schemeClr val="tx2"/>
                </a:solidFill>
                <a:latin typeface="+mn-lt"/>
                <a:ea typeface="+mn-ea"/>
                <a:cs typeface="+mn-cs"/>
              </a:defRPr>
            </a:lvl3pPr>
            <a:lvl4pPr marL="0" indent="0" algn="ctr" defTabSz="2809037" rtl="0" eaLnBrk="1" latinLnBrk="0" hangingPunct="1">
              <a:lnSpc>
                <a:spcPct val="90000"/>
              </a:lnSpc>
              <a:spcBef>
                <a:spcPts val="1536"/>
              </a:spcBef>
              <a:buFont typeface="Arial" panose="020B0604020202020204" pitchFamily="34" charset="0"/>
              <a:buNone/>
              <a:defRPr sz="4915" kern="1200">
                <a:solidFill>
                  <a:schemeClr val="tx1">
                    <a:lumMod val="85000"/>
                    <a:lumOff val="15000"/>
                  </a:schemeClr>
                </a:solidFill>
                <a:latin typeface="+mn-lt"/>
                <a:ea typeface="+mn-ea"/>
                <a:cs typeface="+mn-cs"/>
              </a:defRPr>
            </a:lvl4pPr>
            <a:lvl5pPr marL="0" indent="0" algn="ctr" defTabSz="2809037" rtl="0" eaLnBrk="1" latinLnBrk="0" hangingPunct="1">
              <a:lnSpc>
                <a:spcPct val="90000"/>
              </a:lnSpc>
              <a:spcBef>
                <a:spcPts val="1536"/>
              </a:spcBef>
              <a:spcAft>
                <a:spcPts val="3686"/>
              </a:spcAft>
              <a:buFont typeface="Arial" panose="020B0604020202020204" pitchFamily="34" charset="0"/>
              <a:buNone/>
              <a:defRPr sz="4301" kern="1200">
                <a:solidFill>
                  <a:schemeClr val="tx1">
                    <a:lumMod val="85000"/>
                    <a:lumOff val="15000"/>
                  </a:schemeClr>
                </a:solidFill>
                <a:latin typeface="+mn-lt"/>
                <a:ea typeface="+mn-ea"/>
                <a:cs typeface="+mn-cs"/>
              </a:defRPr>
            </a:lvl5pPr>
            <a:lvl6pPr marL="7724851" indent="-702259" algn="l" defTabSz="2809037" rtl="0" eaLnBrk="1" latinLnBrk="0" hangingPunct="1">
              <a:lnSpc>
                <a:spcPct val="90000"/>
              </a:lnSpc>
              <a:spcBef>
                <a:spcPts val="1536"/>
              </a:spcBef>
              <a:buFont typeface="Arial" panose="020B0604020202020204" pitchFamily="34" charset="0"/>
              <a:buChar char="•"/>
              <a:defRPr sz="5530" kern="1200">
                <a:solidFill>
                  <a:schemeClr val="tx1"/>
                </a:solidFill>
                <a:latin typeface="+mn-lt"/>
                <a:ea typeface="+mn-ea"/>
                <a:cs typeface="+mn-cs"/>
              </a:defRPr>
            </a:lvl6pPr>
            <a:lvl7pPr marL="9129370" indent="-702259" algn="l" defTabSz="2809037" rtl="0" eaLnBrk="1" latinLnBrk="0" hangingPunct="1">
              <a:lnSpc>
                <a:spcPct val="90000"/>
              </a:lnSpc>
              <a:spcBef>
                <a:spcPts val="1536"/>
              </a:spcBef>
              <a:buFont typeface="Arial" panose="020B0604020202020204" pitchFamily="34" charset="0"/>
              <a:buChar char="•"/>
              <a:defRPr sz="5530" kern="1200">
                <a:solidFill>
                  <a:schemeClr val="tx1"/>
                </a:solidFill>
                <a:latin typeface="+mn-lt"/>
                <a:ea typeface="+mn-ea"/>
                <a:cs typeface="+mn-cs"/>
              </a:defRPr>
            </a:lvl7pPr>
            <a:lvl8pPr marL="10533888" indent="-702259" algn="l" defTabSz="2809037" rtl="0" eaLnBrk="1" latinLnBrk="0" hangingPunct="1">
              <a:lnSpc>
                <a:spcPct val="90000"/>
              </a:lnSpc>
              <a:spcBef>
                <a:spcPts val="1536"/>
              </a:spcBef>
              <a:buFont typeface="Arial" panose="020B0604020202020204" pitchFamily="34" charset="0"/>
              <a:buChar char="•"/>
              <a:defRPr sz="5530" kern="1200">
                <a:solidFill>
                  <a:schemeClr val="tx1"/>
                </a:solidFill>
                <a:latin typeface="+mn-lt"/>
                <a:ea typeface="+mn-ea"/>
                <a:cs typeface="+mn-cs"/>
              </a:defRPr>
            </a:lvl8pPr>
            <a:lvl9pPr marL="11938406" indent="-702259" algn="l" defTabSz="2809037" rtl="0" eaLnBrk="1" latinLnBrk="0" hangingPunct="1">
              <a:lnSpc>
                <a:spcPct val="90000"/>
              </a:lnSpc>
              <a:spcBef>
                <a:spcPts val="1536"/>
              </a:spcBef>
              <a:buFont typeface="Arial" panose="020B0604020202020204" pitchFamily="34" charset="0"/>
              <a:buChar char="•"/>
              <a:defRPr sz="5530" kern="1200">
                <a:solidFill>
                  <a:schemeClr val="tx1"/>
                </a:solidFill>
                <a:latin typeface="+mn-lt"/>
                <a:ea typeface="+mn-ea"/>
                <a:cs typeface="+mn-cs"/>
              </a:defRPr>
            </a:lvl9pPr>
          </a:lstStyle>
          <a:p>
            <a:pPr algn="l"/>
            <a:r>
              <a:rPr lang="en-US" sz="3200" dirty="0">
                <a:latin typeface="Times New Roman" panose="02020603050405020304" pitchFamily="18" charset="0"/>
                <a:cs typeface="Times New Roman" panose="02020603050405020304" pitchFamily="18" charset="0"/>
              </a:rPr>
              <a:t>The EPA’s Superfund Program identified more than 1300 Superfund sites in the United States.</a:t>
            </a:r>
            <a:r>
              <a:rPr lang="en-US" sz="3200" baseline="30000" dirty="0">
                <a:latin typeface="Times New Roman" panose="02020603050405020304" pitchFamily="18" charset="0"/>
                <a:cs typeface="Times New Roman" panose="02020603050405020304" pitchFamily="18" charset="0"/>
              </a:rPr>
              <a:t>1</a:t>
            </a:r>
            <a:r>
              <a:rPr lang="en-US" sz="3200" dirty="0">
                <a:latin typeface="Times New Roman" panose="02020603050405020304" pitchFamily="18" charset="0"/>
                <a:cs typeface="Times New Roman" panose="02020603050405020304" pitchFamily="18" charset="0"/>
              </a:rPr>
              <a:t> These sites, which contain toxic waste from dangerous metals to harmful organic compounds, are prone to earthquakes or flooding. Thousands of sites with contaminated soil and groundwater exist nationally due to hazardous waste being dumped, left out in the open, or otherwise improperly managed. </a:t>
            </a:r>
            <a:endParaRPr lang="en-US" sz="2800" baseline="30000" dirty="0">
              <a:latin typeface="Times New Roman" panose="02020603050405020304" pitchFamily="18" charset="0"/>
              <a:cs typeface="Times New Roman" panose="02020603050405020304" pitchFamily="18" charset="0"/>
            </a:endParaRPr>
          </a:p>
          <a:p>
            <a:pPr algn="l"/>
            <a:endParaRPr lang="en-US" sz="2800" baseline="30000" dirty="0">
              <a:solidFill>
                <a:srgbClr val="FFFFFF"/>
              </a:solidFill>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516552" y="1264008"/>
            <a:ext cx="7619179" cy="877360"/>
          </a:xfrm>
          <a:prstGeom prst="rect">
            <a:avLst/>
          </a:prstGeom>
        </p:spPr>
      </p:pic>
      <p:pic>
        <p:nvPicPr>
          <p:cNvPr id="8" name="Picture 7"/>
          <p:cNvPicPr>
            <a:picLocks noChangeAspect="1"/>
          </p:cNvPicPr>
          <p:nvPr/>
        </p:nvPicPr>
        <p:blipFill>
          <a:blip r:embed="rId13"/>
          <a:stretch>
            <a:fillRect/>
          </a:stretch>
        </p:blipFill>
        <p:spPr>
          <a:xfrm>
            <a:off x="20608693" y="6002757"/>
            <a:ext cx="5280536" cy="2649372"/>
          </a:xfrm>
          <a:prstGeom prst="rect">
            <a:avLst/>
          </a:prstGeom>
        </p:spPr>
      </p:pic>
      <p:pic>
        <p:nvPicPr>
          <p:cNvPr id="9" name="Picture 8"/>
          <p:cNvPicPr>
            <a:picLocks noChangeAspect="1"/>
          </p:cNvPicPr>
          <p:nvPr/>
        </p:nvPicPr>
        <p:blipFill>
          <a:blip r:embed="rId14"/>
          <a:stretch>
            <a:fillRect/>
          </a:stretch>
        </p:blipFill>
        <p:spPr>
          <a:xfrm>
            <a:off x="20674494" y="12449130"/>
            <a:ext cx="2436054" cy="2380267"/>
          </a:xfrm>
          <a:prstGeom prst="rect">
            <a:avLst/>
          </a:prstGeom>
        </p:spPr>
      </p:pic>
      <p:sp>
        <p:nvSpPr>
          <p:cNvPr id="11" name="Rectangle 10"/>
          <p:cNvSpPr/>
          <p:nvPr/>
        </p:nvSpPr>
        <p:spPr>
          <a:xfrm>
            <a:off x="23469600" y="12578083"/>
            <a:ext cx="12544554" cy="2062103"/>
          </a:xfrm>
          <a:prstGeom prst="rect">
            <a:avLst/>
          </a:prstGeom>
        </p:spPr>
        <p:txBody>
          <a:bodyPr wrap="square">
            <a:spAutoFit/>
          </a:bodyPr>
          <a:lstStyle/>
          <a:p>
            <a:pPr lvl="0"/>
            <a:r>
              <a:rPr lang="en-US" sz="3200" dirty="0">
                <a:solidFill>
                  <a:srgbClr val="FFFFFF"/>
                </a:solidFill>
                <a:latin typeface="Times New Roman" panose="02020603050405020304" pitchFamily="18" charset="0"/>
                <a:cs typeface="Times New Roman" panose="02020603050405020304" pitchFamily="18" charset="0"/>
              </a:rPr>
              <a:t>Dichloromethane (DCM), also known as methylene chloride, is a volatile organic compound (VOC) used widely as a paint remover and industrial solvent. In addition to being highly volatile, DCM is also water-soluble and can be present in aquifers, groundwater, or soil. </a:t>
            </a:r>
          </a:p>
        </p:txBody>
      </p:sp>
      <p:sp>
        <p:nvSpPr>
          <p:cNvPr id="13" name="Rectangle 12"/>
          <p:cNvSpPr/>
          <p:nvPr/>
        </p:nvSpPr>
        <p:spPr>
          <a:xfrm>
            <a:off x="5920126" y="7789754"/>
            <a:ext cx="12606222" cy="2062103"/>
          </a:xfrm>
          <a:prstGeom prst="rect">
            <a:avLst/>
          </a:prstGeom>
        </p:spPr>
        <p:txBody>
          <a:bodyPr wrap="square">
            <a:spAutoFit/>
          </a:bodyPr>
          <a:lstStyle/>
          <a:p>
            <a:pPr lvl="0"/>
            <a:r>
              <a:rPr lang="en-US" sz="3200" dirty="0">
                <a:latin typeface="Times New Roman" panose="02020603050405020304" pitchFamily="18" charset="0"/>
                <a:cs typeface="Times New Roman" panose="02020603050405020304" pitchFamily="18" charset="0"/>
              </a:rPr>
              <a:t>Our team decided to focus on the detection of dichloromethane (DCM) because we found that this is the main constituent in a local Superfund site that is very close to our school. DCM is a widely-used synthetic haloalkane which is a neurotoxin and possibly a carcinogen.</a:t>
            </a:r>
            <a:endParaRPr lang="en-US" sz="3200" dirty="0">
              <a:solidFill>
                <a:srgbClr val="FFFFFF"/>
              </a:solidFill>
              <a:latin typeface="Times New Roman" panose="02020603050405020304" pitchFamily="18" charset="0"/>
              <a:cs typeface="Times New Roman" panose="02020603050405020304" pitchFamily="18" charset="0"/>
            </a:endParaRPr>
          </a:p>
        </p:txBody>
      </p:sp>
      <p:sp>
        <p:nvSpPr>
          <p:cNvPr id="14" name="Rectangle 13"/>
          <p:cNvSpPr/>
          <p:nvPr/>
        </p:nvSpPr>
        <p:spPr>
          <a:xfrm>
            <a:off x="5884273" y="16275744"/>
            <a:ext cx="13200258" cy="1569660"/>
          </a:xfrm>
          <a:prstGeom prst="rect">
            <a:avLst/>
          </a:prstGeom>
        </p:spPr>
        <p:txBody>
          <a:bodyPr wrap="square">
            <a:spAutoFit/>
          </a:bodyPr>
          <a:lstStyle/>
          <a:p>
            <a:r>
              <a:rPr lang="en-US" sz="3200" dirty="0">
                <a:latin typeface="Times New Roman" panose="02020603050405020304" pitchFamily="18" charset="0"/>
                <a:ea typeface="Calibri" panose="020F0502020204030204" pitchFamily="34" charset="0"/>
                <a:cs typeface="Times New Roman" panose="02020603050405020304" pitchFamily="18" charset="0"/>
              </a:rPr>
              <a:t>Ultimately, our goal is to provide an inexpensive and easy to use DCM biosensor for testing water and soil samples from locations close to Superfund sites.</a:t>
            </a:r>
            <a:endParaRPr lang="en-US" sz="3200" dirty="0">
              <a:latin typeface="Times New Roman" panose="02020603050405020304" pitchFamily="18" charset="0"/>
              <a:cs typeface="Times New Roman" panose="02020603050405020304" pitchFamily="18" charset="0"/>
            </a:endParaRPr>
          </a:p>
        </p:txBody>
      </p:sp>
      <p:sp>
        <p:nvSpPr>
          <p:cNvPr id="68" name="Rectangle 67"/>
          <p:cNvSpPr/>
          <p:nvPr/>
        </p:nvSpPr>
        <p:spPr>
          <a:xfrm>
            <a:off x="5899122" y="10137414"/>
            <a:ext cx="12606222" cy="2554545"/>
          </a:xfrm>
          <a:prstGeom prst="rect">
            <a:avLst/>
          </a:prstGeom>
        </p:spPr>
        <p:txBody>
          <a:bodyPr wrap="square">
            <a:spAutoFit/>
          </a:bodyPr>
          <a:lstStyle/>
          <a:p>
            <a:pPr lvl="0"/>
            <a:r>
              <a:rPr lang="en-US" sz="3200" dirty="0">
                <a:latin typeface="Times New Roman" panose="02020603050405020304" pitchFamily="18" charset="0"/>
                <a:cs typeface="Times New Roman" panose="02020603050405020304" pitchFamily="18" charset="0"/>
              </a:rPr>
              <a:t>We designed a biological system that has DCM as the input and red fluorescence as the output. In the absence of DCM, there will be no color present, and in the presence of DCM, a red color will be formed. We added a tuner which will report how much DCM is in the environment as the color output will vary with the concentration of DCM.</a:t>
            </a:r>
            <a:endParaRPr lang="en-US" sz="3200" dirty="0">
              <a:solidFill>
                <a:srgbClr val="FFFFFF"/>
              </a:solidFill>
              <a:latin typeface="Times New Roman" panose="02020603050405020304" pitchFamily="18" charset="0"/>
              <a:cs typeface="Times New Roman" panose="02020603050405020304" pitchFamily="18" charset="0"/>
            </a:endParaRPr>
          </a:p>
        </p:txBody>
      </p:sp>
      <p:sp>
        <p:nvSpPr>
          <p:cNvPr id="69" name="Rectangle 68"/>
          <p:cNvSpPr/>
          <p:nvPr/>
        </p:nvSpPr>
        <p:spPr>
          <a:xfrm>
            <a:off x="5884273" y="12908739"/>
            <a:ext cx="12606222" cy="3539430"/>
          </a:xfrm>
          <a:prstGeom prst="rect">
            <a:avLst/>
          </a:prstGeom>
        </p:spPr>
        <p:txBody>
          <a:bodyPr wrap="square">
            <a:spAutoFit/>
          </a:bodyPr>
          <a:lstStyle/>
          <a:p>
            <a:pPr lvl="0"/>
            <a:r>
              <a:rPr lang="en-US" sz="3200" dirty="0">
                <a:solidFill>
                  <a:srgbClr val="FFFFFF"/>
                </a:solidFill>
                <a:latin typeface="Times New Roman" panose="02020603050405020304" pitchFamily="18" charset="0"/>
                <a:cs typeface="Times New Roman" panose="02020603050405020304" pitchFamily="18" charset="0"/>
              </a:rPr>
              <a:t>Our system uses E. Coli as a chassis and is composed of two connected devices: a DCM sensor and a DCM reporter. We used the dcmR gene as our sensor; this gene was first identified in the genome of Methylobacterium extorquens, an extremophile bacterium capable of degrading DCM. The constitutive promoter produces a regulatory protein, dcmR, which binds with DCM and triggers visible red fluorescence.</a:t>
            </a:r>
          </a:p>
          <a:p>
            <a:pPr lvl="0"/>
            <a:endParaRPr lang="en-US" sz="3200" dirty="0">
              <a:solidFill>
                <a:srgbClr val="FFFFFF"/>
              </a:solidFill>
              <a:latin typeface="Times New Roman" panose="02020603050405020304" pitchFamily="18" charset="0"/>
              <a:cs typeface="Times New Roman" panose="02020603050405020304" pitchFamily="18" charset="0"/>
            </a:endParaRPr>
          </a:p>
        </p:txBody>
      </p:sp>
      <p:sp>
        <p:nvSpPr>
          <p:cNvPr id="6" name="Rectangle 5"/>
          <p:cNvSpPr/>
          <p:nvPr/>
        </p:nvSpPr>
        <p:spPr>
          <a:xfrm>
            <a:off x="20608693" y="9046340"/>
            <a:ext cx="15686814" cy="2554545"/>
          </a:xfrm>
          <a:prstGeom prst="rect">
            <a:avLst/>
          </a:prstGeom>
        </p:spPr>
        <p:txBody>
          <a:bodyPr wrap="square">
            <a:spAutoFit/>
          </a:bodyPr>
          <a:lstStyle/>
          <a:p>
            <a:r>
              <a:rPr lang="en-US" sz="3200" dirty="0">
                <a:latin typeface="Times New Roman" panose="02020603050405020304" pitchFamily="18" charset="0"/>
                <a:cs typeface="Times New Roman" panose="02020603050405020304" pitchFamily="18" charset="0"/>
              </a:rPr>
              <a:t>In 2017, approximately 15 million people were living within 1 mile of Superfund sites (roughly 5% of the U.S. population), which includes 5% of children less than 5.</a:t>
            </a:r>
            <a:r>
              <a:rPr lang="en-US" sz="3200" baseline="30000" dirty="0">
                <a:latin typeface="Times New Roman" panose="02020603050405020304" pitchFamily="18" charset="0"/>
                <a:cs typeface="Times New Roman" panose="02020603050405020304" pitchFamily="18" charset="0"/>
              </a:rPr>
              <a:t>2</a:t>
            </a:r>
            <a:r>
              <a:rPr lang="en-US" sz="3200" dirty="0">
                <a:latin typeface="Times New Roman" panose="02020603050405020304" pitchFamily="18" charset="0"/>
                <a:cs typeface="Times New Roman" panose="02020603050405020304" pitchFamily="18" charset="0"/>
              </a:rPr>
              <a:t> As changes in climate result in sea-level rise and greater chances of flooding, more communities will be at serious health risk due to contamination of their drinking water and soil by noxious substances from Superfund sites.</a:t>
            </a:r>
            <a:r>
              <a:rPr lang="en-US" sz="3200" baseline="30000" dirty="0">
                <a:latin typeface="Times New Roman" panose="02020603050405020304" pitchFamily="18" charset="0"/>
                <a:cs typeface="Times New Roman" panose="02020603050405020304" pitchFamily="18" charset="0"/>
              </a:rPr>
              <a:t>3</a:t>
            </a:r>
          </a:p>
        </p:txBody>
      </p:sp>
      <p:sp>
        <p:nvSpPr>
          <p:cNvPr id="7" name="Rectangle 6"/>
          <p:cNvSpPr/>
          <p:nvPr/>
        </p:nvSpPr>
        <p:spPr>
          <a:xfrm>
            <a:off x="20702477" y="15077471"/>
            <a:ext cx="14806620" cy="3046988"/>
          </a:xfrm>
          <a:prstGeom prst="rect">
            <a:avLst/>
          </a:prstGeom>
        </p:spPr>
        <p:txBody>
          <a:bodyPr wrap="square">
            <a:spAutoFit/>
          </a:bodyPr>
          <a:lstStyle/>
          <a:p>
            <a:pPr lvl="0"/>
            <a:r>
              <a:rPr lang="en-US" sz="3200" dirty="0">
                <a:solidFill>
                  <a:srgbClr val="FFFFFF"/>
                </a:solidFill>
                <a:latin typeface="Times New Roman" panose="02020603050405020304" pitchFamily="18" charset="0"/>
                <a:cs typeface="Times New Roman" panose="02020603050405020304" pitchFamily="18" charset="0"/>
              </a:rPr>
              <a:t>DCM is a widespread contaminant in the environment; from 1987 to 1993, according to EPA's Toxic Chemical Release Inventory, the amount of DCM on land and in water totaled over 2.1 million pounds.</a:t>
            </a:r>
            <a:r>
              <a:rPr lang="en-US" sz="3200" baseline="30000" dirty="0">
                <a:solidFill>
                  <a:srgbClr val="FFFFFF"/>
                </a:solidFill>
                <a:latin typeface="Times New Roman" panose="02020603050405020304" pitchFamily="18" charset="0"/>
                <a:cs typeface="Times New Roman" panose="02020603050405020304" pitchFamily="18" charset="0"/>
              </a:rPr>
              <a:t>4</a:t>
            </a:r>
            <a:r>
              <a:rPr lang="en-US" sz="3200" dirty="0">
                <a:solidFill>
                  <a:srgbClr val="FFFFFF"/>
                </a:solidFill>
                <a:latin typeface="Times New Roman" panose="02020603050405020304" pitchFamily="18" charset="0"/>
                <a:cs typeface="Times New Roman" panose="02020603050405020304" pitchFamily="18" charset="0"/>
              </a:rPr>
              <a:t> DCM is rated as potentially carcinogenic for humans and can cause neurological symptoms after significant exposures.</a:t>
            </a:r>
            <a:r>
              <a:rPr lang="en-US" sz="3200" baseline="30000" dirty="0">
                <a:solidFill>
                  <a:srgbClr val="FFFFFF"/>
                </a:solidFill>
                <a:latin typeface="Times New Roman" panose="02020603050405020304" pitchFamily="18" charset="0"/>
                <a:cs typeface="Times New Roman" panose="02020603050405020304" pitchFamily="18" charset="0"/>
              </a:rPr>
              <a:t>5</a:t>
            </a:r>
            <a:r>
              <a:rPr lang="en-US" sz="3200" dirty="0">
                <a:solidFill>
                  <a:srgbClr val="FFFFFF"/>
                </a:solidFill>
                <a:latin typeface="Times New Roman" panose="02020603050405020304" pitchFamily="18" charset="0"/>
                <a:cs typeface="Times New Roman" panose="02020603050405020304" pitchFamily="18" charset="0"/>
              </a:rPr>
              <a:t> It can be lethal in high doses. Additionally, DCM contributes significantly to the amount of chlorine in the atmosphere, having a similar effect as hydrochlorofluorocarbons (HCFCs).</a:t>
            </a:r>
          </a:p>
        </p:txBody>
      </p:sp>
    </p:spTree>
    <p:extLst>
      <p:ext uri="{BB962C8B-B14F-4D97-AF65-F5344CB8AC3E}">
        <p14:creationId xmlns:p14="http://schemas.microsoft.com/office/powerpoint/2010/main" val="1186914433"/>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hlinkClick r:id="rId3" action="ppaction://hlinksldjump"/>
            <a:extLst>
              <a:ext uri="{FF2B5EF4-FFF2-40B4-BE49-F238E27FC236}">
                <a16:creationId xmlns:a16="http://schemas.microsoft.com/office/drawing/2014/main" id="{CA480A17-B33A-4E1E-B9C3-7E3069563167}"/>
              </a:ext>
            </a:extLst>
          </p:cNvPr>
          <p:cNvSpPr/>
          <p:nvPr/>
        </p:nvSpPr>
        <p:spPr>
          <a:xfrm>
            <a:off x="-1" y="19786866"/>
            <a:ext cx="37453711" cy="1106095"/>
          </a:xfrm>
          <a:prstGeom prst="rect">
            <a:avLst/>
          </a:prstGeom>
          <a:solidFill>
            <a:srgbClr val="D3EC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06324B"/>
                </a:solidFill>
                <a:latin typeface="Arial"/>
                <a:cs typeface="Arial"/>
              </a:rPr>
              <a:t>SYSTEM LEVEL DESIGN</a:t>
            </a:r>
          </a:p>
        </p:txBody>
      </p:sp>
      <p:sp>
        <p:nvSpPr>
          <p:cNvPr id="79" name="Rectangle 78">
            <a:hlinkClick r:id="rId3" action="ppaction://hlinksldjump"/>
            <a:extLst>
              <a:ext uri="{FF2B5EF4-FFF2-40B4-BE49-F238E27FC236}">
                <a16:creationId xmlns:a16="http://schemas.microsoft.com/office/drawing/2014/main" id="{CA480A17-B33A-4E1E-B9C3-7E3069563167}"/>
              </a:ext>
            </a:extLst>
          </p:cNvPr>
          <p:cNvSpPr/>
          <p:nvPr/>
        </p:nvSpPr>
        <p:spPr>
          <a:xfrm>
            <a:off x="0" y="0"/>
            <a:ext cx="37453711" cy="3423849"/>
          </a:xfrm>
          <a:prstGeom prst="rect">
            <a:avLst/>
          </a:prstGeom>
          <a:solidFill>
            <a:srgbClr val="0045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dirty="0"/>
              <a:t>Detection of Dichloromethane in Superfund Sites</a:t>
            </a:r>
            <a:endParaRPr lang="en-US" sz="7200" dirty="0">
              <a:latin typeface="Arial"/>
              <a:cs typeface="Arial"/>
            </a:endParaRPr>
          </a:p>
          <a:p>
            <a:pPr algn="ctr"/>
            <a:r>
              <a:rPr lang="en-US" sz="6000" dirty="0"/>
              <a:t>Alexander Popescu, Monica German</a:t>
            </a:r>
            <a:endParaRPr lang="en-US" sz="6000" dirty="0">
              <a:latin typeface="Arial"/>
              <a:cs typeface="Arial"/>
            </a:endParaRPr>
          </a:p>
          <a:p>
            <a:pPr algn="ctr"/>
            <a:r>
              <a:rPr lang="en-US" sz="6000" dirty="0"/>
              <a:t>Homeschool Team</a:t>
            </a:r>
            <a:endParaRPr lang="en-US" sz="6000" dirty="0">
              <a:latin typeface="Arial"/>
              <a:cs typeface="Arial"/>
            </a:endParaRPr>
          </a:p>
        </p:txBody>
      </p:sp>
      <p:sp>
        <p:nvSpPr>
          <p:cNvPr id="35" name="Rectangle 34"/>
          <p:cNvSpPr/>
          <p:nvPr/>
        </p:nvSpPr>
        <p:spPr>
          <a:xfrm>
            <a:off x="0" y="123187"/>
            <a:ext cx="37334500" cy="20821338"/>
          </a:xfrm>
          <a:prstGeom prst="rect">
            <a:avLst/>
          </a:prstGeom>
          <a:noFill/>
          <a:ln w="254000">
            <a:solidFill>
              <a:srgbClr val="000000"/>
            </a:solidFill>
            <a:miter lim="800000"/>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1672300" rtl="0" eaLnBrk="1" latinLnBrk="0" hangingPunct="1">
              <a:defRPr sz="6600" kern="1200">
                <a:solidFill>
                  <a:schemeClr val="lt1"/>
                </a:solidFill>
                <a:latin typeface="+mn-lt"/>
                <a:ea typeface="+mn-ea"/>
                <a:cs typeface="+mn-cs"/>
              </a:defRPr>
            </a:lvl1pPr>
            <a:lvl2pPr marL="1672300" algn="l" defTabSz="1672300" rtl="0" eaLnBrk="1" latinLnBrk="0" hangingPunct="1">
              <a:defRPr sz="6600" kern="1200">
                <a:solidFill>
                  <a:schemeClr val="lt1"/>
                </a:solidFill>
                <a:latin typeface="+mn-lt"/>
                <a:ea typeface="+mn-ea"/>
                <a:cs typeface="+mn-cs"/>
              </a:defRPr>
            </a:lvl2pPr>
            <a:lvl3pPr marL="3344601" algn="l" defTabSz="1672300" rtl="0" eaLnBrk="1" latinLnBrk="0" hangingPunct="1">
              <a:defRPr sz="6600" kern="1200">
                <a:solidFill>
                  <a:schemeClr val="lt1"/>
                </a:solidFill>
                <a:latin typeface="+mn-lt"/>
                <a:ea typeface="+mn-ea"/>
                <a:cs typeface="+mn-cs"/>
              </a:defRPr>
            </a:lvl3pPr>
            <a:lvl4pPr marL="5016901" algn="l" defTabSz="1672300" rtl="0" eaLnBrk="1" latinLnBrk="0" hangingPunct="1">
              <a:defRPr sz="6600" kern="1200">
                <a:solidFill>
                  <a:schemeClr val="lt1"/>
                </a:solidFill>
                <a:latin typeface="+mn-lt"/>
                <a:ea typeface="+mn-ea"/>
                <a:cs typeface="+mn-cs"/>
              </a:defRPr>
            </a:lvl4pPr>
            <a:lvl5pPr marL="6689202" algn="l" defTabSz="1672300" rtl="0" eaLnBrk="1" latinLnBrk="0" hangingPunct="1">
              <a:defRPr sz="6600" kern="1200">
                <a:solidFill>
                  <a:schemeClr val="lt1"/>
                </a:solidFill>
                <a:latin typeface="+mn-lt"/>
                <a:ea typeface="+mn-ea"/>
                <a:cs typeface="+mn-cs"/>
              </a:defRPr>
            </a:lvl5pPr>
            <a:lvl6pPr marL="8361502" algn="l" defTabSz="1672300" rtl="0" eaLnBrk="1" latinLnBrk="0" hangingPunct="1">
              <a:defRPr sz="6600" kern="1200">
                <a:solidFill>
                  <a:schemeClr val="lt1"/>
                </a:solidFill>
                <a:latin typeface="+mn-lt"/>
                <a:ea typeface="+mn-ea"/>
                <a:cs typeface="+mn-cs"/>
              </a:defRPr>
            </a:lvl6pPr>
            <a:lvl7pPr marL="10033803" algn="l" defTabSz="1672300" rtl="0" eaLnBrk="1" latinLnBrk="0" hangingPunct="1">
              <a:defRPr sz="6600" kern="1200">
                <a:solidFill>
                  <a:schemeClr val="lt1"/>
                </a:solidFill>
                <a:latin typeface="+mn-lt"/>
                <a:ea typeface="+mn-ea"/>
                <a:cs typeface="+mn-cs"/>
              </a:defRPr>
            </a:lvl7pPr>
            <a:lvl8pPr marL="11706103" algn="l" defTabSz="1672300" rtl="0" eaLnBrk="1" latinLnBrk="0" hangingPunct="1">
              <a:defRPr sz="6600" kern="1200">
                <a:solidFill>
                  <a:schemeClr val="lt1"/>
                </a:solidFill>
                <a:latin typeface="+mn-lt"/>
                <a:ea typeface="+mn-ea"/>
                <a:cs typeface="+mn-cs"/>
              </a:defRPr>
            </a:lvl8pPr>
            <a:lvl9pPr marL="13378404" algn="l" defTabSz="1672300" rtl="0" eaLnBrk="1" latinLnBrk="0" hangingPunct="1">
              <a:defRPr sz="6600" kern="1200">
                <a:solidFill>
                  <a:schemeClr val="lt1"/>
                </a:solidFill>
                <a:latin typeface="+mn-lt"/>
                <a:ea typeface="+mn-ea"/>
                <a:cs typeface="+mn-cs"/>
              </a:defRPr>
            </a:lvl9pPr>
          </a:lstStyle>
          <a:p>
            <a:pPr algn="ctr"/>
            <a:endParaRPr lang="en-US"/>
          </a:p>
        </p:txBody>
      </p:sp>
      <p:pic>
        <p:nvPicPr>
          <p:cNvPr id="1026" name="Picture 2" descr="http://www.miankoutu.com/uploadfiles/2015-9-24/2015924112941816.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295507" y="20164462"/>
            <a:ext cx="680658" cy="680658"/>
          </a:xfrm>
          <a:prstGeom prst="rect">
            <a:avLst/>
          </a:prstGeom>
          <a:noFill/>
          <a:extLst>
            <a:ext uri="{909E8E84-426E-40dd-AFC4-6F175D3DCCD1}">
              <a14:hiddenFill xmlns:a14="http://schemas.microsoft.com/office/drawing/2010/main" xmlns="">
                <a:solidFill>
                  <a:srgbClr val="FFFFFF"/>
                </a:solidFill>
              </a14:hiddenFill>
            </a:ext>
          </a:extLst>
        </p:spPr>
      </p:pic>
      <p:sp>
        <p:nvSpPr>
          <p:cNvPr id="70" name="TextBox 69"/>
          <p:cNvSpPr txBox="1"/>
          <p:nvPr/>
        </p:nvSpPr>
        <p:spPr>
          <a:xfrm>
            <a:off x="586309" y="3703487"/>
            <a:ext cx="3928541" cy="1384995"/>
          </a:xfrm>
          <a:prstGeom prst="rect">
            <a:avLst/>
          </a:prstGeom>
          <a:noFill/>
        </p:spPr>
        <p:txBody>
          <a:bodyPr wrap="square" rtlCol="0">
            <a:spAutoFit/>
          </a:bodyPr>
          <a:lstStyle/>
          <a:p>
            <a:r>
              <a:rPr lang="en-US" sz="2800" i="1" dirty="0">
                <a:latin typeface="Arial"/>
                <a:cs typeface="Arial"/>
              </a:rPr>
              <a:t>Interactive!</a:t>
            </a:r>
          </a:p>
          <a:p>
            <a:r>
              <a:rPr lang="en-US" sz="2800" dirty="0">
                <a:latin typeface="Arial"/>
                <a:cs typeface="Arial"/>
              </a:rPr>
              <a:t>Click bubbles </a:t>
            </a:r>
            <a:r>
              <a:rPr lang="en-US" sz="2800" i="1" dirty="0">
                <a:latin typeface="Arial"/>
                <a:cs typeface="Arial"/>
              </a:rPr>
              <a:t>to jump </a:t>
            </a:r>
            <a:r>
              <a:rPr lang="en-US" sz="2800" dirty="0">
                <a:latin typeface="Arial"/>
                <a:cs typeface="Arial"/>
              </a:rPr>
              <a:t>to each section</a:t>
            </a:r>
          </a:p>
        </p:txBody>
      </p:sp>
      <p:sp>
        <p:nvSpPr>
          <p:cNvPr id="1033" name="Curved Right Arrow 1032"/>
          <p:cNvSpPr/>
          <p:nvPr/>
        </p:nvSpPr>
        <p:spPr>
          <a:xfrm>
            <a:off x="471370" y="5304656"/>
            <a:ext cx="762974" cy="219739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991">
              <a:solidFill>
                <a:schemeClr val="tx1"/>
              </a:solidFill>
            </a:endParaRPr>
          </a:p>
        </p:txBody>
      </p:sp>
      <p:cxnSp>
        <p:nvCxnSpPr>
          <p:cNvPr id="44" name="Shape 90"/>
          <p:cNvCxnSpPr/>
          <p:nvPr/>
        </p:nvCxnSpPr>
        <p:spPr>
          <a:xfrm flipH="1">
            <a:off x="19808558" y="3759061"/>
            <a:ext cx="13793" cy="15694066"/>
          </a:xfrm>
          <a:prstGeom prst="straightConnector1">
            <a:avLst/>
          </a:prstGeom>
          <a:noFill/>
          <a:ln w="12700" cap="flat" cmpd="sng">
            <a:solidFill>
              <a:schemeClr val="accent4"/>
            </a:solidFill>
            <a:prstDash val="solid"/>
            <a:miter/>
            <a:headEnd type="none" w="med" len="med"/>
            <a:tailEnd type="none" w="med" len="med"/>
          </a:ln>
        </p:spPr>
      </p:cxnSp>
      <p:pic>
        <p:nvPicPr>
          <p:cNvPr id="36" name="Picture 3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16552" y="1264008"/>
            <a:ext cx="7619179" cy="877360"/>
          </a:xfrm>
          <a:prstGeom prst="rect">
            <a:avLst/>
          </a:prstGeom>
        </p:spPr>
      </p:pic>
      <p:sp>
        <p:nvSpPr>
          <p:cNvPr id="9" name="Rectangle 8"/>
          <p:cNvSpPr/>
          <p:nvPr/>
        </p:nvSpPr>
        <p:spPr>
          <a:xfrm>
            <a:off x="20668691" y="5279334"/>
            <a:ext cx="15377196" cy="1077218"/>
          </a:xfrm>
          <a:prstGeom prst="rect">
            <a:avLst/>
          </a:prstGeom>
        </p:spPr>
        <p:txBody>
          <a:bodyPr wrap="square">
            <a:spAutoFit/>
          </a:bodyPr>
          <a:lstStyle/>
          <a:p>
            <a:r>
              <a:rPr lang="en-US" sz="3200" dirty="0">
                <a:latin typeface="Times New Roman" panose="02020603050405020304" pitchFamily="18" charset="0"/>
                <a:ea typeface="Times New Roman" panose="02020603050405020304" pitchFamily="18" charset="0"/>
                <a:cs typeface="Times New Roman" panose="02020603050405020304" pitchFamily="18" charset="0"/>
              </a:rPr>
              <a:t>The biological system has DCM as input and red fluorescence as output. </a:t>
            </a:r>
            <a:r>
              <a:rPr lang="en-US" sz="3200" dirty="0">
                <a:latin typeface="Times New Roman" panose="02020603050405020304" pitchFamily="18" charset="0"/>
                <a:ea typeface="Calibri" panose="020F0502020204030204" pitchFamily="34" charset="0"/>
                <a:cs typeface="Times New Roman" panose="02020603050405020304" pitchFamily="18" charset="0"/>
              </a:rPr>
              <a:t>In the absence of DCM, there will be no color formed, and in the presence of DCM, the cells will turn red.</a:t>
            </a:r>
            <a:endParaRPr lang="en-US" sz="3200" dirty="0">
              <a:latin typeface="Times New Roman" panose="02020603050405020304" pitchFamily="18" charset="0"/>
              <a:cs typeface="Times New Roman" panose="02020603050405020304" pitchFamily="18" charset="0"/>
            </a:endParaRPr>
          </a:p>
        </p:txBody>
      </p:sp>
      <p:sp>
        <p:nvSpPr>
          <p:cNvPr id="42" name="Title 1"/>
          <p:cNvSpPr txBox="1">
            <a:spLocks/>
          </p:cNvSpPr>
          <p:nvPr/>
        </p:nvSpPr>
        <p:spPr>
          <a:xfrm>
            <a:off x="20668690" y="4307452"/>
            <a:ext cx="10137064" cy="796185"/>
          </a:xfrm>
          <a:prstGeom prst="rect">
            <a:avLst/>
          </a:prstGeom>
        </p:spPr>
        <p:txBody>
          <a:bodyPr/>
          <a:lstStyle>
            <a:lvl1pPr algn="ctr" defTabSz="2809037" rtl="0" eaLnBrk="1" latinLnBrk="0" hangingPunct="1">
              <a:lnSpc>
                <a:spcPct val="90000"/>
              </a:lnSpc>
              <a:spcBef>
                <a:spcPct val="0"/>
              </a:spcBef>
              <a:buNone/>
              <a:tabLst>
                <a:tab pos="32498995" algn="l"/>
              </a:tabLst>
              <a:defRPr lang="en-US" sz="10445" b="0" i="0" kern="1200" spc="492" baseline="0" dirty="0">
                <a:gradFill>
                  <a:gsLst>
                    <a:gs pos="0">
                      <a:schemeClr val="tx2"/>
                    </a:gs>
                    <a:gs pos="100000">
                      <a:schemeClr val="tx2"/>
                    </a:gs>
                  </a:gsLst>
                  <a:lin ang="5400000" scaled="1"/>
                </a:gradFill>
                <a:latin typeface="Segoe UI Semibold" panose="020B0702040204020203" pitchFamily="34" charset="0"/>
                <a:ea typeface="+mj-ea"/>
                <a:cs typeface="Segoe UI Semibold" panose="020B0702040204020203" pitchFamily="34" charset="0"/>
              </a:defRPr>
            </a:lvl1pPr>
          </a:lstStyle>
          <a:p>
            <a:pPr algn="l"/>
            <a:r>
              <a:rPr lang="en-US" sz="4000" b="1" dirty="0">
                <a:latin typeface="Times New Roman" panose="02020603050405020304" pitchFamily="18" charset="0"/>
                <a:cs typeface="Times New Roman" panose="02020603050405020304" pitchFamily="18" charset="0"/>
              </a:rPr>
              <a:t>System Level Design</a:t>
            </a:r>
          </a:p>
        </p:txBody>
      </p:sp>
      <p:sp>
        <p:nvSpPr>
          <p:cNvPr id="46" name="Title 1"/>
          <p:cNvSpPr txBox="1">
            <a:spLocks/>
          </p:cNvSpPr>
          <p:nvPr/>
        </p:nvSpPr>
        <p:spPr>
          <a:xfrm>
            <a:off x="5974121" y="12703630"/>
            <a:ext cx="11165504" cy="796185"/>
          </a:xfrm>
          <a:prstGeom prst="rect">
            <a:avLst/>
          </a:prstGeom>
        </p:spPr>
        <p:txBody>
          <a:bodyPr/>
          <a:lstStyle>
            <a:lvl1pPr algn="ctr" defTabSz="2809037" rtl="0" eaLnBrk="1" latinLnBrk="0" hangingPunct="1">
              <a:lnSpc>
                <a:spcPct val="90000"/>
              </a:lnSpc>
              <a:spcBef>
                <a:spcPct val="0"/>
              </a:spcBef>
              <a:buNone/>
              <a:tabLst>
                <a:tab pos="32498995" algn="l"/>
              </a:tabLst>
              <a:defRPr lang="en-US" sz="10445" b="0" i="0" kern="1200" spc="492" baseline="0" dirty="0">
                <a:gradFill>
                  <a:gsLst>
                    <a:gs pos="0">
                      <a:schemeClr val="tx2"/>
                    </a:gs>
                    <a:gs pos="100000">
                      <a:schemeClr val="tx2"/>
                    </a:gs>
                  </a:gsLst>
                  <a:lin ang="5400000" scaled="1"/>
                </a:gradFill>
                <a:latin typeface="Segoe UI Semibold" panose="020B0702040204020203" pitchFamily="34" charset="0"/>
                <a:ea typeface="+mj-ea"/>
                <a:cs typeface="Segoe UI Semibold" panose="020B0702040204020203" pitchFamily="34" charset="0"/>
              </a:defRPr>
            </a:lvl1pPr>
          </a:lstStyle>
          <a:p>
            <a:pPr algn="l"/>
            <a:r>
              <a:rPr lang="en-US" sz="4000" b="1" dirty="0">
                <a:latin typeface="Times New Roman" panose="02020603050405020304" pitchFamily="18" charset="0"/>
                <a:cs typeface="Times New Roman" panose="02020603050405020304" pitchFamily="18" charset="0"/>
              </a:rPr>
              <a:t>Chassis Selection</a:t>
            </a:r>
          </a:p>
        </p:txBody>
      </p:sp>
      <p:sp>
        <p:nvSpPr>
          <p:cNvPr id="11" name="Rectangle 10"/>
          <p:cNvSpPr/>
          <p:nvPr/>
        </p:nvSpPr>
        <p:spPr>
          <a:xfrm>
            <a:off x="5942063" y="13562187"/>
            <a:ext cx="13059550" cy="2062103"/>
          </a:xfrm>
          <a:prstGeom prst="rect">
            <a:avLst/>
          </a:prstGeom>
        </p:spPr>
        <p:txBody>
          <a:bodyPr wrap="square">
            <a:spAutoFit/>
          </a:bodyPr>
          <a:lstStyle/>
          <a:p>
            <a:r>
              <a:rPr lang="en-US" sz="3200" dirty="0">
                <a:latin typeface="Times New Roman" panose="02020603050405020304" pitchFamily="18" charset="0"/>
                <a:ea typeface="Calibri" panose="020F0502020204030204" pitchFamily="34" charset="0"/>
                <a:cs typeface="Times New Roman" panose="02020603050405020304" pitchFamily="18" charset="0"/>
              </a:rPr>
              <a:t>We decided to use Escherichia coli (E. coli), a </a:t>
            </a:r>
            <a:r>
              <a:rPr lang="en-US" sz="3200" i="1" dirty="0">
                <a:latin typeface="Times New Roman" panose="02020603050405020304" pitchFamily="18" charset="0"/>
                <a:ea typeface="Calibri" panose="020F0502020204030204" pitchFamily="34" charset="0"/>
                <a:cs typeface="Times New Roman" panose="02020603050405020304" pitchFamily="18" charset="0"/>
              </a:rPr>
              <a:t>standard</a:t>
            </a:r>
            <a:r>
              <a:rPr lang="en-US" sz="3200" dirty="0">
                <a:latin typeface="Times New Roman" panose="02020603050405020304" pitchFamily="18" charset="0"/>
                <a:ea typeface="Calibri" panose="020F0502020204030204" pitchFamily="34" charset="0"/>
                <a:cs typeface="Times New Roman" panose="02020603050405020304" pitchFamily="18" charset="0"/>
              </a:rPr>
              <a:t> chassis, for the following reasons: E. coli is simple compared to other bacteria, is easily engineered, is commonly used in bioengineering, and provides better standardization.</a:t>
            </a:r>
            <a:endParaRPr lang="en-US" sz="3200" dirty="0">
              <a:latin typeface="Times New Roman" panose="02020603050405020304" pitchFamily="18" charset="0"/>
              <a:cs typeface="Times New Roman" panose="02020603050405020304" pitchFamily="18" charset="0"/>
            </a:endParaRPr>
          </a:p>
        </p:txBody>
      </p:sp>
      <p:sp>
        <p:nvSpPr>
          <p:cNvPr id="48" name="Title 1"/>
          <p:cNvSpPr txBox="1">
            <a:spLocks/>
          </p:cNvSpPr>
          <p:nvPr/>
        </p:nvSpPr>
        <p:spPr>
          <a:xfrm>
            <a:off x="20668690" y="12703630"/>
            <a:ext cx="11165504" cy="796185"/>
          </a:xfrm>
          <a:prstGeom prst="rect">
            <a:avLst/>
          </a:prstGeom>
        </p:spPr>
        <p:txBody>
          <a:bodyPr/>
          <a:lstStyle>
            <a:lvl1pPr algn="ctr" defTabSz="2809037" rtl="0" eaLnBrk="1" latinLnBrk="0" hangingPunct="1">
              <a:lnSpc>
                <a:spcPct val="90000"/>
              </a:lnSpc>
              <a:spcBef>
                <a:spcPct val="0"/>
              </a:spcBef>
              <a:buNone/>
              <a:tabLst>
                <a:tab pos="32498995" algn="l"/>
              </a:tabLst>
              <a:defRPr lang="en-US" sz="10445" b="0" i="0" kern="1200" spc="492" baseline="0" dirty="0">
                <a:gradFill>
                  <a:gsLst>
                    <a:gs pos="0">
                      <a:schemeClr val="tx2"/>
                    </a:gs>
                    <a:gs pos="100000">
                      <a:schemeClr val="tx2"/>
                    </a:gs>
                  </a:gsLst>
                  <a:lin ang="5400000" scaled="1"/>
                </a:gradFill>
                <a:latin typeface="Segoe UI Semibold" panose="020B0702040204020203" pitchFamily="34" charset="0"/>
                <a:ea typeface="+mj-ea"/>
                <a:cs typeface="Segoe UI Semibold" panose="020B0702040204020203" pitchFamily="34" charset="0"/>
              </a:defRPr>
            </a:lvl1pPr>
          </a:lstStyle>
          <a:p>
            <a:pPr algn="l"/>
            <a:r>
              <a:rPr lang="en-US" sz="4000" b="1" dirty="0">
                <a:latin typeface="Times New Roman" panose="02020603050405020304" pitchFamily="18" charset="0"/>
                <a:cs typeface="Times New Roman" panose="02020603050405020304" pitchFamily="18" charset="0"/>
              </a:rPr>
              <a:t>Device Level Design</a:t>
            </a:r>
          </a:p>
        </p:txBody>
      </p:sp>
      <p:sp>
        <p:nvSpPr>
          <p:cNvPr id="12" name="Rectangle 11"/>
          <p:cNvSpPr/>
          <p:nvPr/>
        </p:nvSpPr>
        <p:spPr>
          <a:xfrm>
            <a:off x="20668690" y="13562186"/>
            <a:ext cx="15626817" cy="1077218"/>
          </a:xfrm>
          <a:prstGeom prst="rect">
            <a:avLst/>
          </a:prstGeom>
        </p:spPr>
        <p:txBody>
          <a:bodyPr wrap="square">
            <a:spAutoFit/>
          </a:bodyPr>
          <a:lstStyle/>
          <a:p>
            <a:r>
              <a:rPr lang="en-US" sz="3200" dirty="0">
                <a:latin typeface="Times New Roman" panose="02020603050405020304" pitchFamily="18" charset="0"/>
                <a:ea typeface="Calibri" panose="020F0502020204030204" pitchFamily="34" charset="0"/>
              </a:rPr>
              <a:t>The DCM detector or sensor device is connected to the reporter sensor device which generates color.</a:t>
            </a:r>
            <a:endParaRPr lang="en-US" sz="3200" dirty="0"/>
          </a:p>
        </p:txBody>
      </p:sp>
      <p:sp>
        <p:nvSpPr>
          <p:cNvPr id="49" name="Text Box 11"/>
          <p:cNvSpPr txBox="1"/>
          <p:nvPr/>
        </p:nvSpPr>
        <p:spPr>
          <a:xfrm>
            <a:off x="22059815" y="8609448"/>
            <a:ext cx="2148817" cy="1153861"/>
          </a:xfrm>
          <a:prstGeom prst="rect">
            <a:avLst/>
          </a:prstGeom>
          <a:solidFill>
            <a:srgbClr val="00B050"/>
          </a:solidFill>
          <a:ln>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07000"/>
              </a:lnSpc>
              <a:spcBef>
                <a:spcPts val="0"/>
              </a:spcBef>
              <a:spcAft>
                <a:spcPts val="800"/>
              </a:spcAft>
            </a:pPr>
            <a:r>
              <a:rPr lang="en-US" sz="6000" dirty="0">
                <a:ln>
                  <a:noFill/>
                </a:ln>
                <a:effectLst>
                  <a:outerShdw blurRad="38100" dist="19050" dir="2700000" algn="tl">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DCM</a:t>
            </a:r>
            <a:endParaRPr lang="en-US" sz="6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Right Arrow 12"/>
          <p:cNvSpPr/>
          <p:nvPr/>
        </p:nvSpPr>
        <p:spPr>
          <a:xfrm>
            <a:off x="24483416" y="8688902"/>
            <a:ext cx="1853604" cy="8841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26611805" y="7781074"/>
            <a:ext cx="4442702" cy="2554545"/>
          </a:xfrm>
          <a:prstGeom prst="rect">
            <a:avLst/>
          </a:prstGeom>
          <a:solidFill>
            <a:schemeClr val="tx1">
              <a:lumMod val="50000"/>
            </a:schemeClr>
          </a:solidFill>
        </p:spPr>
        <p:txBody>
          <a:bodyPr wrap="square" rtlCol="0" anchor="ctr">
            <a:spAutoFit/>
          </a:bodyPr>
          <a:lstStyle/>
          <a:p>
            <a:pPr algn="ctr"/>
            <a:endParaRPr lang="en-US" sz="4000" b="1" dirty="0"/>
          </a:p>
          <a:p>
            <a:pPr algn="ctr"/>
            <a:r>
              <a:rPr lang="en-US" sz="4000" b="1" dirty="0"/>
              <a:t>Black Box</a:t>
            </a:r>
          </a:p>
          <a:p>
            <a:pPr algn="ctr"/>
            <a:r>
              <a:rPr lang="en-US" sz="4000" b="1" dirty="0"/>
              <a:t>Function</a:t>
            </a:r>
          </a:p>
          <a:p>
            <a:pPr algn="ctr"/>
            <a:endParaRPr lang="en-US" sz="4000" b="1" dirty="0"/>
          </a:p>
        </p:txBody>
      </p:sp>
      <p:sp>
        <p:nvSpPr>
          <p:cNvPr id="16" name="Sun 15"/>
          <p:cNvSpPr/>
          <p:nvPr/>
        </p:nvSpPr>
        <p:spPr>
          <a:xfrm>
            <a:off x="33424673" y="8555386"/>
            <a:ext cx="1672363" cy="1362809"/>
          </a:xfrm>
          <a:prstGeom prst="su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32986127" y="10165291"/>
            <a:ext cx="2524474" cy="1077218"/>
          </a:xfrm>
          <a:prstGeom prst="rect">
            <a:avLst/>
          </a:prstGeom>
          <a:noFill/>
        </p:spPr>
        <p:txBody>
          <a:bodyPr wrap="none" rtlCol="0">
            <a:spAutoFit/>
          </a:bodyPr>
          <a:lstStyle/>
          <a:p>
            <a:pPr algn="ctr"/>
            <a:r>
              <a:rPr lang="en-US" sz="3200" dirty="0"/>
              <a:t>Red</a:t>
            </a:r>
          </a:p>
          <a:p>
            <a:pPr algn="ctr"/>
            <a:r>
              <a:rPr lang="en-US" sz="3200" dirty="0"/>
              <a:t>Fluorescence</a:t>
            </a:r>
          </a:p>
        </p:txBody>
      </p:sp>
      <p:sp>
        <p:nvSpPr>
          <p:cNvPr id="57" name="Text Box 11"/>
          <p:cNvSpPr txBox="1"/>
          <p:nvPr/>
        </p:nvSpPr>
        <p:spPr>
          <a:xfrm>
            <a:off x="20539435" y="16087130"/>
            <a:ext cx="2148817" cy="1153861"/>
          </a:xfrm>
          <a:prstGeom prst="rect">
            <a:avLst/>
          </a:prstGeom>
          <a:solidFill>
            <a:srgbClr val="00B050"/>
          </a:solidFill>
          <a:ln>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07000"/>
              </a:lnSpc>
              <a:spcBef>
                <a:spcPts val="0"/>
              </a:spcBef>
              <a:spcAft>
                <a:spcPts val="800"/>
              </a:spcAft>
            </a:pPr>
            <a:r>
              <a:rPr lang="en-US" sz="6000" dirty="0">
                <a:ln>
                  <a:noFill/>
                </a:ln>
                <a:effectLst>
                  <a:outerShdw blurRad="38100" dist="19050" dir="2700000" algn="tl">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DCM</a:t>
            </a:r>
            <a:endParaRPr lang="en-US" sz="6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4" name="TextBox 63"/>
          <p:cNvSpPr txBox="1"/>
          <p:nvPr/>
        </p:nvSpPr>
        <p:spPr>
          <a:xfrm>
            <a:off x="25201841" y="16320232"/>
            <a:ext cx="3950903" cy="707886"/>
          </a:xfrm>
          <a:prstGeom prst="rect">
            <a:avLst/>
          </a:prstGeom>
          <a:solidFill>
            <a:srgbClr val="7030A0"/>
          </a:solidFill>
        </p:spPr>
        <p:txBody>
          <a:bodyPr wrap="square" rtlCol="0" anchor="ctr">
            <a:spAutoFit/>
          </a:bodyPr>
          <a:lstStyle/>
          <a:p>
            <a:pPr algn="ctr"/>
            <a:r>
              <a:rPr lang="en-US" sz="4000" b="1" dirty="0"/>
              <a:t>DCM Detector</a:t>
            </a:r>
          </a:p>
        </p:txBody>
      </p:sp>
      <p:sp>
        <p:nvSpPr>
          <p:cNvPr id="66" name="Sun 65"/>
          <p:cNvSpPr/>
          <p:nvPr/>
        </p:nvSpPr>
        <p:spPr>
          <a:xfrm>
            <a:off x="34902571" y="16021663"/>
            <a:ext cx="1672363" cy="1362809"/>
          </a:xfrm>
          <a:prstGeom prst="su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TextBox 66"/>
          <p:cNvSpPr txBox="1"/>
          <p:nvPr/>
        </p:nvSpPr>
        <p:spPr>
          <a:xfrm>
            <a:off x="34479200" y="17657725"/>
            <a:ext cx="2524474" cy="1077218"/>
          </a:xfrm>
          <a:prstGeom prst="rect">
            <a:avLst/>
          </a:prstGeom>
          <a:noFill/>
        </p:spPr>
        <p:txBody>
          <a:bodyPr wrap="none" rtlCol="0">
            <a:spAutoFit/>
          </a:bodyPr>
          <a:lstStyle/>
          <a:p>
            <a:pPr algn="ctr"/>
            <a:r>
              <a:rPr lang="en-US" sz="3200" dirty="0"/>
              <a:t>Red</a:t>
            </a:r>
          </a:p>
          <a:p>
            <a:pPr algn="ctr"/>
            <a:r>
              <a:rPr lang="en-US" sz="3200" dirty="0"/>
              <a:t>Fluorescence</a:t>
            </a:r>
          </a:p>
        </p:txBody>
      </p:sp>
      <p:sp>
        <p:nvSpPr>
          <p:cNvPr id="68" name="Right Arrow 67"/>
          <p:cNvSpPr/>
          <p:nvPr/>
        </p:nvSpPr>
        <p:spPr>
          <a:xfrm>
            <a:off x="31361973" y="8688902"/>
            <a:ext cx="1853604" cy="8841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ight Arrow 68"/>
          <p:cNvSpPr/>
          <p:nvPr/>
        </p:nvSpPr>
        <p:spPr>
          <a:xfrm>
            <a:off x="22900494" y="16232077"/>
            <a:ext cx="1853604" cy="8841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ight Arrow 70"/>
          <p:cNvSpPr/>
          <p:nvPr/>
        </p:nvSpPr>
        <p:spPr>
          <a:xfrm>
            <a:off x="32962731" y="16242839"/>
            <a:ext cx="1853604" cy="8841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TextBox 73"/>
          <p:cNvSpPr txBox="1"/>
          <p:nvPr/>
        </p:nvSpPr>
        <p:spPr>
          <a:xfrm>
            <a:off x="29456992" y="16324754"/>
            <a:ext cx="2879786" cy="707886"/>
          </a:xfrm>
          <a:prstGeom prst="rect">
            <a:avLst/>
          </a:prstGeom>
          <a:solidFill>
            <a:srgbClr val="FFC000"/>
          </a:solidFill>
        </p:spPr>
        <p:txBody>
          <a:bodyPr wrap="square" rtlCol="0" anchor="ctr">
            <a:spAutoFit/>
          </a:bodyPr>
          <a:lstStyle/>
          <a:p>
            <a:pPr algn="ctr"/>
            <a:r>
              <a:rPr lang="en-US" sz="4000" b="1" dirty="0"/>
              <a:t>Reporter</a:t>
            </a:r>
          </a:p>
        </p:txBody>
      </p:sp>
      <p:sp>
        <p:nvSpPr>
          <p:cNvPr id="22" name="Rectangle 21"/>
          <p:cNvSpPr/>
          <p:nvPr/>
        </p:nvSpPr>
        <p:spPr>
          <a:xfrm>
            <a:off x="24938853" y="15631861"/>
            <a:ext cx="7693639" cy="2015483"/>
          </a:xfrm>
          <a:prstGeom prst="rect">
            <a:avLst/>
          </a:prstGeom>
          <a:noFill/>
          <a:effectLst>
            <a:glow rad="127000">
              <a:schemeClr val="bg1"/>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p:cNvSpPr/>
          <p:nvPr/>
        </p:nvSpPr>
        <p:spPr>
          <a:xfrm>
            <a:off x="26517017" y="7697879"/>
            <a:ext cx="4614806" cy="2637740"/>
          </a:xfrm>
          <a:prstGeom prst="rect">
            <a:avLst/>
          </a:prstGeom>
          <a:noFill/>
          <a:effectLst>
            <a:glow rad="127000">
              <a:schemeClr val="bg1"/>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Title 1"/>
          <p:cNvSpPr txBox="1">
            <a:spLocks/>
          </p:cNvSpPr>
          <p:nvPr/>
        </p:nvSpPr>
        <p:spPr>
          <a:xfrm>
            <a:off x="5934726" y="4367193"/>
            <a:ext cx="11165504" cy="796185"/>
          </a:xfrm>
          <a:prstGeom prst="rect">
            <a:avLst/>
          </a:prstGeom>
        </p:spPr>
        <p:txBody>
          <a:bodyPr/>
          <a:lstStyle>
            <a:lvl1pPr algn="ctr" defTabSz="2809037" rtl="0" eaLnBrk="1" latinLnBrk="0" hangingPunct="1">
              <a:lnSpc>
                <a:spcPct val="90000"/>
              </a:lnSpc>
              <a:spcBef>
                <a:spcPct val="0"/>
              </a:spcBef>
              <a:buNone/>
              <a:tabLst>
                <a:tab pos="32498995" algn="l"/>
              </a:tabLst>
              <a:defRPr lang="en-US" sz="10445" b="0" i="0" kern="1200" spc="492" baseline="0" dirty="0">
                <a:gradFill>
                  <a:gsLst>
                    <a:gs pos="0">
                      <a:schemeClr val="tx2"/>
                    </a:gs>
                    <a:gs pos="100000">
                      <a:schemeClr val="tx2"/>
                    </a:gs>
                  </a:gsLst>
                  <a:lin ang="5400000" scaled="1"/>
                </a:gradFill>
                <a:latin typeface="Segoe UI Semibold" panose="020B0702040204020203" pitchFamily="34" charset="0"/>
                <a:ea typeface="+mj-ea"/>
                <a:cs typeface="Segoe UI Semibold" panose="020B0702040204020203" pitchFamily="34" charset="0"/>
              </a:defRPr>
            </a:lvl1pPr>
          </a:lstStyle>
          <a:p>
            <a:pPr algn="l"/>
            <a:r>
              <a:rPr lang="en-US" sz="4000" b="1" dirty="0">
                <a:latin typeface="Times New Roman" panose="02020603050405020304" pitchFamily="18" charset="0"/>
                <a:cs typeface="Times New Roman" panose="02020603050405020304" pitchFamily="18" charset="0"/>
              </a:rPr>
              <a:t>Methylobacterium extorquens</a:t>
            </a:r>
          </a:p>
        </p:txBody>
      </p:sp>
      <p:sp>
        <p:nvSpPr>
          <p:cNvPr id="77" name="Rectangle 76"/>
          <p:cNvSpPr/>
          <p:nvPr/>
        </p:nvSpPr>
        <p:spPr>
          <a:xfrm>
            <a:off x="5904712" y="5330248"/>
            <a:ext cx="13273868" cy="2554545"/>
          </a:xfrm>
          <a:prstGeom prst="rect">
            <a:avLst/>
          </a:prstGeom>
        </p:spPr>
        <p:txBody>
          <a:bodyPr wrap="square">
            <a:spAutoFit/>
          </a:bodyPr>
          <a:lstStyle/>
          <a:p>
            <a:r>
              <a:rPr lang="en-US" sz="3200" dirty="0">
                <a:latin typeface="Times New Roman" panose="02020603050405020304" pitchFamily="18" charset="0"/>
                <a:ea typeface="Times New Roman" panose="02020603050405020304" pitchFamily="18" charset="0"/>
              </a:rPr>
              <a:t>An important part of our design system is the dcmR gene, which was discovered in Methylobacterium extorquens, an extremophile bacterium. </a:t>
            </a:r>
            <a:r>
              <a:rPr lang="en-US" sz="3200" i="1" dirty="0">
                <a:latin typeface="Times New Roman" panose="02020603050405020304" pitchFamily="18" charset="0"/>
                <a:ea typeface="Times New Roman" panose="02020603050405020304" pitchFamily="18" charset="0"/>
              </a:rPr>
              <a:t>Methylobacterium</a:t>
            </a:r>
            <a:r>
              <a:rPr lang="en-US" sz="3200" dirty="0">
                <a:latin typeface="Times New Roman" panose="02020603050405020304" pitchFamily="18" charset="0"/>
                <a:ea typeface="Times New Roman" panose="02020603050405020304" pitchFamily="18" charset="0"/>
              </a:rPr>
              <a:t> strain DM4 has been isolated from industrial wastewater sludge in Switzerland, as part of efforts to characterize microorganisms able to degrade the organohalogenated pollutant dichloromethane (DCM).</a:t>
            </a:r>
            <a:r>
              <a:rPr lang="en-US" sz="3200" baseline="30000" dirty="0">
                <a:latin typeface="Times New Roman" panose="02020603050405020304" pitchFamily="18" charset="0"/>
                <a:ea typeface="Times New Roman" panose="02020603050405020304" pitchFamily="18" charset="0"/>
              </a:rPr>
              <a:t>6</a:t>
            </a:r>
            <a:r>
              <a:rPr lang="en-US" sz="3200" dirty="0">
                <a:latin typeface="Times New Roman" panose="02020603050405020304" pitchFamily="18" charset="0"/>
                <a:ea typeface="Times New Roman" panose="02020603050405020304" pitchFamily="18" charset="0"/>
              </a:rPr>
              <a:t> </a:t>
            </a:r>
            <a:endParaRPr lang="en-US" sz="3200" dirty="0">
              <a:effectLst/>
              <a:latin typeface="Times New Roman" panose="02020603050405020304" pitchFamily="18" charset="0"/>
              <a:ea typeface="Times New Roman" panose="02020603050405020304" pitchFamily="18" charset="0"/>
            </a:endParaRPr>
          </a:p>
        </p:txBody>
      </p:sp>
      <p:sp>
        <p:nvSpPr>
          <p:cNvPr id="24" name="Rectangle 23"/>
          <p:cNvSpPr/>
          <p:nvPr/>
        </p:nvSpPr>
        <p:spPr>
          <a:xfrm>
            <a:off x="5941686" y="8278636"/>
            <a:ext cx="13411088" cy="4031873"/>
          </a:xfrm>
          <a:prstGeom prst="rect">
            <a:avLst/>
          </a:prstGeom>
        </p:spPr>
        <p:txBody>
          <a:bodyPr wrap="square">
            <a:spAutoFit/>
          </a:bodyPr>
          <a:lstStyle/>
          <a:p>
            <a:r>
              <a:rPr lang="en-US" sz="3200" dirty="0">
                <a:latin typeface="Times New Roman" panose="02020603050405020304" pitchFamily="18" charset="0"/>
                <a:ea typeface="Times New Roman" panose="02020603050405020304" pitchFamily="18" charset="0"/>
              </a:rPr>
              <a:t>Methylobacterium extorquens is a methylotroph with the ability to grow on one or several reduced one carbon (C1) compounds</a:t>
            </a:r>
            <a:r>
              <a:rPr lang="en-US" sz="3200" baseline="30000" dirty="0">
                <a:latin typeface="Times New Roman" panose="02020603050405020304" pitchFamily="18" charset="0"/>
                <a:ea typeface="Times New Roman" panose="02020603050405020304" pitchFamily="18" charset="0"/>
              </a:rPr>
              <a:t>7</a:t>
            </a:r>
            <a:r>
              <a:rPr lang="en-US" sz="3200" dirty="0">
                <a:latin typeface="Times New Roman" panose="02020603050405020304" pitchFamily="18" charset="0"/>
                <a:ea typeface="Times New Roman" panose="02020603050405020304" pitchFamily="18" charset="0"/>
              </a:rPr>
              <a:t> and able to metabolize formaldehyde, a toxic product.</a:t>
            </a:r>
            <a:r>
              <a:rPr lang="en-US" sz="3200" baseline="30000" dirty="0">
                <a:latin typeface="Times New Roman" panose="02020603050405020304" pitchFamily="18" charset="0"/>
                <a:ea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rPr>
              <a:t>There are two genes responsible for metabolizing DCM: dcmA which codes for the enzyme DCM dehalogenase and dcmR. </a:t>
            </a:r>
          </a:p>
          <a:p>
            <a:endParaRPr lang="en-US" sz="3200" dirty="0">
              <a:latin typeface="Times New Roman" panose="02020603050405020304" pitchFamily="18" charset="0"/>
              <a:ea typeface="Times New Roman" panose="02020603050405020304" pitchFamily="18" charset="0"/>
            </a:endParaRPr>
          </a:p>
          <a:p>
            <a:r>
              <a:rPr lang="en-US" sz="3200" dirty="0">
                <a:latin typeface="Times New Roman" panose="02020603050405020304" pitchFamily="18" charset="0"/>
                <a:ea typeface="Times New Roman" panose="02020603050405020304" pitchFamily="18" charset="0"/>
              </a:rPr>
              <a:t>The dcmR gene is induced by the presence of DCM in the environment, and it codes for the regulatory protein DcmR. The DcmR protein binds DCM and serves as a repressor for both the dcmR and dcmA gene.</a:t>
            </a:r>
            <a:endParaRPr lang="en-US" sz="3200" dirty="0"/>
          </a:p>
        </p:txBody>
      </p:sp>
      <p:sp>
        <p:nvSpPr>
          <p:cNvPr id="47" name="TextBox 46">
            <a:hlinkClick r:id="rId6" action="ppaction://hlinksldjump"/>
            <a:extLst>
              <a:ext uri="{FF2B5EF4-FFF2-40B4-BE49-F238E27FC236}">
                <a16:creationId xmlns:a16="http://schemas.microsoft.com/office/drawing/2014/main" id="{99A55A7B-4454-4118-9F77-E5D037F50583}"/>
              </a:ext>
            </a:extLst>
          </p:cNvPr>
          <p:cNvSpPr txBox="1"/>
          <p:nvPr/>
        </p:nvSpPr>
        <p:spPr>
          <a:xfrm>
            <a:off x="27849598" y="19888817"/>
            <a:ext cx="9144487" cy="811525"/>
          </a:xfrm>
          <a:prstGeom prst="roundRect">
            <a:avLst>
              <a:gd name="adj" fmla="val 50000"/>
            </a:avLst>
          </a:prstGeom>
          <a:solidFill>
            <a:schemeClr val="accent1">
              <a:lumMod val="60000"/>
              <a:lumOff val="40000"/>
            </a:schemeClr>
          </a:solidFill>
          <a:ln w="19050">
            <a:solidFill>
              <a:schemeClr val="accent5"/>
            </a:solidFill>
          </a:ln>
        </p:spPr>
        <p:txBody>
          <a:bodyPr wrap="square" lIns="0" rIns="0" rtlCol="0" anchor="ctr" anchorCtr="0">
            <a:noAutofit/>
          </a:bodyPr>
          <a:lstStyle/>
          <a:p>
            <a:pPr algn="ctr" defTabSz="2809037">
              <a:defRPr/>
            </a:pPr>
            <a:r>
              <a:rPr lang="en-US" sz="3686" b="1" kern="0" dirty="0">
                <a:solidFill>
                  <a:srgbClr val="06324B"/>
                </a:solidFill>
              </a:rPr>
              <a:t>Return to Title Slide</a:t>
            </a:r>
          </a:p>
        </p:txBody>
      </p:sp>
      <p:grpSp>
        <p:nvGrpSpPr>
          <p:cNvPr id="54" name="Percent Chart"/>
          <p:cNvGrpSpPr/>
          <p:nvPr/>
        </p:nvGrpSpPr>
        <p:grpSpPr>
          <a:xfrm>
            <a:off x="1061946" y="4993114"/>
            <a:ext cx="4734500" cy="4674064"/>
            <a:chOff x="4547093" y="1223945"/>
            <a:chExt cx="1645920" cy="1645973"/>
          </a:xfrm>
        </p:grpSpPr>
        <p:sp>
          <p:nvSpPr>
            <p:cNvPr id="55" name="Outer Oval"/>
            <p:cNvSpPr>
              <a:spLocks noChangeAspect="1"/>
            </p:cNvSpPr>
            <p:nvPr/>
          </p:nvSpPr>
          <p:spPr>
            <a:xfrm>
              <a:off x="4646290" y="1323168"/>
              <a:ext cx="1447527" cy="1447527"/>
            </a:xfrm>
            <a:prstGeom prst="ellipse">
              <a:avLst/>
            </a:prstGeom>
            <a:solidFill>
              <a:schemeClr val="accent2"/>
            </a:solidFill>
            <a:ln w="9525" cap="flat" cmpd="sng" algn="ctr">
              <a:noFill/>
              <a:prstDash val="solid"/>
            </a:ln>
            <a:effectLst/>
          </p:spPr>
          <p:txBody>
            <a:bodyPr wrap="none" lIns="0" tIns="0" rIns="0" bIns="0" rtlCol="0" anchor="ctr"/>
            <a:lstStyle/>
            <a:p>
              <a:pPr algn="ctr" defTabSz="1404518">
                <a:defRPr/>
              </a:pPr>
              <a:endParaRPr lang="en-US" sz="7373" b="1" kern="0" dirty="0">
                <a:solidFill>
                  <a:srgbClr val="76B141"/>
                </a:solidFill>
                <a:latin typeface="Calibri"/>
              </a:endParaRPr>
            </a:p>
          </p:txBody>
        </p:sp>
        <p:sp>
          <p:nvSpPr>
            <p:cNvPr id="56" name="dots"/>
            <p:cNvSpPr>
              <a:spLocks noChangeAspect="1"/>
            </p:cNvSpPr>
            <p:nvPr/>
          </p:nvSpPr>
          <p:spPr>
            <a:xfrm>
              <a:off x="4783558" y="1460436"/>
              <a:ext cx="1172990" cy="1172990"/>
            </a:xfrm>
            <a:prstGeom prst="ellipse">
              <a:avLst/>
            </a:prstGeom>
            <a:noFill/>
            <a:ln w="40005" cap="rnd" cmpd="sng" algn="ctr">
              <a:solidFill>
                <a:schemeClr val="accent4">
                  <a:alpha val="68000"/>
                </a:schemeClr>
              </a:solidFill>
              <a:prstDash val="sysDot"/>
            </a:ln>
            <a:effectLst/>
          </p:spPr>
          <p:txBody>
            <a:bodyPr rtlCol="0" anchor="ctr"/>
            <a:lstStyle/>
            <a:p>
              <a:pPr algn="ctr" defTabSz="1404518"/>
              <a:endParaRPr lang="en-US" sz="16991" kern="0">
                <a:solidFill>
                  <a:prstClr val="white"/>
                </a:solidFill>
                <a:latin typeface="Calibri"/>
              </a:endParaRPr>
            </a:p>
          </p:txBody>
        </p:sp>
        <p:graphicFrame>
          <p:nvGraphicFramePr>
            <p:cNvPr id="63" name="Excel Chart">
              <a:hlinkClick r:id="rId6" action="ppaction://hlinksldjump"/>
            </p:cNvPr>
            <p:cNvGraphicFramePr>
              <a:graphicFrameLocks noChangeAspect="1"/>
            </p:cNvGraphicFramePr>
            <p:nvPr>
              <p:extLst>
                <p:ext uri="{D42A27DB-BD31-4B8C-83A1-F6EECF244321}">
                  <p14:modId xmlns:p14="http://schemas.microsoft.com/office/powerpoint/2010/main" val="37810450"/>
                </p:ext>
              </p:extLst>
            </p:nvPr>
          </p:nvGraphicFramePr>
          <p:xfrm>
            <a:off x="4547093" y="1223945"/>
            <a:ext cx="1645920" cy="1645973"/>
          </p:xfrm>
          <a:graphic>
            <a:graphicData uri="http://schemas.openxmlformats.org/drawingml/2006/chart">
              <c:chart xmlns:c="http://schemas.openxmlformats.org/drawingml/2006/chart" xmlns:r="http://schemas.openxmlformats.org/officeDocument/2006/relationships" r:id="rId7"/>
            </a:graphicData>
          </a:graphic>
        </p:graphicFrame>
      </p:grpSp>
      <p:grpSp>
        <p:nvGrpSpPr>
          <p:cNvPr id="65" name="Percent Chart"/>
          <p:cNvGrpSpPr/>
          <p:nvPr/>
        </p:nvGrpSpPr>
        <p:grpSpPr>
          <a:xfrm>
            <a:off x="1272444" y="12604543"/>
            <a:ext cx="4258640" cy="4366548"/>
            <a:chOff x="4547093" y="1223945"/>
            <a:chExt cx="1645920" cy="1645973"/>
          </a:xfrm>
        </p:grpSpPr>
        <p:sp>
          <p:nvSpPr>
            <p:cNvPr id="72" name="Outer Oval"/>
            <p:cNvSpPr>
              <a:spLocks noChangeAspect="1"/>
            </p:cNvSpPr>
            <p:nvPr/>
          </p:nvSpPr>
          <p:spPr>
            <a:xfrm>
              <a:off x="4646290" y="1323168"/>
              <a:ext cx="1447527" cy="1447527"/>
            </a:xfrm>
            <a:prstGeom prst="ellipse">
              <a:avLst/>
            </a:prstGeom>
            <a:solidFill>
              <a:schemeClr val="accent2"/>
            </a:solidFill>
            <a:ln w="9525" cap="flat" cmpd="sng" algn="ctr">
              <a:noFill/>
              <a:prstDash val="solid"/>
            </a:ln>
            <a:effectLst/>
          </p:spPr>
          <p:txBody>
            <a:bodyPr wrap="none" lIns="0" tIns="0" rIns="0" bIns="0" rtlCol="0" anchor="ctr"/>
            <a:lstStyle/>
            <a:p>
              <a:pPr algn="ctr" defTabSz="1404518">
                <a:defRPr/>
              </a:pPr>
              <a:endParaRPr lang="en-US" sz="7373" b="1" kern="0" dirty="0">
                <a:solidFill>
                  <a:srgbClr val="76B141"/>
                </a:solidFill>
                <a:latin typeface="Calibri"/>
              </a:endParaRPr>
            </a:p>
          </p:txBody>
        </p:sp>
        <p:sp>
          <p:nvSpPr>
            <p:cNvPr id="73" name="dots"/>
            <p:cNvSpPr>
              <a:spLocks noChangeAspect="1"/>
            </p:cNvSpPr>
            <p:nvPr/>
          </p:nvSpPr>
          <p:spPr>
            <a:xfrm>
              <a:off x="4783558" y="1460436"/>
              <a:ext cx="1172990" cy="1172990"/>
            </a:xfrm>
            <a:prstGeom prst="ellipse">
              <a:avLst/>
            </a:prstGeom>
            <a:noFill/>
            <a:ln w="40005" cap="rnd" cmpd="sng" algn="ctr">
              <a:solidFill>
                <a:schemeClr val="accent4">
                  <a:alpha val="68000"/>
                </a:schemeClr>
              </a:solidFill>
              <a:prstDash val="sysDot"/>
            </a:ln>
            <a:effectLst/>
          </p:spPr>
          <p:txBody>
            <a:bodyPr rtlCol="0" anchor="ctr"/>
            <a:lstStyle/>
            <a:p>
              <a:pPr algn="ctr" defTabSz="1404518"/>
              <a:endParaRPr lang="en-US" sz="16991" kern="0">
                <a:solidFill>
                  <a:prstClr val="white"/>
                </a:solidFill>
                <a:latin typeface="Calibri"/>
              </a:endParaRPr>
            </a:p>
          </p:txBody>
        </p:sp>
        <p:graphicFrame>
          <p:nvGraphicFramePr>
            <p:cNvPr id="78" name="Excel Chart">
              <a:hlinkClick r:id="rId8" action="ppaction://hlinksldjump"/>
            </p:cNvPr>
            <p:cNvGraphicFramePr>
              <a:graphicFrameLocks noChangeAspect="1"/>
            </p:cNvGraphicFramePr>
            <p:nvPr>
              <p:extLst>
                <p:ext uri="{D42A27DB-BD31-4B8C-83A1-F6EECF244321}">
                  <p14:modId xmlns:p14="http://schemas.microsoft.com/office/powerpoint/2010/main" val="1386627991"/>
                </p:ext>
              </p:extLst>
            </p:nvPr>
          </p:nvGraphicFramePr>
          <p:xfrm>
            <a:off x="4547093" y="1223945"/>
            <a:ext cx="1645920" cy="1645973"/>
          </p:xfrm>
          <a:graphic>
            <a:graphicData uri="http://schemas.openxmlformats.org/drawingml/2006/chart">
              <c:chart xmlns:c="http://schemas.openxmlformats.org/drawingml/2006/chart" xmlns:r="http://schemas.openxmlformats.org/officeDocument/2006/relationships" r:id="rId9"/>
            </a:graphicData>
          </a:graphic>
        </p:graphicFrame>
      </p:grpSp>
      <p:grpSp>
        <p:nvGrpSpPr>
          <p:cNvPr id="80" name="Percent Chart"/>
          <p:cNvGrpSpPr/>
          <p:nvPr/>
        </p:nvGrpSpPr>
        <p:grpSpPr>
          <a:xfrm>
            <a:off x="1188712" y="16341715"/>
            <a:ext cx="4502304" cy="4656196"/>
            <a:chOff x="4547093" y="1223945"/>
            <a:chExt cx="1645920" cy="1645973"/>
          </a:xfrm>
        </p:grpSpPr>
        <p:sp>
          <p:nvSpPr>
            <p:cNvPr id="84" name="Outer Oval"/>
            <p:cNvSpPr>
              <a:spLocks noChangeAspect="1"/>
            </p:cNvSpPr>
            <p:nvPr/>
          </p:nvSpPr>
          <p:spPr>
            <a:xfrm>
              <a:off x="4646290" y="1323168"/>
              <a:ext cx="1447527" cy="1447527"/>
            </a:xfrm>
            <a:prstGeom prst="ellipse">
              <a:avLst/>
            </a:prstGeom>
            <a:solidFill>
              <a:schemeClr val="accent2"/>
            </a:solidFill>
            <a:ln w="9525" cap="flat" cmpd="sng" algn="ctr">
              <a:noFill/>
              <a:prstDash val="solid"/>
            </a:ln>
            <a:effectLst/>
          </p:spPr>
          <p:txBody>
            <a:bodyPr wrap="none" lIns="0" tIns="0" rIns="0" bIns="0" rtlCol="0" anchor="ctr"/>
            <a:lstStyle/>
            <a:p>
              <a:pPr algn="ctr" defTabSz="1404518">
                <a:defRPr/>
              </a:pPr>
              <a:endParaRPr lang="en-US" sz="7373" b="1" kern="0" dirty="0">
                <a:solidFill>
                  <a:srgbClr val="76B141"/>
                </a:solidFill>
                <a:latin typeface="Calibri"/>
              </a:endParaRPr>
            </a:p>
          </p:txBody>
        </p:sp>
        <p:sp>
          <p:nvSpPr>
            <p:cNvPr id="85" name="dots"/>
            <p:cNvSpPr>
              <a:spLocks noChangeAspect="1"/>
            </p:cNvSpPr>
            <p:nvPr/>
          </p:nvSpPr>
          <p:spPr>
            <a:xfrm>
              <a:off x="4783558" y="1460436"/>
              <a:ext cx="1172990" cy="1172990"/>
            </a:xfrm>
            <a:prstGeom prst="ellipse">
              <a:avLst/>
            </a:prstGeom>
            <a:noFill/>
            <a:ln w="40005" cap="rnd" cmpd="sng" algn="ctr">
              <a:solidFill>
                <a:schemeClr val="bg1">
                  <a:alpha val="68000"/>
                </a:schemeClr>
              </a:solidFill>
              <a:prstDash val="solid"/>
            </a:ln>
            <a:effectLst/>
          </p:spPr>
          <p:txBody>
            <a:bodyPr rtlCol="0" anchor="ctr"/>
            <a:lstStyle/>
            <a:p>
              <a:pPr algn="ctr" defTabSz="1404518">
                <a:defRPr/>
              </a:pPr>
              <a:endParaRPr lang="en-US" sz="5530" kern="0">
                <a:solidFill>
                  <a:prstClr val="white"/>
                </a:solidFill>
                <a:latin typeface="Calibri"/>
              </a:endParaRPr>
            </a:p>
          </p:txBody>
        </p:sp>
        <p:graphicFrame>
          <p:nvGraphicFramePr>
            <p:cNvPr id="86" name="Excel Chart">
              <a:hlinkClick r:id="rId3" action="ppaction://hlinksldjump"/>
            </p:cNvPr>
            <p:cNvGraphicFramePr>
              <a:graphicFrameLocks noChangeAspect="1"/>
            </p:cNvGraphicFramePr>
            <p:nvPr>
              <p:extLst>
                <p:ext uri="{D42A27DB-BD31-4B8C-83A1-F6EECF244321}">
                  <p14:modId xmlns:p14="http://schemas.microsoft.com/office/powerpoint/2010/main" val="472569606"/>
                </p:ext>
              </p:extLst>
            </p:nvPr>
          </p:nvGraphicFramePr>
          <p:xfrm>
            <a:off x="4547093" y="1223945"/>
            <a:ext cx="1645920" cy="1645973"/>
          </p:xfrm>
          <a:graphic>
            <a:graphicData uri="http://schemas.openxmlformats.org/drawingml/2006/chart">
              <c:chart xmlns:c="http://schemas.openxmlformats.org/drawingml/2006/chart" xmlns:r="http://schemas.openxmlformats.org/officeDocument/2006/relationships" r:id="rId10"/>
            </a:graphicData>
          </a:graphic>
        </p:graphicFrame>
      </p:grpSp>
      <p:grpSp>
        <p:nvGrpSpPr>
          <p:cNvPr id="87" name="Percent Chart"/>
          <p:cNvGrpSpPr/>
          <p:nvPr/>
        </p:nvGrpSpPr>
        <p:grpSpPr>
          <a:xfrm>
            <a:off x="1238927" y="8885999"/>
            <a:ext cx="4270108" cy="4286851"/>
            <a:chOff x="4547093" y="1223945"/>
            <a:chExt cx="1645920" cy="1645973"/>
          </a:xfrm>
        </p:grpSpPr>
        <p:sp>
          <p:nvSpPr>
            <p:cNvPr id="88" name="Outer Oval"/>
            <p:cNvSpPr>
              <a:spLocks noChangeAspect="1"/>
            </p:cNvSpPr>
            <p:nvPr/>
          </p:nvSpPr>
          <p:spPr>
            <a:xfrm>
              <a:off x="4646290" y="1323168"/>
              <a:ext cx="1447527" cy="1447527"/>
            </a:xfrm>
            <a:prstGeom prst="ellipse">
              <a:avLst/>
            </a:prstGeom>
            <a:solidFill>
              <a:schemeClr val="accent2"/>
            </a:solidFill>
            <a:ln w="9525" cap="flat" cmpd="sng" algn="ctr">
              <a:noFill/>
              <a:prstDash val="solid"/>
            </a:ln>
            <a:effectLst/>
          </p:spPr>
          <p:txBody>
            <a:bodyPr wrap="none" lIns="0" tIns="0" rIns="0" bIns="0" rtlCol="0" anchor="ctr"/>
            <a:lstStyle/>
            <a:p>
              <a:pPr algn="ctr" defTabSz="1404518">
                <a:defRPr/>
              </a:pPr>
              <a:endParaRPr lang="en-US" sz="7373" b="1" kern="0" dirty="0">
                <a:solidFill>
                  <a:srgbClr val="76B141"/>
                </a:solidFill>
                <a:latin typeface="Calibri"/>
              </a:endParaRPr>
            </a:p>
          </p:txBody>
        </p:sp>
        <p:sp>
          <p:nvSpPr>
            <p:cNvPr id="89" name="dots"/>
            <p:cNvSpPr>
              <a:spLocks noChangeAspect="1"/>
            </p:cNvSpPr>
            <p:nvPr/>
          </p:nvSpPr>
          <p:spPr>
            <a:xfrm>
              <a:off x="4783558" y="1460436"/>
              <a:ext cx="1172990" cy="1172990"/>
            </a:xfrm>
            <a:prstGeom prst="ellipse">
              <a:avLst/>
            </a:prstGeom>
            <a:noFill/>
            <a:ln w="40005" cap="rnd" cmpd="sng" algn="ctr">
              <a:solidFill>
                <a:schemeClr val="bg1">
                  <a:alpha val="68000"/>
                </a:schemeClr>
              </a:solidFill>
              <a:prstDash val="solid"/>
            </a:ln>
            <a:effectLst/>
          </p:spPr>
          <p:txBody>
            <a:bodyPr rtlCol="0" anchor="ctr"/>
            <a:lstStyle/>
            <a:p>
              <a:pPr algn="ctr" defTabSz="1404518">
                <a:defRPr/>
              </a:pPr>
              <a:endParaRPr lang="en-US" sz="5530" kern="0">
                <a:solidFill>
                  <a:prstClr val="white"/>
                </a:solidFill>
                <a:latin typeface="Calibri"/>
              </a:endParaRPr>
            </a:p>
          </p:txBody>
        </p:sp>
        <p:graphicFrame>
          <p:nvGraphicFramePr>
            <p:cNvPr id="90" name="Excel Chart">
              <a:hlinkClick r:id="rId11" action="ppaction://hlinksldjump"/>
            </p:cNvPr>
            <p:cNvGraphicFramePr>
              <a:graphicFrameLocks noChangeAspect="1"/>
            </p:cNvGraphicFramePr>
            <p:nvPr>
              <p:extLst>
                <p:ext uri="{D42A27DB-BD31-4B8C-83A1-F6EECF244321}">
                  <p14:modId xmlns:p14="http://schemas.microsoft.com/office/powerpoint/2010/main" val="3758208028"/>
                </p:ext>
              </p:extLst>
            </p:nvPr>
          </p:nvGraphicFramePr>
          <p:xfrm>
            <a:off x="4547093" y="1223945"/>
            <a:ext cx="1645920" cy="1645973"/>
          </p:xfrm>
          <a:graphic>
            <a:graphicData uri="http://schemas.openxmlformats.org/drawingml/2006/chart">
              <c:chart xmlns:c="http://schemas.openxmlformats.org/drawingml/2006/chart" xmlns:r="http://schemas.openxmlformats.org/officeDocument/2006/relationships" r:id="rId12"/>
            </a:graphicData>
          </a:graphic>
        </p:graphicFrame>
      </p:grpSp>
    </p:spTree>
    <p:extLst>
      <p:ext uri="{BB962C8B-B14F-4D97-AF65-F5344CB8AC3E}">
        <p14:creationId xmlns:p14="http://schemas.microsoft.com/office/powerpoint/2010/main" val="3847856417"/>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hlinkClick r:id="rId3" action="ppaction://hlinksldjump"/>
            <a:extLst>
              <a:ext uri="{FF2B5EF4-FFF2-40B4-BE49-F238E27FC236}">
                <a16:creationId xmlns:a16="http://schemas.microsoft.com/office/drawing/2014/main" id="{CA480A17-B33A-4E1E-B9C3-7E3069563167}"/>
              </a:ext>
            </a:extLst>
          </p:cNvPr>
          <p:cNvSpPr/>
          <p:nvPr/>
        </p:nvSpPr>
        <p:spPr>
          <a:xfrm>
            <a:off x="0" y="19795878"/>
            <a:ext cx="37453711" cy="1106095"/>
          </a:xfrm>
          <a:prstGeom prst="rect">
            <a:avLst/>
          </a:prstGeom>
          <a:solidFill>
            <a:srgbClr val="D3EC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06324B"/>
                </a:solidFill>
                <a:latin typeface="Arial"/>
                <a:cs typeface="Arial"/>
              </a:rPr>
              <a:t>PARTS LEVEL DESIGN</a:t>
            </a:r>
          </a:p>
        </p:txBody>
      </p:sp>
      <p:sp>
        <p:nvSpPr>
          <p:cNvPr id="79" name="Rectangle 78">
            <a:hlinkClick r:id="rId3" action="ppaction://hlinksldjump"/>
            <a:extLst>
              <a:ext uri="{FF2B5EF4-FFF2-40B4-BE49-F238E27FC236}">
                <a16:creationId xmlns:a16="http://schemas.microsoft.com/office/drawing/2014/main" id="{CA480A17-B33A-4E1E-B9C3-7E3069563167}"/>
              </a:ext>
            </a:extLst>
          </p:cNvPr>
          <p:cNvSpPr/>
          <p:nvPr/>
        </p:nvSpPr>
        <p:spPr>
          <a:xfrm>
            <a:off x="0" y="0"/>
            <a:ext cx="37453711" cy="3423849"/>
          </a:xfrm>
          <a:prstGeom prst="rect">
            <a:avLst/>
          </a:prstGeom>
          <a:solidFill>
            <a:srgbClr val="0045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dirty="0"/>
              <a:t>Detection of Dichloromethane in Superfund Sites</a:t>
            </a:r>
            <a:endParaRPr lang="en-US" sz="7200" dirty="0">
              <a:latin typeface="Arial"/>
              <a:cs typeface="Arial"/>
            </a:endParaRPr>
          </a:p>
          <a:p>
            <a:pPr algn="ctr"/>
            <a:r>
              <a:rPr lang="en-US" sz="6000" dirty="0"/>
              <a:t>Alexander Popescu, Monica German</a:t>
            </a:r>
            <a:endParaRPr lang="en-US" sz="6000" dirty="0">
              <a:latin typeface="Arial"/>
              <a:cs typeface="Arial"/>
            </a:endParaRPr>
          </a:p>
          <a:p>
            <a:pPr algn="ctr"/>
            <a:r>
              <a:rPr lang="en-US" sz="6000" dirty="0"/>
              <a:t>Homeschool Team</a:t>
            </a:r>
            <a:endParaRPr lang="en-US" sz="6000" dirty="0">
              <a:latin typeface="Arial"/>
              <a:cs typeface="Arial"/>
            </a:endParaRPr>
          </a:p>
        </p:txBody>
      </p:sp>
      <p:sp>
        <p:nvSpPr>
          <p:cNvPr id="40" name="Rectangle 39"/>
          <p:cNvSpPr/>
          <p:nvPr/>
        </p:nvSpPr>
        <p:spPr>
          <a:xfrm>
            <a:off x="0" y="123187"/>
            <a:ext cx="37334499" cy="20821338"/>
          </a:xfrm>
          <a:prstGeom prst="rect">
            <a:avLst/>
          </a:prstGeom>
          <a:noFill/>
          <a:ln w="254000">
            <a:solidFill>
              <a:srgbClr val="000000"/>
            </a:solidFill>
            <a:miter lim="800000"/>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1672300" rtl="0" eaLnBrk="1" latinLnBrk="0" hangingPunct="1">
              <a:defRPr sz="6600" kern="1200">
                <a:solidFill>
                  <a:schemeClr val="lt1"/>
                </a:solidFill>
                <a:latin typeface="+mn-lt"/>
                <a:ea typeface="+mn-ea"/>
                <a:cs typeface="+mn-cs"/>
              </a:defRPr>
            </a:lvl1pPr>
            <a:lvl2pPr marL="1672300" algn="l" defTabSz="1672300" rtl="0" eaLnBrk="1" latinLnBrk="0" hangingPunct="1">
              <a:defRPr sz="6600" kern="1200">
                <a:solidFill>
                  <a:schemeClr val="lt1"/>
                </a:solidFill>
                <a:latin typeface="+mn-lt"/>
                <a:ea typeface="+mn-ea"/>
                <a:cs typeface="+mn-cs"/>
              </a:defRPr>
            </a:lvl2pPr>
            <a:lvl3pPr marL="3344601" algn="l" defTabSz="1672300" rtl="0" eaLnBrk="1" latinLnBrk="0" hangingPunct="1">
              <a:defRPr sz="6600" kern="1200">
                <a:solidFill>
                  <a:schemeClr val="lt1"/>
                </a:solidFill>
                <a:latin typeface="+mn-lt"/>
                <a:ea typeface="+mn-ea"/>
                <a:cs typeface="+mn-cs"/>
              </a:defRPr>
            </a:lvl3pPr>
            <a:lvl4pPr marL="5016901" algn="l" defTabSz="1672300" rtl="0" eaLnBrk="1" latinLnBrk="0" hangingPunct="1">
              <a:defRPr sz="6600" kern="1200">
                <a:solidFill>
                  <a:schemeClr val="lt1"/>
                </a:solidFill>
                <a:latin typeface="+mn-lt"/>
                <a:ea typeface="+mn-ea"/>
                <a:cs typeface="+mn-cs"/>
              </a:defRPr>
            </a:lvl4pPr>
            <a:lvl5pPr marL="6689202" algn="l" defTabSz="1672300" rtl="0" eaLnBrk="1" latinLnBrk="0" hangingPunct="1">
              <a:defRPr sz="6600" kern="1200">
                <a:solidFill>
                  <a:schemeClr val="lt1"/>
                </a:solidFill>
                <a:latin typeface="+mn-lt"/>
                <a:ea typeface="+mn-ea"/>
                <a:cs typeface="+mn-cs"/>
              </a:defRPr>
            </a:lvl5pPr>
            <a:lvl6pPr marL="8361502" algn="l" defTabSz="1672300" rtl="0" eaLnBrk="1" latinLnBrk="0" hangingPunct="1">
              <a:defRPr sz="6600" kern="1200">
                <a:solidFill>
                  <a:schemeClr val="lt1"/>
                </a:solidFill>
                <a:latin typeface="+mn-lt"/>
                <a:ea typeface="+mn-ea"/>
                <a:cs typeface="+mn-cs"/>
              </a:defRPr>
            </a:lvl6pPr>
            <a:lvl7pPr marL="10033803" algn="l" defTabSz="1672300" rtl="0" eaLnBrk="1" latinLnBrk="0" hangingPunct="1">
              <a:defRPr sz="6600" kern="1200">
                <a:solidFill>
                  <a:schemeClr val="lt1"/>
                </a:solidFill>
                <a:latin typeface="+mn-lt"/>
                <a:ea typeface="+mn-ea"/>
                <a:cs typeface="+mn-cs"/>
              </a:defRPr>
            </a:lvl7pPr>
            <a:lvl8pPr marL="11706103" algn="l" defTabSz="1672300" rtl="0" eaLnBrk="1" latinLnBrk="0" hangingPunct="1">
              <a:defRPr sz="6600" kern="1200">
                <a:solidFill>
                  <a:schemeClr val="lt1"/>
                </a:solidFill>
                <a:latin typeface="+mn-lt"/>
                <a:ea typeface="+mn-ea"/>
                <a:cs typeface="+mn-cs"/>
              </a:defRPr>
            </a:lvl8pPr>
            <a:lvl9pPr marL="13378404" algn="l" defTabSz="1672300" rtl="0" eaLnBrk="1" latinLnBrk="0" hangingPunct="1">
              <a:defRPr sz="6600" kern="1200">
                <a:solidFill>
                  <a:schemeClr val="lt1"/>
                </a:solidFill>
                <a:latin typeface="+mn-lt"/>
                <a:ea typeface="+mn-ea"/>
                <a:cs typeface="+mn-cs"/>
              </a:defRPr>
            </a:lvl9pPr>
          </a:lstStyle>
          <a:p>
            <a:pPr algn="ctr"/>
            <a:endParaRPr lang="en-US"/>
          </a:p>
        </p:txBody>
      </p:sp>
      <p:pic>
        <p:nvPicPr>
          <p:cNvPr id="1026" name="Picture 2" descr="http://www.miankoutu.com/uploadfiles/2015-9-24/2015924112941816.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295507" y="20164462"/>
            <a:ext cx="680658" cy="680658"/>
          </a:xfrm>
          <a:prstGeom prst="rect">
            <a:avLst/>
          </a:prstGeom>
          <a:noFill/>
          <a:extLst>
            <a:ext uri="{909E8E84-426E-40dd-AFC4-6F175D3DCCD1}">
              <a14:hiddenFill xmlns:a14="http://schemas.microsoft.com/office/drawing/2010/main" xmlns="">
                <a:solidFill>
                  <a:srgbClr val="FFFFFF"/>
                </a:solidFill>
              </a14:hiddenFill>
            </a:ext>
          </a:extLst>
        </p:spPr>
      </p:pic>
      <p:sp>
        <p:nvSpPr>
          <p:cNvPr id="70" name="TextBox 69"/>
          <p:cNvSpPr txBox="1"/>
          <p:nvPr/>
        </p:nvSpPr>
        <p:spPr>
          <a:xfrm>
            <a:off x="590947" y="3792140"/>
            <a:ext cx="3638154" cy="1384995"/>
          </a:xfrm>
          <a:prstGeom prst="rect">
            <a:avLst/>
          </a:prstGeom>
          <a:noFill/>
        </p:spPr>
        <p:txBody>
          <a:bodyPr wrap="square" rtlCol="0">
            <a:spAutoFit/>
          </a:bodyPr>
          <a:lstStyle/>
          <a:p>
            <a:r>
              <a:rPr lang="en-US" sz="2800" i="1" dirty="0">
                <a:latin typeface="Arial"/>
                <a:cs typeface="Arial"/>
              </a:rPr>
              <a:t>Interactive!</a:t>
            </a:r>
          </a:p>
          <a:p>
            <a:r>
              <a:rPr lang="en-US" sz="2800" dirty="0">
                <a:latin typeface="Arial"/>
                <a:cs typeface="Arial"/>
              </a:rPr>
              <a:t>Click bubbles </a:t>
            </a:r>
            <a:r>
              <a:rPr lang="en-US" sz="2800" i="1" dirty="0">
                <a:latin typeface="Arial"/>
                <a:cs typeface="Arial"/>
              </a:rPr>
              <a:t>to jump </a:t>
            </a:r>
            <a:r>
              <a:rPr lang="en-US" sz="2800" dirty="0">
                <a:latin typeface="Arial"/>
                <a:cs typeface="Arial"/>
              </a:rPr>
              <a:t>to each section</a:t>
            </a:r>
          </a:p>
        </p:txBody>
      </p:sp>
      <p:sp>
        <p:nvSpPr>
          <p:cNvPr id="1033" name="Curved Right Arrow 1032"/>
          <p:cNvSpPr/>
          <p:nvPr/>
        </p:nvSpPr>
        <p:spPr>
          <a:xfrm>
            <a:off x="476007" y="5393309"/>
            <a:ext cx="762974" cy="219739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991">
              <a:solidFill>
                <a:schemeClr val="tx1"/>
              </a:solidFill>
            </a:endParaRPr>
          </a:p>
        </p:txBody>
      </p:sp>
      <p:pic>
        <p:nvPicPr>
          <p:cNvPr id="42" name="Picture 4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16552" y="1264008"/>
            <a:ext cx="7619179" cy="877360"/>
          </a:xfrm>
          <a:prstGeom prst="rect">
            <a:avLst/>
          </a:prstGeom>
        </p:spPr>
      </p:pic>
      <p:pic>
        <p:nvPicPr>
          <p:cNvPr id="5" name="Picture 4"/>
          <p:cNvPicPr>
            <a:picLocks noChangeAspect="1"/>
          </p:cNvPicPr>
          <p:nvPr/>
        </p:nvPicPr>
        <p:blipFill>
          <a:blip r:embed="rId6"/>
          <a:stretch>
            <a:fillRect/>
          </a:stretch>
        </p:blipFill>
        <p:spPr>
          <a:xfrm>
            <a:off x="6346149" y="5449493"/>
            <a:ext cx="13761795" cy="6957429"/>
          </a:xfrm>
          <a:prstGeom prst="rect">
            <a:avLst/>
          </a:prstGeom>
        </p:spPr>
      </p:pic>
      <p:sp>
        <p:nvSpPr>
          <p:cNvPr id="45" name="Title 1"/>
          <p:cNvSpPr txBox="1">
            <a:spLocks/>
          </p:cNvSpPr>
          <p:nvPr/>
        </p:nvSpPr>
        <p:spPr>
          <a:xfrm>
            <a:off x="6178248" y="4384444"/>
            <a:ext cx="8784664" cy="796185"/>
          </a:xfrm>
          <a:prstGeom prst="rect">
            <a:avLst/>
          </a:prstGeom>
        </p:spPr>
        <p:txBody>
          <a:bodyPr/>
          <a:lstStyle>
            <a:lvl1pPr algn="ctr" defTabSz="2809037" rtl="0" eaLnBrk="1" latinLnBrk="0" hangingPunct="1">
              <a:lnSpc>
                <a:spcPct val="90000"/>
              </a:lnSpc>
              <a:spcBef>
                <a:spcPct val="0"/>
              </a:spcBef>
              <a:buNone/>
              <a:tabLst>
                <a:tab pos="32498995" algn="l"/>
              </a:tabLst>
              <a:defRPr lang="en-US" sz="10445" b="0" i="0" kern="1200" spc="492" baseline="0" dirty="0">
                <a:gradFill>
                  <a:gsLst>
                    <a:gs pos="0">
                      <a:schemeClr val="tx2"/>
                    </a:gs>
                    <a:gs pos="100000">
                      <a:schemeClr val="tx2"/>
                    </a:gs>
                  </a:gsLst>
                  <a:lin ang="5400000" scaled="1"/>
                </a:gradFill>
                <a:latin typeface="Segoe UI Semibold" panose="020B0702040204020203" pitchFamily="34" charset="0"/>
                <a:ea typeface="+mj-ea"/>
                <a:cs typeface="Segoe UI Semibold" panose="020B0702040204020203" pitchFamily="34" charset="0"/>
              </a:defRPr>
            </a:lvl1pPr>
          </a:lstStyle>
          <a:p>
            <a:pPr algn="l"/>
            <a:r>
              <a:rPr lang="en-US" sz="4000" b="1" dirty="0">
                <a:latin typeface="Times New Roman" panose="02020603050405020304" pitchFamily="18" charset="0"/>
                <a:cs typeface="Times New Roman" panose="02020603050405020304" pitchFamily="18" charset="0"/>
              </a:rPr>
              <a:t>Parts Level Design</a:t>
            </a:r>
          </a:p>
        </p:txBody>
      </p:sp>
      <p:sp>
        <p:nvSpPr>
          <p:cNvPr id="7" name="Rectangle 6"/>
          <p:cNvSpPr/>
          <p:nvPr/>
        </p:nvSpPr>
        <p:spPr>
          <a:xfrm>
            <a:off x="22706275" y="5177135"/>
            <a:ext cx="13458604" cy="2554545"/>
          </a:xfrm>
          <a:prstGeom prst="rect">
            <a:avLst/>
          </a:prstGeom>
        </p:spPr>
        <p:txBody>
          <a:bodyPr wrap="square">
            <a:spAutoFit/>
          </a:bodyPr>
          <a:lstStyle/>
          <a:p>
            <a:r>
              <a:rPr lang="en-US" sz="3200" dirty="0">
                <a:latin typeface="Times New Roman" panose="02020603050405020304" pitchFamily="18" charset="0"/>
                <a:ea typeface="Calibri" panose="020F0502020204030204" pitchFamily="34" charset="0"/>
                <a:cs typeface="Times New Roman" panose="02020603050405020304" pitchFamily="18" charset="0"/>
              </a:rPr>
              <a:t>The output of the first device will be DcmR protein, a transcriptional repressor, which turns off the reporter. When DCM is present in the environment will bind the DcmR protein, (causing its conformation to change) and as a consequence will remove the repressor protein from the DNA, allowing the RFP to be expressed.</a:t>
            </a:r>
            <a:endParaRPr lang="en-US" sz="3200" dirty="0">
              <a:latin typeface="Times New Roman" panose="02020603050405020304" pitchFamily="18" charset="0"/>
              <a:cs typeface="Times New Roman" panose="02020603050405020304" pitchFamily="18" charset="0"/>
            </a:endParaRPr>
          </a:p>
        </p:txBody>
      </p:sp>
      <p:cxnSp>
        <p:nvCxnSpPr>
          <p:cNvPr id="46" name="Shape 90"/>
          <p:cNvCxnSpPr/>
          <p:nvPr/>
        </p:nvCxnSpPr>
        <p:spPr>
          <a:xfrm flipH="1">
            <a:off x="21749477" y="4101812"/>
            <a:ext cx="13793" cy="15694066"/>
          </a:xfrm>
          <a:prstGeom prst="straightConnector1">
            <a:avLst/>
          </a:prstGeom>
          <a:noFill/>
          <a:ln w="12700" cap="flat" cmpd="sng">
            <a:solidFill>
              <a:schemeClr val="accent4"/>
            </a:solidFill>
            <a:prstDash val="solid"/>
            <a:miter/>
            <a:headEnd type="none" w="med" len="med"/>
            <a:tailEnd type="none" w="med" len="med"/>
          </a:ln>
        </p:spPr>
      </p:cxnSp>
      <p:sp>
        <p:nvSpPr>
          <p:cNvPr id="8" name="Rectangle 7"/>
          <p:cNvSpPr/>
          <p:nvPr/>
        </p:nvSpPr>
        <p:spPr>
          <a:xfrm>
            <a:off x="22706275" y="8521797"/>
            <a:ext cx="2699137" cy="707886"/>
          </a:xfrm>
          <a:prstGeom prst="rect">
            <a:avLst/>
          </a:prstGeom>
        </p:spPr>
        <p:txBody>
          <a:bodyPr wrap="none">
            <a:spAutoFit/>
          </a:bodyPr>
          <a:lstStyle/>
          <a:p>
            <a:r>
              <a:rPr lang="en-US" sz="4000" dirty="0">
                <a:latin typeface="Times New Roman" panose="02020603050405020304" pitchFamily="18" charset="0"/>
                <a:ea typeface="Calibri" panose="020F0502020204030204" pitchFamily="34" charset="0"/>
                <a:cs typeface="Times New Roman" panose="02020603050405020304" pitchFamily="18" charset="0"/>
              </a:rPr>
              <a:t>Truth Table:</a:t>
            </a:r>
            <a:endParaRPr lang="en-US" sz="4000" dirty="0">
              <a:latin typeface="Times New Roman" panose="02020603050405020304" pitchFamily="18" charset="0"/>
              <a:cs typeface="Times New Roman" panose="02020603050405020304" pitchFamily="18" charset="0"/>
            </a:endParaRPr>
          </a:p>
        </p:txBody>
      </p:sp>
      <p:graphicFrame>
        <p:nvGraphicFramePr>
          <p:cNvPr id="9" name="Table 8"/>
          <p:cNvGraphicFramePr>
            <a:graphicFrameLocks noGrp="1"/>
          </p:cNvGraphicFramePr>
          <p:nvPr>
            <p:extLst>
              <p:ext uri="{D42A27DB-BD31-4B8C-83A1-F6EECF244321}">
                <p14:modId xmlns:p14="http://schemas.microsoft.com/office/powerpoint/2010/main" val="2469416427"/>
              </p:ext>
            </p:extLst>
          </p:nvPr>
        </p:nvGraphicFramePr>
        <p:xfrm>
          <a:off x="22824751" y="9282782"/>
          <a:ext cx="12868215" cy="3225256"/>
        </p:xfrm>
        <a:graphic>
          <a:graphicData uri="http://schemas.openxmlformats.org/drawingml/2006/table">
            <a:tbl>
              <a:tblPr firstRow="1" firstCol="1" bandRow="1">
                <a:tableStyleId>{5C22544A-7EE6-4342-B048-85BDC9FD1C3A}</a:tableStyleId>
              </a:tblPr>
              <a:tblGrid>
                <a:gridCol w="5538420">
                  <a:extLst>
                    <a:ext uri="{9D8B030D-6E8A-4147-A177-3AD203B41FA5}">
                      <a16:colId xmlns:a16="http://schemas.microsoft.com/office/drawing/2014/main" val="3440620176"/>
                    </a:ext>
                  </a:extLst>
                </a:gridCol>
                <a:gridCol w="3771900">
                  <a:extLst>
                    <a:ext uri="{9D8B030D-6E8A-4147-A177-3AD203B41FA5}">
                      <a16:colId xmlns:a16="http://schemas.microsoft.com/office/drawing/2014/main" val="563857701"/>
                    </a:ext>
                  </a:extLst>
                </a:gridCol>
                <a:gridCol w="3557895">
                  <a:extLst>
                    <a:ext uri="{9D8B030D-6E8A-4147-A177-3AD203B41FA5}">
                      <a16:colId xmlns:a16="http://schemas.microsoft.com/office/drawing/2014/main" val="1800552054"/>
                    </a:ext>
                  </a:extLst>
                </a:gridCol>
              </a:tblGrid>
              <a:tr h="806314">
                <a:tc>
                  <a:txBody>
                    <a:bodyPr/>
                    <a:lstStyle/>
                    <a:p>
                      <a:pPr marL="0" marR="0" algn="ctr"/>
                      <a:r>
                        <a:rPr lang="en-US" sz="3200" dirty="0">
                          <a:effectLst/>
                          <a:latin typeface="Times New Roman" panose="02020603050405020304" pitchFamily="18" charset="0"/>
                          <a:cs typeface="Times New Roman" panose="02020603050405020304" pitchFamily="18" charset="0"/>
                        </a:rPr>
                        <a:t>DCM CONCENTRATION</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r>
                        <a:rPr lang="en-US" sz="3200">
                          <a:effectLst/>
                          <a:latin typeface="Times New Roman" panose="02020603050405020304" pitchFamily="18" charset="0"/>
                          <a:cs typeface="Times New Roman" panose="02020603050405020304" pitchFamily="18" charset="0"/>
                        </a:rPr>
                        <a:t>REPORTER 1</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r>
                        <a:rPr lang="en-US" sz="3200">
                          <a:effectLst/>
                          <a:latin typeface="Times New Roman" panose="02020603050405020304" pitchFamily="18" charset="0"/>
                          <a:cs typeface="Times New Roman" panose="02020603050405020304" pitchFamily="18" charset="0"/>
                        </a:rPr>
                        <a:t>REPORTER 2</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697932746"/>
                  </a:ext>
                </a:extLst>
              </a:tr>
              <a:tr h="806314">
                <a:tc>
                  <a:txBody>
                    <a:bodyPr/>
                    <a:lstStyle/>
                    <a:p>
                      <a:pPr marL="0" marR="0" algn="ctr"/>
                      <a:r>
                        <a:rPr lang="en-US" sz="3200" dirty="0">
                          <a:effectLst/>
                          <a:latin typeface="Times New Roman" panose="02020603050405020304" pitchFamily="18" charset="0"/>
                          <a:cs typeface="Times New Roman" panose="02020603050405020304" pitchFamily="18" charset="0"/>
                        </a:rPr>
                        <a:t>0</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r>
                        <a:rPr lang="en-US" sz="3200" dirty="0">
                          <a:effectLst/>
                          <a:latin typeface="Times New Roman" panose="02020603050405020304" pitchFamily="18" charset="0"/>
                          <a:cs typeface="Times New Roman" panose="02020603050405020304" pitchFamily="18" charset="0"/>
                        </a:rPr>
                        <a:t>0</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r>
                        <a:rPr lang="en-US" sz="3200" dirty="0">
                          <a:effectLst/>
                          <a:latin typeface="Times New Roman" panose="02020603050405020304" pitchFamily="18" charset="0"/>
                          <a:cs typeface="Times New Roman" panose="02020603050405020304" pitchFamily="18" charset="0"/>
                        </a:rPr>
                        <a:t>0</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667110192"/>
                  </a:ext>
                </a:extLst>
              </a:tr>
              <a:tr h="806314">
                <a:tc>
                  <a:txBody>
                    <a:bodyPr/>
                    <a:lstStyle/>
                    <a:p>
                      <a:pPr marL="0" marR="0" algn="ctr"/>
                      <a:r>
                        <a:rPr lang="en-US" sz="3200" dirty="0">
                          <a:effectLst/>
                          <a:latin typeface="Times New Roman" panose="02020603050405020304" pitchFamily="18" charset="0"/>
                          <a:cs typeface="Times New Roman" panose="02020603050405020304" pitchFamily="18" charset="0"/>
                        </a:rPr>
                        <a:t>LOW</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r>
                        <a:rPr lang="en-US" sz="3200" dirty="0">
                          <a:effectLst/>
                          <a:latin typeface="Times New Roman" panose="02020603050405020304" pitchFamily="18" charset="0"/>
                          <a:cs typeface="Times New Roman" panose="02020603050405020304" pitchFamily="18" charset="0"/>
                        </a:rPr>
                        <a:t>1</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r>
                        <a:rPr lang="en-US" sz="3200" dirty="0">
                          <a:effectLst/>
                          <a:latin typeface="Times New Roman" panose="02020603050405020304" pitchFamily="18" charset="0"/>
                          <a:cs typeface="Times New Roman" panose="02020603050405020304" pitchFamily="18" charset="0"/>
                        </a:rPr>
                        <a:t>0</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718764580"/>
                  </a:ext>
                </a:extLst>
              </a:tr>
              <a:tr h="806314">
                <a:tc>
                  <a:txBody>
                    <a:bodyPr/>
                    <a:lstStyle/>
                    <a:p>
                      <a:pPr marL="0" marR="0" algn="ctr"/>
                      <a:r>
                        <a:rPr lang="en-US" sz="3200" dirty="0">
                          <a:effectLst/>
                          <a:latin typeface="Times New Roman" panose="02020603050405020304" pitchFamily="18" charset="0"/>
                          <a:cs typeface="Times New Roman" panose="02020603050405020304" pitchFamily="18" charset="0"/>
                        </a:rPr>
                        <a:t>HIGH</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r>
                        <a:rPr lang="en-US" sz="3200">
                          <a:effectLst/>
                          <a:latin typeface="Times New Roman" panose="02020603050405020304" pitchFamily="18" charset="0"/>
                          <a:cs typeface="Times New Roman" panose="02020603050405020304" pitchFamily="18" charset="0"/>
                        </a:rPr>
                        <a:t>1</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r>
                        <a:rPr lang="en-US" sz="3200" dirty="0">
                          <a:effectLst/>
                          <a:latin typeface="Times New Roman" panose="02020603050405020304" pitchFamily="18" charset="0"/>
                          <a:cs typeface="Times New Roman" panose="02020603050405020304" pitchFamily="18" charset="0"/>
                        </a:rPr>
                        <a:t>1</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5541"/>
                  </a:ext>
                </a:extLst>
              </a:tr>
            </a:tbl>
          </a:graphicData>
        </a:graphic>
      </p:graphicFrame>
      <p:sp>
        <p:nvSpPr>
          <p:cNvPr id="10" name="Rectangle 9"/>
          <p:cNvSpPr/>
          <p:nvPr/>
        </p:nvSpPr>
        <p:spPr>
          <a:xfrm>
            <a:off x="22706275" y="13029205"/>
            <a:ext cx="13961729" cy="1569660"/>
          </a:xfrm>
          <a:prstGeom prst="rect">
            <a:avLst/>
          </a:prstGeom>
        </p:spPr>
        <p:txBody>
          <a:bodyPr wrap="square">
            <a:spAutoFit/>
          </a:bodyPr>
          <a:lstStyle/>
          <a:p>
            <a:r>
              <a:rPr lang="en-US" sz="3200" dirty="0">
                <a:latin typeface="Times New Roman" panose="02020603050405020304" pitchFamily="18" charset="0"/>
                <a:ea typeface="Calibri" panose="020F0502020204030204" pitchFamily="34" charset="0"/>
                <a:cs typeface="Times New Roman" panose="02020603050405020304" pitchFamily="18" charset="0"/>
              </a:rPr>
              <a:t>A low DCM concentration will turn on just the first reporter, while a high DCM concentration will also turn on the second reporter which will create a stronger red signal.</a:t>
            </a:r>
            <a:endParaRPr lang="en-US" sz="3200" dirty="0">
              <a:latin typeface="Times New Roman" panose="02020603050405020304" pitchFamily="18" charset="0"/>
              <a:cs typeface="Times New Roman" panose="02020603050405020304" pitchFamily="18" charset="0"/>
            </a:endParaRPr>
          </a:p>
        </p:txBody>
      </p:sp>
      <p:sp>
        <p:nvSpPr>
          <p:cNvPr id="12" name="Rectangle 11"/>
          <p:cNvSpPr/>
          <p:nvPr/>
        </p:nvSpPr>
        <p:spPr>
          <a:xfrm>
            <a:off x="6139687" y="12661120"/>
            <a:ext cx="14309924" cy="2302682"/>
          </a:xfrm>
          <a:prstGeom prst="rect">
            <a:avLst/>
          </a:prstGeom>
        </p:spPr>
        <p:txBody>
          <a:bodyPr wrap="square">
            <a:spAutoFit/>
          </a:bodyPr>
          <a:lstStyle/>
          <a:p>
            <a:pPr lvl="0">
              <a:lnSpc>
                <a:spcPct val="107000"/>
              </a:lnSpc>
              <a:spcAft>
                <a:spcPts val="800"/>
              </a:spcAft>
            </a:pPr>
            <a:r>
              <a:rPr lang="en-US" sz="3200" dirty="0">
                <a:latin typeface="Times New Roman" panose="02020603050405020304" pitchFamily="18" charset="0"/>
                <a:ea typeface="Calibri" panose="020F0502020204030204" pitchFamily="34" charset="0"/>
                <a:cs typeface="Times New Roman" panose="02020603050405020304" pitchFamily="18" charset="0"/>
              </a:rPr>
              <a:t>The first device, the DCM detector device, is composed of a constitutive promoter, a RBS, dcmR ORF and a forward terminator.</a:t>
            </a:r>
          </a:p>
          <a:p>
            <a:pPr lvl="0">
              <a:lnSpc>
                <a:spcPct val="107000"/>
              </a:lnSpc>
              <a:spcAft>
                <a:spcPts val="800"/>
              </a:spcAft>
            </a:pPr>
            <a:r>
              <a:rPr lang="en-US" sz="3200" dirty="0">
                <a:latin typeface="Times New Roman" panose="02020603050405020304" pitchFamily="18" charset="0"/>
                <a:ea typeface="Calibri" panose="020F0502020204030204" pitchFamily="34" charset="0"/>
                <a:cs typeface="Times New Roman" panose="02020603050405020304" pitchFamily="18" charset="0"/>
              </a:rPr>
              <a:t>The  second device, the Color generator  is composed of a promoter, RBS, RFP ORF and a tuner.</a:t>
            </a:r>
          </a:p>
        </p:txBody>
      </p:sp>
      <p:sp>
        <p:nvSpPr>
          <p:cNvPr id="13" name="Rectangle 12"/>
          <p:cNvSpPr/>
          <p:nvPr/>
        </p:nvSpPr>
        <p:spPr>
          <a:xfrm>
            <a:off x="6154145" y="15224854"/>
            <a:ext cx="14951760" cy="3780907"/>
          </a:xfrm>
          <a:prstGeom prst="rect">
            <a:avLst/>
          </a:prstGeom>
        </p:spPr>
        <p:txBody>
          <a:bodyPr wrap="square">
            <a:spAutoFit/>
          </a:bodyPr>
          <a:lstStyle/>
          <a:p>
            <a:pPr lvl="0">
              <a:lnSpc>
                <a:spcPct val="107000"/>
              </a:lnSpc>
              <a:spcAft>
                <a:spcPts val="800"/>
              </a:spcAft>
            </a:pPr>
            <a:r>
              <a:rPr lang="en-US" sz="3200" dirty="0">
                <a:solidFill>
                  <a:srgbClr val="FFFFFF"/>
                </a:solidFill>
                <a:latin typeface="Times New Roman" panose="02020603050405020304" pitchFamily="18" charset="0"/>
                <a:ea typeface="Times New Roman" panose="02020603050405020304" pitchFamily="18" charset="0"/>
                <a:cs typeface="Times New Roman" panose="02020603050405020304" pitchFamily="18" charset="0"/>
              </a:rPr>
              <a:t>We added a tuner to report how much DCM is in the environment, the color output will vary with concentration of DCM.</a:t>
            </a:r>
            <a:r>
              <a:rPr lang="en-US" sz="32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For the tuner we added a second reporter which is the second copy of the PdcmR-RFP with a stronger RBS and a “novel “version of promoter. This copy will be sensitive to a higher concentration, potentially more dangerous, of DCM which will be reported with an intense red color. The stronger RBS will ensure a higher amount of RFP protein when the promoter is expressed. The “novel” promoter will have two binding sites for the DcmR protein</a:t>
            </a:r>
            <a:r>
              <a:rPr lang="en-US" sz="32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a:t>
            </a:r>
            <a:endParaRPr lang="en-US" sz="3200" dirty="0">
              <a:solidFill>
                <a:srgbClr val="FFFFFF"/>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37" name="TextBox 36">
            <a:hlinkClick r:id="rId7" action="ppaction://hlinksldjump"/>
            <a:extLst>
              <a:ext uri="{FF2B5EF4-FFF2-40B4-BE49-F238E27FC236}">
                <a16:creationId xmlns:a16="http://schemas.microsoft.com/office/drawing/2014/main" id="{99A55A7B-4454-4118-9F77-E5D037F50583}"/>
              </a:ext>
            </a:extLst>
          </p:cNvPr>
          <p:cNvSpPr txBox="1"/>
          <p:nvPr/>
        </p:nvSpPr>
        <p:spPr>
          <a:xfrm>
            <a:off x="27849598" y="19888817"/>
            <a:ext cx="9144487" cy="811525"/>
          </a:xfrm>
          <a:prstGeom prst="roundRect">
            <a:avLst>
              <a:gd name="adj" fmla="val 50000"/>
            </a:avLst>
          </a:prstGeom>
          <a:solidFill>
            <a:schemeClr val="accent1">
              <a:lumMod val="60000"/>
              <a:lumOff val="40000"/>
            </a:schemeClr>
          </a:solidFill>
          <a:ln w="19050">
            <a:solidFill>
              <a:schemeClr val="accent5"/>
            </a:solidFill>
          </a:ln>
        </p:spPr>
        <p:txBody>
          <a:bodyPr wrap="square" lIns="0" rIns="0" rtlCol="0" anchor="ctr" anchorCtr="0">
            <a:noAutofit/>
          </a:bodyPr>
          <a:lstStyle/>
          <a:p>
            <a:pPr algn="ctr" defTabSz="2809037">
              <a:defRPr/>
            </a:pPr>
            <a:r>
              <a:rPr lang="en-US" sz="3686" b="1" kern="0" dirty="0">
                <a:solidFill>
                  <a:srgbClr val="06324B"/>
                </a:solidFill>
              </a:rPr>
              <a:t>Return to Title Slide</a:t>
            </a:r>
          </a:p>
        </p:txBody>
      </p:sp>
      <p:grpSp>
        <p:nvGrpSpPr>
          <p:cNvPr id="38" name="Percent Chart"/>
          <p:cNvGrpSpPr/>
          <p:nvPr/>
        </p:nvGrpSpPr>
        <p:grpSpPr>
          <a:xfrm>
            <a:off x="1061946" y="4993114"/>
            <a:ext cx="4734500" cy="4674064"/>
            <a:chOff x="4547093" y="1223945"/>
            <a:chExt cx="1645920" cy="1645973"/>
          </a:xfrm>
        </p:grpSpPr>
        <p:sp>
          <p:nvSpPr>
            <p:cNvPr id="39" name="Outer Oval"/>
            <p:cNvSpPr>
              <a:spLocks noChangeAspect="1"/>
            </p:cNvSpPr>
            <p:nvPr/>
          </p:nvSpPr>
          <p:spPr>
            <a:xfrm>
              <a:off x="4646290" y="1323168"/>
              <a:ext cx="1447527" cy="1447527"/>
            </a:xfrm>
            <a:prstGeom prst="ellipse">
              <a:avLst/>
            </a:prstGeom>
            <a:solidFill>
              <a:schemeClr val="accent2"/>
            </a:solidFill>
            <a:ln w="9525" cap="flat" cmpd="sng" algn="ctr">
              <a:noFill/>
              <a:prstDash val="solid"/>
            </a:ln>
            <a:effectLst/>
          </p:spPr>
          <p:txBody>
            <a:bodyPr wrap="none" lIns="0" tIns="0" rIns="0" bIns="0" rtlCol="0" anchor="ctr"/>
            <a:lstStyle/>
            <a:p>
              <a:pPr algn="ctr" defTabSz="1404518">
                <a:defRPr/>
              </a:pPr>
              <a:endParaRPr lang="en-US" sz="7373" b="1" kern="0" dirty="0">
                <a:solidFill>
                  <a:srgbClr val="76B141"/>
                </a:solidFill>
                <a:latin typeface="Calibri"/>
              </a:endParaRPr>
            </a:p>
          </p:txBody>
        </p:sp>
        <p:sp>
          <p:nvSpPr>
            <p:cNvPr id="41" name="dots"/>
            <p:cNvSpPr>
              <a:spLocks noChangeAspect="1"/>
            </p:cNvSpPr>
            <p:nvPr/>
          </p:nvSpPr>
          <p:spPr>
            <a:xfrm>
              <a:off x="4783558" y="1460436"/>
              <a:ext cx="1172990" cy="1172990"/>
            </a:xfrm>
            <a:prstGeom prst="ellipse">
              <a:avLst/>
            </a:prstGeom>
            <a:noFill/>
            <a:ln w="40005" cap="rnd" cmpd="sng" algn="ctr">
              <a:solidFill>
                <a:schemeClr val="accent4">
                  <a:alpha val="68000"/>
                </a:schemeClr>
              </a:solidFill>
              <a:prstDash val="sysDot"/>
            </a:ln>
            <a:effectLst/>
          </p:spPr>
          <p:txBody>
            <a:bodyPr rtlCol="0" anchor="ctr"/>
            <a:lstStyle/>
            <a:p>
              <a:pPr algn="ctr" defTabSz="1404518"/>
              <a:endParaRPr lang="en-US" sz="16991" kern="0">
                <a:solidFill>
                  <a:prstClr val="white"/>
                </a:solidFill>
                <a:latin typeface="Calibri"/>
              </a:endParaRPr>
            </a:p>
          </p:txBody>
        </p:sp>
        <p:graphicFrame>
          <p:nvGraphicFramePr>
            <p:cNvPr id="43" name="Excel Chart">
              <a:hlinkClick r:id="rId7" action="ppaction://hlinksldjump"/>
            </p:cNvPr>
            <p:cNvGraphicFramePr>
              <a:graphicFrameLocks noChangeAspect="1"/>
            </p:cNvGraphicFramePr>
            <p:nvPr>
              <p:extLst>
                <p:ext uri="{D42A27DB-BD31-4B8C-83A1-F6EECF244321}">
                  <p14:modId xmlns:p14="http://schemas.microsoft.com/office/powerpoint/2010/main" val="37810450"/>
                </p:ext>
              </p:extLst>
            </p:nvPr>
          </p:nvGraphicFramePr>
          <p:xfrm>
            <a:off x="4547093" y="1223945"/>
            <a:ext cx="1645920" cy="1645973"/>
          </p:xfrm>
          <a:graphic>
            <a:graphicData uri="http://schemas.openxmlformats.org/drawingml/2006/chart">
              <c:chart xmlns:c="http://schemas.openxmlformats.org/drawingml/2006/chart" xmlns:r="http://schemas.openxmlformats.org/officeDocument/2006/relationships" r:id="rId8"/>
            </a:graphicData>
          </a:graphic>
        </p:graphicFrame>
      </p:grpSp>
      <p:grpSp>
        <p:nvGrpSpPr>
          <p:cNvPr id="44" name="Percent Chart"/>
          <p:cNvGrpSpPr/>
          <p:nvPr/>
        </p:nvGrpSpPr>
        <p:grpSpPr>
          <a:xfrm>
            <a:off x="1272444" y="12604543"/>
            <a:ext cx="4258640" cy="4366548"/>
            <a:chOff x="4547093" y="1223945"/>
            <a:chExt cx="1645920" cy="1645973"/>
          </a:xfrm>
        </p:grpSpPr>
        <p:sp>
          <p:nvSpPr>
            <p:cNvPr id="47" name="Outer Oval"/>
            <p:cNvSpPr>
              <a:spLocks noChangeAspect="1"/>
            </p:cNvSpPr>
            <p:nvPr/>
          </p:nvSpPr>
          <p:spPr>
            <a:xfrm>
              <a:off x="4646290" y="1323168"/>
              <a:ext cx="1447527" cy="1447527"/>
            </a:xfrm>
            <a:prstGeom prst="ellipse">
              <a:avLst/>
            </a:prstGeom>
            <a:solidFill>
              <a:schemeClr val="accent2"/>
            </a:solidFill>
            <a:ln w="9525" cap="flat" cmpd="sng" algn="ctr">
              <a:noFill/>
              <a:prstDash val="solid"/>
            </a:ln>
            <a:effectLst/>
          </p:spPr>
          <p:txBody>
            <a:bodyPr wrap="none" lIns="0" tIns="0" rIns="0" bIns="0" rtlCol="0" anchor="ctr"/>
            <a:lstStyle/>
            <a:p>
              <a:pPr algn="ctr" defTabSz="1404518">
                <a:defRPr/>
              </a:pPr>
              <a:endParaRPr lang="en-US" sz="7373" b="1" kern="0" dirty="0">
                <a:solidFill>
                  <a:srgbClr val="76B141"/>
                </a:solidFill>
                <a:latin typeface="Calibri"/>
              </a:endParaRPr>
            </a:p>
          </p:txBody>
        </p:sp>
        <p:sp>
          <p:nvSpPr>
            <p:cNvPr id="48" name="dots"/>
            <p:cNvSpPr>
              <a:spLocks noChangeAspect="1"/>
            </p:cNvSpPr>
            <p:nvPr/>
          </p:nvSpPr>
          <p:spPr>
            <a:xfrm>
              <a:off x="4783558" y="1460436"/>
              <a:ext cx="1172990" cy="1172990"/>
            </a:xfrm>
            <a:prstGeom prst="ellipse">
              <a:avLst/>
            </a:prstGeom>
            <a:noFill/>
            <a:ln w="40005" cap="rnd" cmpd="sng" algn="ctr">
              <a:solidFill>
                <a:schemeClr val="accent4">
                  <a:alpha val="68000"/>
                </a:schemeClr>
              </a:solidFill>
              <a:prstDash val="sysDot"/>
            </a:ln>
            <a:effectLst/>
          </p:spPr>
          <p:txBody>
            <a:bodyPr rtlCol="0" anchor="ctr"/>
            <a:lstStyle/>
            <a:p>
              <a:pPr algn="ctr" defTabSz="1404518"/>
              <a:endParaRPr lang="en-US" sz="16991" kern="0">
                <a:solidFill>
                  <a:prstClr val="white"/>
                </a:solidFill>
                <a:latin typeface="Calibri"/>
              </a:endParaRPr>
            </a:p>
          </p:txBody>
        </p:sp>
        <p:graphicFrame>
          <p:nvGraphicFramePr>
            <p:cNvPr id="49" name="Excel Chart">
              <a:hlinkClick r:id="rId9" action="ppaction://hlinksldjump"/>
            </p:cNvPr>
            <p:cNvGraphicFramePr>
              <a:graphicFrameLocks noChangeAspect="1"/>
            </p:cNvGraphicFramePr>
            <p:nvPr>
              <p:extLst>
                <p:ext uri="{D42A27DB-BD31-4B8C-83A1-F6EECF244321}">
                  <p14:modId xmlns:p14="http://schemas.microsoft.com/office/powerpoint/2010/main" val="1386627991"/>
                </p:ext>
              </p:extLst>
            </p:nvPr>
          </p:nvGraphicFramePr>
          <p:xfrm>
            <a:off x="4547093" y="1223945"/>
            <a:ext cx="1645920" cy="1645973"/>
          </p:xfrm>
          <a:graphic>
            <a:graphicData uri="http://schemas.openxmlformats.org/drawingml/2006/chart">
              <c:chart xmlns:c="http://schemas.openxmlformats.org/drawingml/2006/chart" xmlns:r="http://schemas.openxmlformats.org/officeDocument/2006/relationships" r:id="rId10"/>
            </a:graphicData>
          </a:graphic>
        </p:graphicFrame>
      </p:grpSp>
      <p:grpSp>
        <p:nvGrpSpPr>
          <p:cNvPr id="55" name="Percent Chart"/>
          <p:cNvGrpSpPr/>
          <p:nvPr/>
        </p:nvGrpSpPr>
        <p:grpSpPr>
          <a:xfrm>
            <a:off x="1188712" y="16341715"/>
            <a:ext cx="4502304" cy="4656196"/>
            <a:chOff x="4547093" y="1223945"/>
            <a:chExt cx="1645920" cy="1645973"/>
          </a:xfrm>
        </p:grpSpPr>
        <p:sp>
          <p:nvSpPr>
            <p:cNvPr id="56" name="Outer Oval"/>
            <p:cNvSpPr>
              <a:spLocks noChangeAspect="1"/>
            </p:cNvSpPr>
            <p:nvPr/>
          </p:nvSpPr>
          <p:spPr>
            <a:xfrm>
              <a:off x="4646290" y="1323168"/>
              <a:ext cx="1447527" cy="1447527"/>
            </a:xfrm>
            <a:prstGeom prst="ellipse">
              <a:avLst/>
            </a:prstGeom>
            <a:solidFill>
              <a:schemeClr val="accent2"/>
            </a:solidFill>
            <a:ln w="9525" cap="flat" cmpd="sng" algn="ctr">
              <a:noFill/>
              <a:prstDash val="solid"/>
            </a:ln>
            <a:effectLst/>
          </p:spPr>
          <p:txBody>
            <a:bodyPr wrap="none" lIns="0" tIns="0" rIns="0" bIns="0" rtlCol="0" anchor="ctr"/>
            <a:lstStyle/>
            <a:p>
              <a:pPr algn="ctr" defTabSz="1404518">
                <a:defRPr/>
              </a:pPr>
              <a:endParaRPr lang="en-US" sz="7373" b="1" kern="0" dirty="0">
                <a:solidFill>
                  <a:srgbClr val="76B141"/>
                </a:solidFill>
                <a:latin typeface="Calibri"/>
              </a:endParaRPr>
            </a:p>
          </p:txBody>
        </p:sp>
        <p:sp>
          <p:nvSpPr>
            <p:cNvPr id="63" name="dots"/>
            <p:cNvSpPr>
              <a:spLocks noChangeAspect="1"/>
            </p:cNvSpPr>
            <p:nvPr/>
          </p:nvSpPr>
          <p:spPr>
            <a:xfrm>
              <a:off x="4783558" y="1460436"/>
              <a:ext cx="1172990" cy="1172990"/>
            </a:xfrm>
            <a:prstGeom prst="ellipse">
              <a:avLst/>
            </a:prstGeom>
            <a:noFill/>
            <a:ln w="40005" cap="rnd" cmpd="sng" algn="ctr">
              <a:solidFill>
                <a:schemeClr val="bg1">
                  <a:alpha val="68000"/>
                </a:schemeClr>
              </a:solidFill>
              <a:prstDash val="solid"/>
            </a:ln>
            <a:effectLst/>
          </p:spPr>
          <p:txBody>
            <a:bodyPr rtlCol="0" anchor="ctr"/>
            <a:lstStyle/>
            <a:p>
              <a:pPr algn="ctr" defTabSz="1404518">
                <a:defRPr/>
              </a:pPr>
              <a:endParaRPr lang="en-US" sz="5530" kern="0">
                <a:solidFill>
                  <a:prstClr val="white"/>
                </a:solidFill>
                <a:latin typeface="Calibri"/>
              </a:endParaRPr>
            </a:p>
          </p:txBody>
        </p:sp>
        <p:graphicFrame>
          <p:nvGraphicFramePr>
            <p:cNvPr id="64" name="Excel Chart">
              <a:hlinkClick r:id="rId3" action="ppaction://hlinksldjump"/>
            </p:cNvPr>
            <p:cNvGraphicFramePr>
              <a:graphicFrameLocks noChangeAspect="1"/>
            </p:cNvGraphicFramePr>
            <p:nvPr>
              <p:extLst>
                <p:ext uri="{D42A27DB-BD31-4B8C-83A1-F6EECF244321}">
                  <p14:modId xmlns:p14="http://schemas.microsoft.com/office/powerpoint/2010/main" val="472569606"/>
                </p:ext>
              </p:extLst>
            </p:nvPr>
          </p:nvGraphicFramePr>
          <p:xfrm>
            <a:off x="4547093" y="1223945"/>
            <a:ext cx="1645920" cy="1645973"/>
          </p:xfrm>
          <a:graphic>
            <a:graphicData uri="http://schemas.openxmlformats.org/drawingml/2006/chart">
              <c:chart xmlns:c="http://schemas.openxmlformats.org/drawingml/2006/chart" xmlns:r="http://schemas.openxmlformats.org/officeDocument/2006/relationships" r:id="rId11"/>
            </a:graphicData>
          </a:graphic>
        </p:graphicFrame>
      </p:grpSp>
      <p:grpSp>
        <p:nvGrpSpPr>
          <p:cNvPr id="65" name="Percent Chart"/>
          <p:cNvGrpSpPr/>
          <p:nvPr/>
        </p:nvGrpSpPr>
        <p:grpSpPr>
          <a:xfrm>
            <a:off x="1238927" y="8885999"/>
            <a:ext cx="4270108" cy="4286851"/>
            <a:chOff x="4547093" y="1223945"/>
            <a:chExt cx="1645920" cy="1645973"/>
          </a:xfrm>
        </p:grpSpPr>
        <p:sp>
          <p:nvSpPr>
            <p:cNvPr id="66" name="Outer Oval"/>
            <p:cNvSpPr>
              <a:spLocks noChangeAspect="1"/>
            </p:cNvSpPr>
            <p:nvPr/>
          </p:nvSpPr>
          <p:spPr>
            <a:xfrm>
              <a:off x="4646290" y="1323168"/>
              <a:ext cx="1447527" cy="1447527"/>
            </a:xfrm>
            <a:prstGeom prst="ellipse">
              <a:avLst/>
            </a:prstGeom>
            <a:solidFill>
              <a:schemeClr val="accent2"/>
            </a:solidFill>
            <a:ln w="9525" cap="flat" cmpd="sng" algn="ctr">
              <a:noFill/>
              <a:prstDash val="solid"/>
            </a:ln>
            <a:effectLst/>
          </p:spPr>
          <p:txBody>
            <a:bodyPr wrap="none" lIns="0" tIns="0" rIns="0" bIns="0" rtlCol="0" anchor="ctr"/>
            <a:lstStyle/>
            <a:p>
              <a:pPr algn="ctr" defTabSz="1404518">
                <a:defRPr/>
              </a:pPr>
              <a:endParaRPr lang="en-US" sz="7373" b="1" kern="0" dirty="0">
                <a:solidFill>
                  <a:srgbClr val="76B141"/>
                </a:solidFill>
                <a:latin typeface="Calibri"/>
              </a:endParaRPr>
            </a:p>
          </p:txBody>
        </p:sp>
        <p:sp>
          <p:nvSpPr>
            <p:cNvPr id="67" name="dots"/>
            <p:cNvSpPr>
              <a:spLocks noChangeAspect="1"/>
            </p:cNvSpPr>
            <p:nvPr/>
          </p:nvSpPr>
          <p:spPr>
            <a:xfrm>
              <a:off x="4783558" y="1460436"/>
              <a:ext cx="1172990" cy="1172990"/>
            </a:xfrm>
            <a:prstGeom prst="ellipse">
              <a:avLst/>
            </a:prstGeom>
            <a:noFill/>
            <a:ln w="40005" cap="rnd" cmpd="sng" algn="ctr">
              <a:solidFill>
                <a:schemeClr val="bg1">
                  <a:alpha val="68000"/>
                </a:schemeClr>
              </a:solidFill>
              <a:prstDash val="solid"/>
            </a:ln>
            <a:effectLst/>
          </p:spPr>
          <p:txBody>
            <a:bodyPr rtlCol="0" anchor="ctr"/>
            <a:lstStyle/>
            <a:p>
              <a:pPr algn="ctr" defTabSz="1404518">
                <a:defRPr/>
              </a:pPr>
              <a:endParaRPr lang="en-US" sz="5530" kern="0">
                <a:solidFill>
                  <a:prstClr val="white"/>
                </a:solidFill>
                <a:latin typeface="Calibri"/>
              </a:endParaRPr>
            </a:p>
          </p:txBody>
        </p:sp>
        <p:graphicFrame>
          <p:nvGraphicFramePr>
            <p:cNvPr id="68" name="Excel Chart">
              <a:hlinkClick r:id="rId12" action="ppaction://hlinksldjump"/>
            </p:cNvPr>
            <p:cNvGraphicFramePr>
              <a:graphicFrameLocks noChangeAspect="1"/>
            </p:cNvGraphicFramePr>
            <p:nvPr>
              <p:extLst>
                <p:ext uri="{D42A27DB-BD31-4B8C-83A1-F6EECF244321}">
                  <p14:modId xmlns:p14="http://schemas.microsoft.com/office/powerpoint/2010/main" val="3758208028"/>
                </p:ext>
              </p:extLst>
            </p:nvPr>
          </p:nvGraphicFramePr>
          <p:xfrm>
            <a:off x="4547093" y="1223945"/>
            <a:ext cx="1645920" cy="1645973"/>
          </p:xfrm>
          <a:graphic>
            <a:graphicData uri="http://schemas.openxmlformats.org/drawingml/2006/chart">
              <c:chart xmlns:c="http://schemas.openxmlformats.org/drawingml/2006/chart" xmlns:r="http://schemas.openxmlformats.org/officeDocument/2006/relationships" r:id="rId13"/>
            </a:graphicData>
          </a:graphic>
        </p:graphicFrame>
      </p:grpSp>
    </p:spTree>
    <p:extLst>
      <p:ext uri="{BB962C8B-B14F-4D97-AF65-F5344CB8AC3E}">
        <p14:creationId xmlns:p14="http://schemas.microsoft.com/office/powerpoint/2010/main" val="4228854965"/>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hlinkClick r:id="rId3" action="ppaction://hlinksldjump"/>
            <a:extLst>
              <a:ext uri="{FF2B5EF4-FFF2-40B4-BE49-F238E27FC236}">
                <a16:creationId xmlns:a16="http://schemas.microsoft.com/office/drawing/2014/main" id="{CA480A17-B33A-4E1E-B9C3-7E3069563167}"/>
              </a:ext>
            </a:extLst>
          </p:cNvPr>
          <p:cNvSpPr/>
          <p:nvPr/>
        </p:nvSpPr>
        <p:spPr>
          <a:xfrm>
            <a:off x="4851" y="19758710"/>
            <a:ext cx="37453711" cy="1106424"/>
          </a:xfrm>
          <a:prstGeom prst="rect">
            <a:avLst/>
          </a:prstGeom>
          <a:solidFill>
            <a:srgbClr val="D3EC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06324B"/>
                </a:solidFill>
                <a:latin typeface="Arial"/>
                <a:cs typeface="Arial"/>
              </a:rPr>
              <a:t>DNA – BioBrick PARTS</a:t>
            </a:r>
          </a:p>
        </p:txBody>
      </p:sp>
      <p:sp>
        <p:nvSpPr>
          <p:cNvPr id="79" name="Rectangle 78">
            <a:hlinkClick r:id="rId3" action="ppaction://hlinksldjump"/>
            <a:extLst>
              <a:ext uri="{FF2B5EF4-FFF2-40B4-BE49-F238E27FC236}">
                <a16:creationId xmlns:a16="http://schemas.microsoft.com/office/drawing/2014/main" id="{CA480A17-B33A-4E1E-B9C3-7E3069563167}"/>
              </a:ext>
            </a:extLst>
          </p:cNvPr>
          <p:cNvSpPr/>
          <p:nvPr/>
        </p:nvSpPr>
        <p:spPr>
          <a:xfrm>
            <a:off x="0" y="0"/>
            <a:ext cx="37453711" cy="3423849"/>
          </a:xfrm>
          <a:prstGeom prst="rect">
            <a:avLst/>
          </a:prstGeom>
          <a:solidFill>
            <a:srgbClr val="0045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dirty="0"/>
              <a:t>Detection of Dichloromethane in Superfund Sites</a:t>
            </a:r>
            <a:endParaRPr lang="en-US" sz="7200" dirty="0">
              <a:latin typeface="Arial"/>
              <a:cs typeface="Arial"/>
            </a:endParaRPr>
          </a:p>
          <a:p>
            <a:pPr algn="ctr"/>
            <a:r>
              <a:rPr lang="en-US" sz="6000" dirty="0"/>
              <a:t>Alexander Popescu, Monica German</a:t>
            </a:r>
            <a:endParaRPr lang="en-US" sz="6000" dirty="0">
              <a:latin typeface="Arial"/>
              <a:cs typeface="Arial"/>
            </a:endParaRPr>
          </a:p>
          <a:p>
            <a:pPr algn="ctr"/>
            <a:r>
              <a:rPr lang="en-US" sz="6000" dirty="0"/>
              <a:t>Homeschool Team</a:t>
            </a:r>
            <a:endParaRPr lang="en-US" sz="6000" dirty="0">
              <a:latin typeface="Arial"/>
              <a:cs typeface="Arial"/>
            </a:endParaRPr>
          </a:p>
        </p:txBody>
      </p:sp>
      <p:sp>
        <p:nvSpPr>
          <p:cNvPr id="43" name="Rectangle 42"/>
          <p:cNvSpPr/>
          <p:nvPr/>
        </p:nvSpPr>
        <p:spPr>
          <a:xfrm>
            <a:off x="0" y="123187"/>
            <a:ext cx="37334499" cy="20821338"/>
          </a:xfrm>
          <a:prstGeom prst="rect">
            <a:avLst/>
          </a:prstGeom>
          <a:noFill/>
          <a:ln w="254000">
            <a:solidFill>
              <a:srgbClr val="000000"/>
            </a:solidFill>
            <a:miter lim="800000"/>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1672300" rtl="0" eaLnBrk="1" latinLnBrk="0" hangingPunct="1">
              <a:defRPr sz="6600" kern="1200">
                <a:solidFill>
                  <a:schemeClr val="lt1"/>
                </a:solidFill>
                <a:latin typeface="+mn-lt"/>
                <a:ea typeface="+mn-ea"/>
                <a:cs typeface="+mn-cs"/>
              </a:defRPr>
            </a:lvl1pPr>
            <a:lvl2pPr marL="1672300" algn="l" defTabSz="1672300" rtl="0" eaLnBrk="1" latinLnBrk="0" hangingPunct="1">
              <a:defRPr sz="6600" kern="1200">
                <a:solidFill>
                  <a:schemeClr val="lt1"/>
                </a:solidFill>
                <a:latin typeface="+mn-lt"/>
                <a:ea typeface="+mn-ea"/>
                <a:cs typeface="+mn-cs"/>
              </a:defRPr>
            </a:lvl2pPr>
            <a:lvl3pPr marL="3344601" algn="l" defTabSz="1672300" rtl="0" eaLnBrk="1" latinLnBrk="0" hangingPunct="1">
              <a:defRPr sz="6600" kern="1200">
                <a:solidFill>
                  <a:schemeClr val="lt1"/>
                </a:solidFill>
                <a:latin typeface="+mn-lt"/>
                <a:ea typeface="+mn-ea"/>
                <a:cs typeface="+mn-cs"/>
              </a:defRPr>
            </a:lvl3pPr>
            <a:lvl4pPr marL="5016901" algn="l" defTabSz="1672300" rtl="0" eaLnBrk="1" latinLnBrk="0" hangingPunct="1">
              <a:defRPr sz="6600" kern="1200">
                <a:solidFill>
                  <a:schemeClr val="lt1"/>
                </a:solidFill>
                <a:latin typeface="+mn-lt"/>
                <a:ea typeface="+mn-ea"/>
                <a:cs typeface="+mn-cs"/>
              </a:defRPr>
            </a:lvl4pPr>
            <a:lvl5pPr marL="6689202" algn="l" defTabSz="1672300" rtl="0" eaLnBrk="1" latinLnBrk="0" hangingPunct="1">
              <a:defRPr sz="6600" kern="1200">
                <a:solidFill>
                  <a:schemeClr val="lt1"/>
                </a:solidFill>
                <a:latin typeface="+mn-lt"/>
                <a:ea typeface="+mn-ea"/>
                <a:cs typeface="+mn-cs"/>
              </a:defRPr>
            </a:lvl5pPr>
            <a:lvl6pPr marL="8361502" algn="l" defTabSz="1672300" rtl="0" eaLnBrk="1" latinLnBrk="0" hangingPunct="1">
              <a:defRPr sz="6600" kern="1200">
                <a:solidFill>
                  <a:schemeClr val="lt1"/>
                </a:solidFill>
                <a:latin typeface="+mn-lt"/>
                <a:ea typeface="+mn-ea"/>
                <a:cs typeface="+mn-cs"/>
              </a:defRPr>
            </a:lvl6pPr>
            <a:lvl7pPr marL="10033803" algn="l" defTabSz="1672300" rtl="0" eaLnBrk="1" latinLnBrk="0" hangingPunct="1">
              <a:defRPr sz="6600" kern="1200">
                <a:solidFill>
                  <a:schemeClr val="lt1"/>
                </a:solidFill>
                <a:latin typeface="+mn-lt"/>
                <a:ea typeface="+mn-ea"/>
                <a:cs typeface="+mn-cs"/>
              </a:defRPr>
            </a:lvl7pPr>
            <a:lvl8pPr marL="11706103" algn="l" defTabSz="1672300" rtl="0" eaLnBrk="1" latinLnBrk="0" hangingPunct="1">
              <a:defRPr sz="6600" kern="1200">
                <a:solidFill>
                  <a:schemeClr val="lt1"/>
                </a:solidFill>
                <a:latin typeface="+mn-lt"/>
                <a:ea typeface="+mn-ea"/>
                <a:cs typeface="+mn-cs"/>
              </a:defRPr>
            </a:lvl8pPr>
            <a:lvl9pPr marL="13378404" algn="l" defTabSz="1672300" rtl="0" eaLnBrk="1" latinLnBrk="0" hangingPunct="1">
              <a:defRPr sz="6600" kern="1200">
                <a:solidFill>
                  <a:schemeClr val="lt1"/>
                </a:solidFill>
                <a:latin typeface="+mn-lt"/>
                <a:ea typeface="+mn-ea"/>
                <a:cs typeface="+mn-cs"/>
              </a:defRPr>
            </a:lvl9pPr>
          </a:lstStyle>
          <a:p>
            <a:pPr algn="ctr"/>
            <a:endParaRPr lang="en-US"/>
          </a:p>
        </p:txBody>
      </p:sp>
      <p:pic>
        <p:nvPicPr>
          <p:cNvPr id="1026" name="Picture 2" descr="http://www.miankoutu.com/uploadfiles/2015-9-24/2015924112941816.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295507" y="20164462"/>
            <a:ext cx="680658" cy="680658"/>
          </a:xfrm>
          <a:prstGeom prst="rect">
            <a:avLst/>
          </a:prstGeom>
          <a:noFill/>
          <a:extLst>
            <a:ext uri="{909E8E84-426E-40dd-AFC4-6F175D3DCCD1}">
              <a14:hiddenFill xmlns:a14="http://schemas.microsoft.com/office/drawing/2010/main" xmlns="">
                <a:solidFill>
                  <a:srgbClr val="FFFFFF"/>
                </a:solidFill>
              </a14:hiddenFill>
            </a:ext>
          </a:extLst>
        </p:spPr>
      </p:pic>
      <p:sp>
        <p:nvSpPr>
          <p:cNvPr id="70" name="TextBox 69"/>
          <p:cNvSpPr txBox="1"/>
          <p:nvPr/>
        </p:nvSpPr>
        <p:spPr>
          <a:xfrm>
            <a:off x="554111" y="3719933"/>
            <a:ext cx="3898756" cy="1384995"/>
          </a:xfrm>
          <a:prstGeom prst="rect">
            <a:avLst/>
          </a:prstGeom>
          <a:noFill/>
        </p:spPr>
        <p:txBody>
          <a:bodyPr wrap="square" rtlCol="0">
            <a:spAutoFit/>
          </a:bodyPr>
          <a:lstStyle/>
          <a:p>
            <a:r>
              <a:rPr lang="en-US" sz="2800" i="1" dirty="0">
                <a:latin typeface="Arial"/>
                <a:cs typeface="Arial"/>
              </a:rPr>
              <a:t>Interactive!</a:t>
            </a:r>
          </a:p>
          <a:p>
            <a:r>
              <a:rPr lang="en-US" sz="2800" dirty="0">
                <a:latin typeface="Arial"/>
                <a:cs typeface="Arial"/>
              </a:rPr>
              <a:t>Click bubbles </a:t>
            </a:r>
            <a:r>
              <a:rPr lang="en-US" sz="2800" i="1" dirty="0">
                <a:latin typeface="Arial"/>
                <a:cs typeface="Arial"/>
              </a:rPr>
              <a:t>to jump </a:t>
            </a:r>
            <a:r>
              <a:rPr lang="en-US" sz="2800" dirty="0">
                <a:latin typeface="Arial"/>
                <a:cs typeface="Arial"/>
              </a:rPr>
              <a:t>to each section</a:t>
            </a:r>
          </a:p>
        </p:txBody>
      </p:sp>
      <p:sp>
        <p:nvSpPr>
          <p:cNvPr id="1033" name="Curved Right Arrow 1032"/>
          <p:cNvSpPr/>
          <p:nvPr/>
        </p:nvSpPr>
        <p:spPr>
          <a:xfrm>
            <a:off x="439171" y="5321102"/>
            <a:ext cx="762974" cy="219739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991">
              <a:solidFill>
                <a:schemeClr val="tx1"/>
              </a:solidFill>
            </a:endParaRPr>
          </a:p>
        </p:txBody>
      </p:sp>
      <p:cxnSp>
        <p:nvCxnSpPr>
          <p:cNvPr id="44" name="Shape 90"/>
          <p:cNvCxnSpPr/>
          <p:nvPr/>
        </p:nvCxnSpPr>
        <p:spPr>
          <a:xfrm flipH="1">
            <a:off x="24241929" y="3939678"/>
            <a:ext cx="13793" cy="15694066"/>
          </a:xfrm>
          <a:prstGeom prst="straightConnector1">
            <a:avLst/>
          </a:prstGeom>
          <a:noFill/>
          <a:ln w="12700" cap="flat" cmpd="sng">
            <a:solidFill>
              <a:schemeClr val="accent4"/>
            </a:solidFill>
            <a:prstDash val="solid"/>
            <a:miter/>
            <a:headEnd type="none" w="med" len="med"/>
            <a:tailEnd type="none" w="med" len="med"/>
          </a:ln>
        </p:spPr>
      </p:cxnSp>
      <p:sp>
        <p:nvSpPr>
          <p:cNvPr id="35" name="Title 1"/>
          <p:cNvSpPr txBox="1">
            <a:spLocks/>
          </p:cNvSpPr>
          <p:nvPr/>
        </p:nvSpPr>
        <p:spPr>
          <a:xfrm>
            <a:off x="9120735" y="4110837"/>
            <a:ext cx="10453326" cy="748816"/>
          </a:xfrm>
          <a:prstGeom prst="rect">
            <a:avLst/>
          </a:prstGeom>
        </p:spPr>
        <p:txBody>
          <a:bodyPr/>
          <a:lstStyle>
            <a:lvl1pPr algn="ctr" defTabSz="2809037" rtl="0" eaLnBrk="1" latinLnBrk="0" hangingPunct="1">
              <a:lnSpc>
                <a:spcPct val="90000"/>
              </a:lnSpc>
              <a:spcBef>
                <a:spcPct val="0"/>
              </a:spcBef>
              <a:buNone/>
              <a:tabLst>
                <a:tab pos="32498995" algn="l"/>
              </a:tabLst>
              <a:defRPr lang="en-US" sz="10445" b="0" i="0" kern="1200" spc="492" baseline="0" dirty="0">
                <a:gradFill>
                  <a:gsLst>
                    <a:gs pos="0">
                      <a:schemeClr val="tx2"/>
                    </a:gs>
                    <a:gs pos="100000">
                      <a:schemeClr val="tx2"/>
                    </a:gs>
                  </a:gsLst>
                  <a:lin ang="5400000" scaled="1"/>
                </a:gradFill>
                <a:latin typeface="Segoe UI Semibold" panose="020B0702040204020203" pitchFamily="34" charset="0"/>
                <a:ea typeface="+mj-ea"/>
                <a:cs typeface="Segoe UI Semibold" panose="020B0702040204020203" pitchFamily="34" charset="0"/>
              </a:defRPr>
            </a:lvl1pPr>
          </a:lstStyle>
          <a:p>
            <a:pPr algn="r">
              <a:lnSpc>
                <a:spcPct val="50000"/>
              </a:lnSpc>
            </a:pPr>
            <a:endParaRPr lang="en-US" sz="2800" b="1" dirty="0">
              <a:latin typeface="Arial"/>
              <a:cs typeface="Arial"/>
            </a:endParaRPr>
          </a:p>
        </p:txBody>
      </p:sp>
      <p:sp>
        <p:nvSpPr>
          <p:cNvPr id="47" name="Title 1"/>
          <p:cNvSpPr txBox="1">
            <a:spLocks/>
          </p:cNvSpPr>
          <p:nvPr/>
        </p:nvSpPr>
        <p:spPr>
          <a:xfrm>
            <a:off x="7433886" y="4019291"/>
            <a:ext cx="13671606" cy="796185"/>
          </a:xfrm>
          <a:prstGeom prst="rect">
            <a:avLst/>
          </a:prstGeom>
        </p:spPr>
        <p:txBody>
          <a:bodyPr/>
          <a:lstStyle>
            <a:lvl1pPr algn="ctr" defTabSz="2809037" rtl="0" eaLnBrk="1" latinLnBrk="0" hangingPunct="1">
              <a:lnSpc>
                <a:spcPct val="90000"/>
              </a:lnSpc>
              <a:spcBef>
                <a:spcPct val="0"/>
              </a:spcBef>
              <a:buNone/>
              <a:tabLst>
                <a:tab pos="32498995" algn="l"/>
              </a:tabLst>
              <a:defRPr lang="en-US" sz="10445" b="0" i="0" kern="1200" spc="492" baseline="0" dirty="0">
                <a:gradFill>
                  <a:gsLst>
                    <a:gs pos="0">
                      <a:schemeClr val="tx2"/>
                    </a:gs>
                    <a:gs pos="100000">
                      <a:schemeClr val="tx2"/>
                    </a:gs>
                  </a:gsLst>
                  <a:lin ang="5400000" scaled="1"/>
                </a:gradFill>
                <a:latin typeface="Segoe UI Semibold" panose="020B0702040204020203" pitchFamily="34" charset="0"/>
                <a:ea typeface="+mj-ea"/>
                <a:cs typeface="Segoe UI Semibold" panose="020B0702040204020203" pitchFamily="34" charset="0"/>
              </a:defRPr>
            </a:lvl1pPr>
          </a:lstStyle>
          <a:p>
            <a:pPr algn="l"/>
            <a:r>
              <a:rPr lang="en-US" sz="4000" b="1" dirty="0">
                <a:latin typeface="Times New Roman" panose="02020603050405020304" pitchFamily="18" charset="0"/>
                <a:cs typeface="Times New Roman" panose="02020603050405020304" pitchFamily="18" charset="0"/>
              </a:rPr>
              <a:t>DNA – BioBrick Parts</a:t>
            </a:r>
          </a:p>
        </p:txBody>
      </p:sp>
      <p:sp>
        <p:nvSpPr>
          <p:cNvPr id="54" name="Title 1"/>
          <p:cNvSpPr txBox="1">
            <a:spLocks/>
          </p:cNvSpPr>
          <p:nvPr/>
        </p:nvSpPr>
        <p:spPr>
          <a:xfrm>
            <a:off x="25344704" y="4815476"/>
            <a:ext cx="10133934" cy="655458"/>
          </a:xfrm>
          <a:prstGeom prst="rect">
            <a:avLst/>
          </a:prstGeom>
        </p:spPr>
        <p:txBody>
          <a:bodyPr/>
          <a:lstStyle>
            <a:lvl1pPr algn="ctr" defTabSz="2809037" rtl="0" eaLnBrk="1" latinLnBrk="0" hangingPunct="1">
              <a:lnSpc>
                <a:spcPct val="90000"/>
              </a:lnSpc>
              <a:spcBef>
                <a:spcPct val="0"/>
              </a:spcBef>
              <a:buNone/>
              <a:tabLst>
                <a:tab pos="32498995" algn="l"/>
              </a:tabLst>
              <a:defRPr lang="en-US" sz="10445" b="0" i="0" kern="1200" spc="492" baseline="0" dirty="0">
                <a:gradFill>
                  <a:gsLst>
                    <a:gs pos="0">
                      <a:schemeClr val="tx2"/>
                    </a:gs>
                    <a:gs pos="100000">
                      <a:schemeClr val="tx2"/>
                    </a:gs>
                  </a:gsLst>
                  <a:lin ang="5400000" scaled="1"/>
                </a:gradFill>
                <a:latin typeface="Segoe UI Semibold" panose="020B0702040204020203" pitchFamily="34" charset="0"/>
                <a:ea typeface="+mj-ea"/>
                <a:cs typeface="Segoe UI Semibold" panose="020B0702040204020203" pitchFamily="34" charset="0"/>
              </a:defRPr>
            </a:lvl1pPr>
          </a:lstStyle>
          <a:p>
            <a:pPr algn="l"/>
            <a:r>
              <a:rPr lang="en-US" sz="4000" b="1" dirty="0">
                <a:latin typeface="Times New Roman" panose="02020603050405020304" pitchFamily="18" charset="0"/>
                <a:cs typeface="Times New Roman" panose="02020603050405020304" pitchFamily="18" charset="0"/>
              </a:rPr>
              <a:t>References</a:t>
            </a:r>
          </a:p>
        </p:txBody>
      </p:sp>
      <p:sp>
        <p:nvSpPr>
          <p:cNvPr id="57" name="Rectangle 56"/>
          <p:cNvSpPr/>
          <p:nvPr/>
        </p:nvSpPr>
        <p:spPr>
          <a:xfrm>
            <a:off x="24840280" y="5699443"/>
            <a:ext cx="11271426" cy="7848302"/>
          </a:xfrm>
          <a:prstGeom prst="rect">
            <a:avLst/>
          </a:prstGeom>
        </p:spPr>
        <p:txBody>
          <a:bodyPr wrap="square">
            <a:spAutoFit/>
          </a:bodyPr>
          <a:lstStyle/>
          <a:p>
            <a:pPr lvl="0" indent="-457200">
              <a:buFont typeface="+mj-lt"/>
              <a:buAutoNum type="arabicPeriod"/>
            </a:pPr>
            <a:r>
              <a:rPr lang="en-US" sz="2800" dirty="0">
                <a:solidFill>
                  <a:srgbClr val="FFFFFF"/>
                </a:solidFill>
                <a:latin typeface="Times New Roman" panose="02020603050405020304" pitchFamily="18" charset="0"/>
                <a:cs typeface="Times New Roman" panose="02020603050405020304" pitchFamily="18" charset="0"/>
                <a:hlinkClick r:id="rId5"/>
              </a:rPr>
              <a:t>https://www.epa.gov/superfund</a:t>
            </a:r>
            <a:endParaRPr lang="en-US" sz="2800" dirty="0">
              <a:solidFill>
                <a:srgbClr val="FFFFFF"/>
              </a:solidFill>
              <a:latin typeface="Times New Roman" panose="02020603050405020304" pitchFamily="18" charset="0"/>
              <a:cs typeface="Times New Roman" panose="02020603050405020304" pitchFamily="18" charset="0"/>
            </a:endParaRPr>
          </a:p>
          <a:p>
            <a:pPr lvl="0" indent="-457200">
              <a:buFont typeface="+mj-lt"/>
              <a:buAutoNum type="arabicPeriod"/>
            </a:pPr>
            <a:r>
              <a:rPr lang="en-US" sz="2800" dirty="0">
                <a:solidFill>
                  <a:srgbClr val="FFFFFF"/>
                </a:solidFill>
                <a:latin typeface="Times New Roman" panose="02020603050405020304" pitchFamily="18" charset="0"/>
                <a:cs typeface="Times New Roman" panose="02020603050405020304" pitchFamily="18" charset="0"/>
                <a:hlinkClick r:id="rId6"/>
              </a:rPr>
              <a:t>https://www.epa.gov/sites/production/files/2015-09/documents/webpopulationrsuperfundsites9.28.15.pdf</a:t>
            </a:r>
            <a:endParaRPr lang="en-US" sz="2800" dirty="0">
              <a:solidFill>
                <a:srgbClr val="FFFFFF"/>
              </a:solidFill>
              <a:latin typeface="Times New Roman" panose="02020603050405020304" pitchFamily="18" charset="0"/>
              <a:cs typeface="Times New Roman" panose="02020603050405020304" pitchFamily="18" charset="0"/>
            </a:endParaRPr>
          </a:p>
          <a:p>
            <a:pPr lvl="0" indent="-457200">
              <a:buFont typeface="+mj-lt"/>
              <a:buAutoNum type="arabicPeriod"/>
            </a:pPr>
            <a:r>
              <a:rPr lang="en-US" sz="2800" dirty="0">
                <a:solidFill>
                  <a:srgbClr val="FFFFFF"/>
                </a:solidFill>
                <a:latin typeface="Times New Roman" panose="02020603050405020304" pitchFamily="18" charset="0"/>
                <a:cs typeface="Times New Roman" panose="02020603050405020304" pitchFamily="18" charset="0"/>
                <a:hlinkClick r:id="rId7"/>
              </a:rPr>
              <a:t>https://grist.org/briefly/superfund-sites-are-in-danger-of-flooding-putting-millions-of-americans-at-risk/</a:t>
            </a:r>
            <a:endParaRPr lang="en-US" sz="2800" dirty="0">
              <a:solidFill>
                <a:srgbClr val="FFFFFF"/>
              </a:solidFill>
              <a:latin typeface="Times New Roman" panose="02020603050405020304" pitchFamily="18" charset="0"/>
              <a:cs typeface="Times New Roman" panose="02020603050405020304" pitchFamily="18" charset="0"/>
            </a:endParaRPr>
          </a:p>
          <a:p>
            <a:pPr lvl="0" indent="-457200">
              <a:buFont typeface="+mj-lt"/>
              <a:buAutoNum type="arabicPeriod"/>
            </a:pPr>
            <a:r>
              <a:rPr lang="en-US" sz="2800" dirty="0">
                <a:solidFill>
                  <a:srgbClr val="FFFFFF"/>
                </a:solidFill>
                <a:latin typeface="Times New Roman" panose="02020603050405020304" pitchFamily="18" charset="0"/>
                <a:cs typeface="Times New Roman" panose="02020603050405020304" pitchFamily="18" charset="0"/>
                <a:hlinkClick r:id="rId8"/>
              </a:rPr>
              <a:t>https://www.freedrinkingwater.com/water-contamination/dichloromethane-contaminants-removal-water.htm</a:t>
            </a:r>
            <a:endParaRPr lang="en-US" sz="2800" dirty="0">
              <a:solidFill>
                <a:srgbClr val="FFFFFF"/>
              </a:solidFill>
              <a:latin typeface="Times New Roman" panose="02020603050405020304" pitchFamily="18" charset="0"/>
              <a:cs typeface="Times New Roman" panose="02020603050405020304" pitchFamily="18" charset="0"/>
            </a:endParaRPr>
          </a:p>
          <a:p>
            <a:pPr lvl="0" indent="-457200">
              <a:buFont typeface="+mj-lt"/>
              <a:buAutoNum type="arabicPeriod"/>
            </a:pPr>
            <a:r>
              <a:rPr lang="en-US" sz="2800" dirty="0">
                <a:solidFill>
                  <a:srgbClr val="FFFFFF"/>
                </a:solidFill>
                <a:latin typeface="Times New Roman" panose="02020603050405020304" pitchFamily="18" charset="0"/>
                <a:cs typeface="Times New Roman" panose="02020603050405020304" pitchFamily="18" charset="0"/>
                <a:hlinkClick r:id="rId9"/>
              </a:rPr>
              <a:t>https://toxnet.nlm.nih.gov/cgi-bin/sis/search2/f?./temp/~fNgU7g:3</a:t>
            </a:r>
            <a:endParaRPr lang="en-US" sz="2800" dirty="0">
              <a:solidFill>
                <a:srgbClr val="FFFFFF"/>
              </a:solidFill>
              <a:latin typeface="Times New Roman" panose="02020603050405020304" pitchFamily="18" charset="0"/>
              <a:cs typeface="Times New Roman" panose="02020603050405020304" pitchFamily="18" charset="0"/>
            </a:endParaRPr>
          </a:p>
          <a:p>
            <a:pPr lvl="0" indent="-457200">
              <a:buFont typeface="+mj-lt"/>
              <a:buAutoNum type="arabicPeriod"/>
            </a:pPr>
            <a:r>
              <a:rPr lang="en-US" sz="2800" dirty="0">
                <a:solidFill>
                  <a:srgbClr val="FFFFFF"/>
                </a:solidFill>
                <a:latin typeface="Times New Roman" panose="02020603050405020304" pitchFamily="18" charset="0"/>
                <a:cs typeface="Times New Roman" panose="02020603050405020304" pitchFamily="18" charset="0"/>
              </a:rPr>
              <a:t>Gälli R, Leisinger T. Specialized bacterial strains for the removal of dichloromethane from industrial waste. Conservation and Recycling.</a:t>
            </a:r>
          </a:p>
          <a:p>
            <a:pPr lvl="0" indent="-457200">
              <a:buFont typeface="+mj-lt"/>
              <a:buAutoNum type="arabicPeriod"/>
            </a:pPr>
            <a:r>
              <a:rPr lang="en-US" sz="2800" dirty="0">
                <a:solidFill>
                  <a:srgbClr val="FFFFFF"/>
                </a:solidFill>
                <a:latin typeface="Times New Roman" panose="02020603050405020304" pitchFamily="18" charset="0"/>
                <a:cs typeface="Times New Roman" panose="02020603050405020304" pitchFamily="18" charset="0"/>
                <a:hlinkClick r:id="rId10"/>
              </a:rPr>
              <a:t>https://www.ncbi.nlm.nih.gov/pmc/articles/PMC2680597/#pone.0005584-Galbally1</a:t>
            </a:r>
            <a:endParaRPr lang="en-US" sz="2800" dirty="0">
              <a:solidFill>
                <a:srgbClr val="FFFFFF"/>
              </a:solidFill>
              <a:latin typeface="Times New Roman" panose="02020603050405020304" pitchFamily="18" charset="0"/>
              <a:cs typeface="Times New Roman" panose="02020603050405020304" pitchFamily="18" charset="0"/>
            </a:endParaRPr>
          </a:p>
          <a:p>
            <a:pPr lvl="0" indent="-457200">
              <a:buFont typeface="+mj-lt"/>
              <a:buAutoNum type="arabicPeriod"/>
            </a:pPr>
            <a:r>
              <a:rPr lang="en-US" sz="2800" dirty="0">
                <a:solidFill>
                  <a:srgbClr val="FFFFFF"/>
                </a:solidFill>
                <a:latin typeface="Times New Roman" panose="02020603050405020304" pitchFamily="18" charset="0"/>
                <a:cs typeface="Times New Roman" panose="02020603050405020304" pitchFamily="18" charset="0"/>
                <a:hlinkClick r:id="rId11"/>
              </a:rPr>
              <a:t>https://jb.asm.org/content/jb/173/21/6714.full.pdf</a:t>
            </a:r>
            <a:endParaRPr lang="en-US" sz="2800" dirty="0">
              <a:solidFill>
                <a:srgbClr val="FFFFFF"/>
              </a:solidFill>
              <a:latin typeface="Times New Roman" panose="02020603050405020304" pitchFamily="18" charset="0"/>
              <a:cs typeface="Times New Roman" panose="02020603050405020304" pitchFamily="18" charset="0"/>
            </a:endParaRPr>
          </a:p>
          <a:p>
            <a:pPr lvl="0" indent="-457200">
              <a:buFont typeface="+mj-lt"/>
              <a:buAutoNum type="arabicPeriod"/>
            </a:pPr>
            <a:r>
              <a:rPr lang="en-US" sz="2800" dirty="0">
                <a:solidFill>
                  <a:srgbClr val="FFFFFF"/>
                </a:solidFill>
                <a:latin typeface="Times New Roman" panose="02020603050405020304" pitchFamily="18" charset="0"/>
                <a:cs typeface="Times New Roman" panose="02020603050405020304" pitchFamily="18" charset="0"/>
                <a:hlinkClick r:id="rId12"/>
              </a:rPr>
              <a:t>http://2014.igem.org/Team:Oxford</a:t>
            </a:r>
            <a:endParaRPr lang="en-US" sz="2800" dirty="0">
              <a:solidFill>
                <a:srgbClr val="FFFFFF"/>
              </a:solidFill>
              <a:latin typeface="Times New Roman" panose="02020603050405020304" pitchFamily="18" charset="0"/>
              <a:cs typeface="Times New Roman" panose="02020603050405020304" pitchFamily="18" charset="0"/>
            </a:endParaRPr>
          </a:p>
          <a:p>
            <a:pPr lvl="0" indent="-457200">
              <a:buFont typeface="+mj-lt"/>
              <a:buAutoNum type="arabicPeriod"/>
            </a:pPr>
            <a:r>
              <a:rPr lang="en-US" sz="2800" dirty="0">
                <a:solidFill>
                  <a:srgbClr val="FFFFFF"/>
                </a:solidFill>
                <a:latin typeface="Times New Roman" panose="02020603050405020304" pitchFamily="18" charset="0"/>
                <a:cs typeface="Times New Roman" panose="02020603050405020304" pitchFamily="18" charset="0"/>
                <a:hlinkClick r:id="rId13"/>
              </a:rPr>
              <a:t>https://www.ncbi.nlm.nih.gov/pubmed/7765835</a:t>
            </a:r>
            <a:endParaRPr lang="en-US" sz="2800" dirty="0">
              <a:solidFill>
                <a:srgbClr val="FFFFFF"/>
              </a:solidFill>
              <a:latin typeface="Times New Roman" panose="02020603050405020304" pitchFamily="18" charset="0"/>
              <a:cs typeface="Times New Roman" panose="02020603050405020304" pitchFamily="18" charset="0"/>
            </a:endParaRPr>
          </a:p>
          <a:p>
            <a:pPr lvl="0" indent="-457200">
              <a:buFont typeface="+mj-lt"/>
              <a:buAutoNum type="arabicPeriod"/>
            </a:pPr>
            <a:r>
              <a:rPr lang="en-US" sz="2800" dirty="0">
                <a:solidFill>
                  <a:srgbClr val="FFFFFF"/>
                </a:solidFill>
                <a:latin typeface="Times New Roman" panose="02020603050405020304" pitchFamily="18" charset="0"/>
                <a:cs typeface="Times New Roman" panose="02020603050405020304" pitchFamily="18" charset="0"/>
                <a:hlinkClick r:id="rId14"/>
              </a:rPr>
              <a:t>https://www.uniprot.org/uniprot/P45876</a:t>
            </a:r>
            <a:endParaRPr lang="en-US" sz="2800" dirty="0">
              <a:solidFill>
                <a:srgbClr val="FFFFFF"/>
              </a:solidFill>
              <a:latin typeface="Times New Roman" panose="02020603050405020304" pitchFamily="18" charset="0"/>
              <a:cs typeface="Times New Roman" panose="02020603050405020304" pitchFamily="18" charset="0"/>
            </a:endParaRPr>
          </a:p>
          <a:p>
            <a:pPr lvl="0" indent="-457200">
              <a:buFont typeface="+mj-lt"/>
              <a:buAutoNum type="arabicPeriod"/>
            </a:pPr>
            <a:r>
              <a:rPr lang="en-US" sz="2800" dirty="0">
                <a:solidFill>
                  <a:srgbClr val="FFFFFF"/>
                </a:solidFill>
                <a:latin typeface="Times New Roman" panose="02020603050405020304" pitchFamily="18" charset="0"/>
                <a:cs typeface="Times New Roman" panose="02020603050405020304" pitchFamily="18" charset="0"/>
              </a:rPr>
              <a:t> </a:t>
            </a:r>
            <a:r>
              <a:rPr lang="en-US" sz="2800" dirty="0">
                <a:solidFill>
                  <a:srgbClr val="FFFFFF"/>
                </a:solidFill>
                <a:latin typeface="Times New Roman" panose="02020603050405020304" pitchFamily="18" charset="0"/>
                <a:cs typeface="Times New Roman" panose="02020603050405020304" pitchFamily="18" charset="0"/>
                <a:hlinkClick r:id="rId15"/>
              </a:rPr>
              <a:t>http://www.bioinformatics.org/sms2/rev_trans.html</a:t>
            </a:r>
            <a:endParaRPr lang="en-US" sz="2800" dirty="0">
              <a:solidFill>
                <a:srgbClr val="FFFFFF"/>
              </a:solidFill>
              <a:latin typeface="Times New Roman" panose="02020603050405020304" pitchFamily="18" charset="0"/>
              <a:cs typeface="Times New Roman" panose="02020603050405020304" pitchFamily="18" charset="0"/>
            </a:endParaRPr>
          </a:p>
          <a:p>
            <a:pPr marL="514350" indent="-514350">
              <a:buAutoNum type="romanUcPeriod"/>
            </a:pPr>
            <a:endParaRPr lang="en-US" sz="2800" dirty="0">
              <a:latin typeface="Arial"/>
              <a:cs typeface="Arial"/>
            </a:endParaRPr>
          </a:p>
        </p:txBody>
      </p:sp>
      <p:pic>
        <p:nvPicPr>
          <p:cNvPr id="41" name="Picture 40"/>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516552" y="1264008"/>
            <a:ext cx="7619179" cy="877360"/>
          </a:xfrm>
          <a:prstGeom prst="rect">
            <a:avLst/>
          </a:prstGeom>
        </p:spPr>
      </p:pic>
      <p:pic>
        <p:nvPicPr>
          <p:cNvPr id="55" name="Picture 54"/>
          <p:cNvPicPr/>
          <p:nvPr/>
        </p:nvPicPr>
        <p:blipFill>
          <a:blip r:embed="rId17">
            <a:extLst>
              <a:ext uri="{28A0092B-C50C-407E-A947-70E740481C1C}">
                <a14:useLocalDpi xmlns:a14="http://schemas.microsoft.com/office/drawing/2010/main" val="0"/>
              </a:ext>
            </a:extLst>
          </a:blip>
          <a:srcRect/>
          <a:stretch>
            <a:fillRect/>
          </a:stretch>
        </p:blipFill>
        <p:spPr bwMode="auto">
          <a:xfrm>
            <a:off x="7433886" y="4904437"/>
            <a:ext cx="15046782" cy="2604380"/>
          </a:xfrm>
          <a:prstGeom prst="rect">
            <a:avLst/>
          </a:prstGeom>
          <a:noFill/>
          <a:ln>
            <a:noFill/>
          </a:ln>
        </p:spPr>
      </p:pic>
      <p:graphicFrame>
        <p:nvGraphicFramePr>
          <p:cNvPr id="56" name="Table 55"/>
          <p:cNvGraphicFramePr>
            <a:graphicFrameLocks noGrp="1"/>
          </p:cNvGraphicFramePr>
          <p:nvPr>
            <p:extLst>
              <p:ext uri="{D42A27DB-BD31-4B8C-83A1-F6EECF244321}">
                <p14:modId xmlns:p14="http://schemas.microsoft.com/office/powerpoint/2010/main" val="4213914600"/>
              </p:ext>
            </p:extLst>
          </p:nvPr>
        </p:nvGraphicFramePr>
        <p:xfrm>
          <a:off x="7433886" y="7802009"/>
          <a:ext cx="15046782" cy="11761581"/>
        </p:xfrm>
        <a:graphic>
          <a:graphicData uri="http://schemas.openxmlformats.org/drawingml/2006/table">
            <a:tbl>
              <a:tblPr firstRow="1" firstCol="1" bandRow="1">
                <a:tableStyleId>{5C22544A-7EE6-4342-B048-85BDC9FD1C3A}</a:tableStyleId>
              </a:tblPr>
              <a:tblGrid>
                <a:gridCol w="3323166">
                  <a:extLst>
                    <a:ext uri="{9D8B030D-6E8A-4147-A177-3AD203B41FA5}">
                      <a16:colId xmlns:a16="http://schemas.microsoft.com/office/drawing/2014/main" val="2690993839"/>
                    </a:ext>
                  </a:extLst>
                </a:gridCol>
                <a:gridCol w="11723616">
                  <a:extLst>
                    <a:ext uri="{9D8B030D-6E8A-4147-A177-3AD203B41FA5}">
                      <a16:colId xmlns:a16="http://schemas.microsoft.com/office/drawing/2014/main" val="2167659648"/>
                    </a:ext>
                  </a:extLst>
                </a:gridCol>
              </a:tblGrid>
              <a:tr h="1103816">
                <a:tc>
                  <a:txBody>
                    <a:bodyPr/>
                    <a:lstStyle/>
                    <a:p>
                      <a:pPr marL="0" marR="0" algn="ctr">
                        <a:lnSpc>
                          <a:spcPct val="107000"/>
                        </a:lnSpc>
                        <a:spcBef>
                          <a:spcPts val="0"/>
                        </a:spcBef>
                        <a:spcAft>
                          <a:spcPts val="0"/>
                        </a:spcAft>
                      </a:pPr>
                      <a:r>
                        <a:rPr lang="en-US" sz="3200" dirty="0">
                          <a:effectLst/>
                          <a:latin typeface="Times New Roman" panose="02020603050405020304" pitchFamily="18" charset="0"/>
                          <a:cs typeface="Times New Roman" panose="02020603050405020304" pitchFamily="18" charset="0"/>
                        </a:rPr>
                        <a:t>Design Diagram Number</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3025" marR="73025" anchor="ctr"/>
                </a:tc>
                <a:tc>
                  <a:txBody>
                    <a:bodyPr/>
                    <a:lstStyle/>
                    <a:p>
                      <a:pPr marL="0" marR="0" algn="ctr">
                        <a:lnSpc>
                          <a:spcPct val="107000"/>
                        </a:lnSpc>
                        <a:spcBef>
                          <a:spcPts val="0"/>
                        </a:spcBef>
                        <a:spcAft>
                          <a:spcPts val="0"/>
                        </a:spcAft>
                      </a:pPr>
                      <a:r>
                        <a:rPr lang="en-US" sz="3200" dirty="0">
                          <a:effectLst/>
                          <a:latin typeface="Times New Roman" panose="02020603050405020304" pitchFamily="18" charset="0"/>
                          <a:cs typeface="Times New Roman" panose="02020603050405020304" pitchFamily="18" charset="0"/>
                        </a:rPr>
                        <a:t>Part</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3025" marR="73025" anchor="ctr"/>
                </a:tc>
                <a:extLst>
                  <a:ext uri="{0D108BD9-81ED-4DB2-BD59-A6C34878D82A}">
                    <a16:rowId xmlns:a16="http://schemas.microsoft.com/office/drawing/2014/main" val="3095634628"/>
                  </a:ext>
                </a:extLst>
              </a:tr>
              <a:tr h="971365">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1</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73025" marR="73025" anchor="ctr"/>
                </a:tc>
                <a:tc>
                  <a:txBody>
                    <a:bodyPr/>
                    <a:lstStyle/>
                    <a:p>
                      <a:pPr marL="0" marR="0">
                        <a:lnSpc>
                          <a:spcPct val="107000"/>
                        </a:lnSpc>
                        <a:spcBef>
                          <a:spcPts val="0"/>
                        </a:spcBef>
                        <a:spcAft>
                          <a:spcPts val="0"/>
                        </a:spcAft>
                      </a:pPr>
                      <a:r>
                        <a:rPr lang="en-US" sz="3200" b="1" dirty="0">
                          <a:effectLst/>
                          <a:latin typeface="Times New Roman" panose="02020603050405020304" pitchFamily="18" charset="0"/>
                          <a:cs typeface="Times New Roman" panose="02020603050405020304" pitchFamily="18" charset="0"/>
                        </a:rPr>
                        <a:t>Constitutive Promoter</a:t>
                      </a:r>
                      <a:r>
                        <a:rPr lang="en-US" sz="3200" dirty="0">
                          <a:effectLst/>
                          <a:latin typeface="Times New Roman" panose="02020603050405020304" pitchFamily="18" charset="0"/>
                          <a:cs typeface="Times New Roman" panose="02020603050405020304" pitchFamily="18" charset="0"/>
                        </a:rPr>
                        <a:t> (Part:BBa_K1443002)</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3025" marR="73025" anchor="ctr"/>
                </a:tc>
                <a:extLst>
                  <a:ext uri="{0D108BD9-81ED-4DB2-BD59-A6C34878D82A}">
                    <a16:rowId xmlns:a16="http://schemas.microsoft.com/office/drawing/2014/main" val="2366600708"/>
                  </a:ext>
                </a:extLst>
              </a:tr>
              <a:tr h="971365">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2</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73025" marR="73025" anchor="ctr"/>
                </a:tc>
                <a:tc>
                  <a:txBody>
                    <a:bodyPr/>
                    <a:lstStyle/>
                    <a:p>
                      <a:pPr marL="0" marR="0">
                        <a:lnSpc>
                          <a:spcPct val="107000"/>
                        </a:lnSpc>
                        <a:spcBef>
                          <a:spcPts val="0"/>
                        </a:spcBef>
                        <a:spcAft>
                          <a:spcPts val="0"/>
                        </a:spcAft>
                      </a:pPr>
                      <a:r>
                        <a:rPr lang="en-US" sz="3200" b="1" dirty="0">
                          <a:effectLst/>
                          <a:latin typeface="Times New Roman" panose="02020603050405020304" pitchFamily="18" charset="0"/>
                          <a:cs typeface="Times New Roman" panose="02020603050405020304" pitchFamily="18" charset="0"/>
                        </a:rPr>
                        <a:t>RBS</a:t>
                      </a:r>
                      <a:r>
                        <a:rPr lang="en-US" sz="3200" dirty="0">
                          <a:effectLst/>
                          <a:latin typeface="Times New Roman" panose="02020603050405020304" pitchFamily="18" charset="0"/>
                          <a:cs typeface="Times New Roman" panose="02020603050405020304" pitchFamily="18" charset="0"/>
                        </a:rPr>
                        <a:t> (Part: BBa_B0032)</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3025" marR="73025" anchor="ctr"/>
                </a:tc>
                <a:extLst>
                  <a:ext uri="{0D108BD9-81ED-4DB2-BD59-A6C34878D82A}">
                    <a16:rowId xmlns:a16="http://schemas.microsoft.com/office/drawing/2014/main" val="4107658880"/>
                  </a:ext>
                </a:extLst>
              </a:tr>
              <a:tr h="2626163">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3</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73025" marR="73025" anchor="ctr"/>
                </a:tc>
                <a:tc>
                  <a:txBody>
                    <a:bodyPr/>
                    <a:lstStyle/>
                    <a:p>
                      <a:pPr marL="0" marR="0">
                        <a:lnSpc>
                          <a:spcPct val="107000"/>
                        </a:lnSpc>
                        <a:spcBef>
                          <a:spcPts val="0"/>
                        </a:spcBef>
                        <a:spcAft>
                          <a:spcPts val="0"/>
                        </a:spcAft>
                      </a:pPr>
                      <a:r>
                        <a:rPr lang="en-US" sz="3200" b="1" dirty="0">
                          <a:effectLst/>
                          <a:latin typeface="Times New Roman" panose="02020603050405020304" pitchFamily="18" charset="0"/>
                          <a:cs typeface="Times New Roman" panose="02020603050405020304" pitchFamily="18" charset="0"/>
                        </a:rPr>
                        <a:t>dcmR ORF </a:t>
                      </a:r>
                    </a:p>
                    <a:p>
                      <a:pPr marL="0" marR="0">
                        <a:lnSpc>
                          <a:spcPct val="107000"/>
                        </a:lnSpc>
                        <a:spcBef>
                          <a:spcPts val="0"/>
                        </a:spcBef>
                        <a:spcAft>
                          <a:spcPts val="0"/>
                        </a:spcAft>
                      </a:pPr>
                      <a:r>
                        <a:rPr lang="en-US" sz="3200" dirty="0">
                          <a:effectLst/>
                          <a:latin typeface="Times New Roman" panose="02020603050405020304" pitchFamily="18" charset="0"/>
                          <a:cs typeface="Times New Roman" panose="02020603050405020304" pitchFamily="18" charset="0"/>
                        </a:rPr>
                        <a:t>We couldn’t find this part in the Registry, but we can get the sequence of the dcmR ORF through reverse-translating the protein sequence from </a:t>
                      </a:r>
                      <a:r>
                        <a:rPr lang="en-US" sz="3200" u="sng" dirty="0">
                          <a:effectLst/>
                          <a:latin typeface="Times New Roman" panose="02020603050405020304" pitchFamily="18" charset="0"/>
                          <a:cs typeface="Times New Roman" panose="02020603050405020304" pitchFamily="18" charset="0"/>
                          <a:hlinkClick r:id="rId14"/>
                        </a:rPr>
                        <a:t>https://www.uniprot.org/uniprot/P45876</a:t>
                      </a:r>
                      <a:r>
                        <a:rPr lang="en-US" sz="3200" dirty="0">
                          <a:effectLst/>
                          <a:latin typeface="Times New Roman" panose="02020603050405020304" pitchFamily="18" charset="0"/>
                          <a:cs typeface="Times New Roman" panose="02020603050405020304" pitchFamily="18" charset="0"/>
                        </a:rPr>
                        <a:t> using the following web site: </a:t>
                      </a:r>
                      <a:r>
                        <a:rPr lang="en-US" sz="3200" u="sng" dirty="0">
                          <a:effectLst/>
                          <a:latin typeface="Times New Roman" panose="02020603050405020304" pitchFamily="18" charset="0"/>
                          <a:cs typeface="Times New Roman" panose="02020603050405020304" pitchFamily="18" charset="0"/>
                          <a:hlinkClick r:id="rId15"/>
                        </a:rPr>
                        <a:t>http://www.bioinformatics.org/sms2/rev_trans.html</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3025" marR="73025" anchor="ctr"/>
                </a:tc>
                <a:extLst>
                  <a:ext uri="{0D108BD9-81ED-4DB2-BD59-A6C34878D82A}">
                    <a16:rowId xmlns:a16="http://schemas.microsoft.com/office/drawing/2014/main" val="105557097"/>
                  </a:ext>
                </a:extLst>
              </a:tr>
              <a:tr h="971365">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4</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73025" marR="73025" anchor="ctr"/>
                </a:tc>
                <a:tc>
                  <a:txBody>
                    <a:bodyPr/>
                    <a:lstStyle/>
                    <a:p>
                      <a:pPr marL="0" marR="0">
                        <a:lnSpc>
                          <a:spcPct val="107000"/>
                        </a:lnSpc>
                        <a:spcBef>
                          <a:spcPts val="0"/>
                        </a:spcBef>
                        <a:spcAft>
                          <a:spcPts val="0"/>
                        </a:spcAft>
                      </a:pPr>
                      <a:r>
                        <a:rPr lang="en-US" sz="3200" b="1" dirty="0">
                          <a:effectLst/>
                          <a:latin typeface="Times New Roman" panose="02020603050405020304" pitchFamily="18" charset="0"/>
                          <a:cs typeface="Times New Roman" panose="02020603050405020304" pitchFamily="18" charset="0"/>
                        </a:rPr>
                        <a:t>Forward Terminator </a:t>
                      </a:r>
                      <a:r>
                        <a:rPr lang="en-US" sz="3200" dirty="0">
                          <a:effectLst/>
                          <a:latin typeface="Times New Roman" panose="02020603050405020304" pitchFamily="18" charset="0"/>
                          <a:cs typeface="Times New Roman" panose="02020603050405020304" pitchFamily="18" charset="0"/>
                        </a:rPr>
                        <a:t>(Part: BBa_B0010)</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3025" marR="73025" anchor="ctr"/>
                </a:tc>
                <a:extLst>
                  <a:ext uri="{0D108BD9-81ED-4DB2-BD59-A6C34878D82A}">
                    <a16:rowId xmlns:a16="http://schemas.microsoft.com/office/drawing/2014/main" val="1737648377"/>
                  </a:ext>
                </a:extLst>
              </a:tr>
              <a:tr h="596367">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5</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73025" marR="73025" anchor="ctr"/>
                </a:tc>
                <a:tc>
                  <a:txBody>
                    <a:bodyPr/>
                    <a:lstStyle/>
                    <a:p>
                      <a:pPr marL="0" marR="0">
                        <a:lnSpc>
                          <a:spcPct val="107000"/>
                        </a:lnSpc>
                        <a:spcBef>
                          <a:spcPts val="0"/>
                        </a:spcBef>
                        <a:spcAft>
                          <a:spcPts val="0"/>
                        </a:spcAft>
                      </a:pPr>
                      <a:r>
                        <a:rPr lang="en-US" sz="3200" b="1" dirty="0">
                          <a:effectLst/>
                          <a:latin typeface="Times New Roman" panose="02020603050405020304" pitchFamily="18" charset="0"/>
                          <a:cs typeface="Times New Roman" panose="02020603050405020304" pitchFamily="18" charset="0"/>
                        </a:rPr>
                        <a:t>Inducible Promoter</a:t>
                      </a:r>
                      <a:r>
                        <a:rPr lang="en-US" sz="3200" dirty="0">
                          <a:effectLst/>
                          <a:latin typeface="Times New Roman" panose="02020603050405020304" pitchFamily="18" charset="0"/>
                          <a:cs typeface="Times New Roman" panose="02020603050405020304" pitchFamily="18" charset="0"/>
                        </a:rPr>
                        <a:t>: PdcmR</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3025" marR="73025" anchor="ctr"/>
                </a:tc>
                <a:extLst>
                  <a:ext uri="{0D108BD9-81ED-4DB2-BD59-A6C34878D82A}">
                    <a16:rowId xmlns:a16="http://schemas.microsoft.com/office/drawing/2014/main" val="1495126510"/>
                  </a:ext>
                </a:extLst>
              </a:tr>
              <a:tr h="971365">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6</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73025" marR="73025" anchor="ctr"/>
                </a:tc>
                <a:tc>
                  <a:txBody>
                    <a:bodyPr/>
                    <a:lstStyle/>
                    <a:p>
                      <a:pPr marL="0" marR="0">
                        <a:lnSpc>
                          <a:spcPct val="107000"/>
                        </a:lnSpc>
                        <a:spcBef>
                          <a:spcPts val="0"/>
                        </a:spcBef>
                        <a:spcAft>
                          <a:spcPts val="0"/>
                        </a:spcAft>
                      </a:pPr>
                      <a:r>
                        <a:rPr lang="en-US" sz="3200" b="1" dirty="0">
                          <a:effectLst/>
                          <a:latin typeface="Times New Roman" panose="02020603050405020304" pitchFamily="18" charset="0"/>
                          <a:cs typeface="Times New Roman" panose="02020603050405020304" pitchFamily="18" charset="0"/>
                        </a:rPr>
                        <a:t>RBS</a:t>
                      </a:r>
                      <a:r>
                        <a:rPr lang="en-US" sz="3200" dirty="0">
                          <a:effectLst/>
                          <a:latin typeface="Times New Roman" panose="02020603050405020304" pitchFamily="18" charset="0"/>
                          <a:cs typeface="Times New Roman" panose="02020603050405020304" pitchFamily="18" charset="0"/>
                        </a:rPr>
                        <a:t> (medium RBS) (Part: BBa_B0032)</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3025" marR="73025" anchor="ctr"/>
                </a:tc>
                <a:extLst>
                  <a:ext uri="{0D108BD9-81ED-4DB2-BD59-A6C34878D82A}">
                    <a16:rowId xmlns:a16="http://schemas.microsoft.com/office/drawing/2014/main" val="3775104966"/>
                  </a:ext>
                </a:extLst>
              </a:tr>
              <a:tr h="971365">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7</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73025" marR="73025" anchor="ctr"/>
                </a:tc>
                <a:tc>
                  <a:txBody>
                    <a:bodyPr/>
                    <a:lstStyle/>
                    <a:p>
                      <a:pPr marL="0" marR="0">
                        <a:lnSpc>
                          <a:spcPct val="107000"/>
                        </a:lnSpc>
                        <a:spcBef>
                          <a:spcPts val="0"/>
                        </a:spcBef>
                        <a:spcAft>
                          <a:spcPts val="0"/>
                        </a:spcAft>
                      </a:pPr>
                      <a:r>
                        <a:rPr lang="en-US" sz="3200" b="1" dirty="0">
                          <a:effectLst/>
                          <a:latin typeface="Times New Roman" panose="02020603050405020304" pitchFamily="18" charset="0"/>
                          <a:cs typeface="Times New Roman" panose="02020603050405020304" pitchFamily="18" charset="0"/>
                        </a:rPr>
                        <a:t>RFP ORF </a:t>
                      </a:r>
                      <a:r>
                        <a:rPr lang="en-US" sz="3200" dirty="0">
                          <a:effectLst/>
                          <a:latin typeface="Times New Roman" panose="02020603050405020304" pitchFamily="18" charset="0"/>
                          <a:cs typeface="Times New Roman" panose="02020603050405020304" pitchFamily="18" charset="0"/>
                        </a:rPr>
                        <a:t>(Part: BBa_K1399003)</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3025" marR="73025" anchor="ctr"/>
                </a:tc>
                <a:extLst>
                  <a:ext uri="{0D108BD9-81ED-4DB2-BD59-A6C34878D82A}">
                    <a16:rowId xmlns:a16="http://schemas.microsoft.com/office/drawing/2014/main" val="336400485"/>
                  </a:ext>
                </a:extLst>
              </a:tr>
              <a:tr h="596367">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8</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73025" marR="73025" anchor="ctr"/>
                </a:tc>
                <a:tc>
                  <a:txBody>
                    <a:bodyPr/>
                    <a:lstStyle/>
                    <a:p>
                      <a:pPr marL="0" marR="0">
                        <a:lnSpc>
                          <a:spcPct val="107000"/>
                        </a:lnSpc>
                        <a:spcBef>
                          <a:spcPts val="0"/>
                        </a:spcBef>
                        <a:spcAft>
                          <a:spcPts val="0"/>
                        </a:spcAft>
                      </a:pPr>
                      <a:r>
                        <a:rPr lang="en-US" sz="3200" b="1" dirty="0">
                          <a:effectLst/>
                          <a:latin typeface="Times New Roman" panose="02020603050405020304" pitchFamily="18" charset="0"/>
                          <a:cs typeface="Times New Roman" panose="02020603050405020304" pitchFamily="18" charset="0"/>
                        </a:rPr>
                        <a:t>“Novel” Promoter</a:t>
                      </a:r>
                      <a:r>
                        <a:rPr lang="en-US" sz="3200" b="0" dirty="0">
                          <a:effectLst/>
                          <a:latin typeface="Times New Roman" panose="02020603050405020304" pitchFamily="18" charset="0"/>
                          <a:cs typeface="Times New Roman" panose="02020603050405020304" pitchFamily="18" charset="0"/>
                        </a:rPr>
                        <a:t>,</a:t>
                      </a:r>
                      <a:r>
                        <a:rPr lang="en-US" sz="3200" b="0" baseline="0" dirty="0">
                          <a:effectLst/>
                          <a:latin typeface="Times New Roman" panose="02020603050405020304" pitchFamily="18" charset="0"/>
                          <a:cs typeface="Times New Roman" panose="02020603050405020304" pitchFamily="18" charset="0"/>
                        </a:rPr>
                        <a:t> </a:t>
                      </a:r>
                      <a:r>
                        <a:rPr lang="en-US" sz="3200" dirty="0">
                          <a:effectLst/>
                          <a:latin typeface="Times New Roman" panose="02020603050405020304" pitchFamily="18" charset="0"/>
                          <a:cs typeface="Times New Roman" panose="02020603050405020304" pitchFamily="18" charset="0"/>
                        </a:rPr>
                        <a:t>with two binding sites for the DcmR protein</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3025" marR="73025" anchor="ctr"/>
                </a:tc>
                <a:extLst>
                  <a:ext uri="{0D108BD9-81ED-4DB2-BD59-A6C34878D82A}">
                    <a16:rowId xmlns:a16="http://schemas.microsoft.com/office/drawing/2014/main" val="1841174124"/>
                  </a:ext>
                </a:extLst>
              </a:tr>
              <a:tr h="971365">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9</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73025" marR="73025" anchor="ctr"/>
                </a:tc>
                <a:tc>
                  <a:txBody>
                    <a:bodyPr/>
                    <a:lstStyle/>
                    <a:p>
                      <a:pPr marL="0" marR="0">
                        <a:lnSpc>
                          <a:spcPct val="107000"/>
                        </a:lnSpc>
                        <a:spcBef>
                          <a:spcPts val="0"/>
                        </a:spcBef>
                        <a:spcAft>
                          <a:spcPts val="0"/>
                        </a:spcAft>
                      </a:pPr>
                      <a:r>
                        <a:rPr lang="en-US" sz="3200" b="1" dirty="0">
                          <a:effectLst/>
                          <a:latin typeface="Times New Roman" panose="02020603050405020304" pitchFamily="18" charset="0"/>
                          <a:cs typeface="Times New Roman" panose="02020603050405020304" pitchFamily="18" charset="0"/>
                        </a:rPr>
                        <a:t>RBS</a:t>
                      </a:r>
                      <a:r>
                        <a:rPr lang="en-US" sz="3200" dirty="0">
                          <a:effectLst/>
                          <a:latin typeface="Times New Roman" panose="02020603050405020304" pitchFamily="18" charset="0"/>
                          <a:cs typeface="Times New Roman" panose="02020603050405020304" pitchFamily="18" charset="0"/>
                        </a:rPr>
                        <a:t> (strong RBS) (Part: BBa_B0034)</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3025" marR="73025" anchor="ctr"/>
                </a:tc>
                <a:extLst>
                  <a:ext uri="{0D108BD9-81ED-4DB2-BD59-A6C34878D82A}">
                    <a16:rowId xmlns:a16="http://schemas.microsoft.com/office/drawing/2014/main" val="2445834017"/>
                  </a:ext>
                </a:extLst>
              </a:tr>
              <a:tr h="971365">
                <a:tc>
                  <a:txBody>
                    <a:bodyPr/>
                    <a:lstStyle/>
                    <a:p>
                      <a:pPr marL="0" marR="0" algn="ctr">
                        <a:lnSpc>
                          <a:spcPct val="107000"/>
                        </a:lnSpc>
                        <a:spcBef>
                          <a:spcPts val="0"/>
                        </a:spcBef>
                        <a:spcAft>
                          <a:spcPts val="0"/>
                        </a:spcAft>
                      </a:pPr>
                      <a:r>
                        <a:rPr lang="en-US" sz="3200">
                          <a:effectLst/>
                          <a:latin typeface="Times New Roman" panose="02020603050405020304" pitchFamily="18" charset="0"/>
                          <a:cs typeface="Times New Roman" panose="02020603050405020304" pitchFamily="18" charset="0"/>
                        </a:rPr>
                        <a:t>10</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73025" marR="73025" anchor="ctr"/>
                </a:tc>
                <a:tc>
                  <a:txBody>
                    <a:bodyPr/>
                    <a:lstStyle/>
                    <a:p>
                      <a:pPr marL="0" marR="0">
                        <a:lnSpc>
                          <a:spcPct val="107000"/>
                        </a:lnSpc>
                        <a:spcBef>
                          <a:spcPts val="0"/>
                        </a:spcBef>
                        <a:spcAft>
                          <a:spcPts val="0"/>
                        </a:spcAft>
                      </a:pPr>
                      <a:r>
                        <a:rPr lang="en-US" sz="3200" b="1" dirty="0">
                          <a:effectLst/>
                          <a:latin typeface="Times New Roman" panose="02020603050405020304" pitchFamily="18" charset="0"/>
                          <a:cs typeface="Times New Roman" panose="02020603050405020304" pitchFamily="18" charset="0"/>
                        </a:rPr>
                        <a:t>RFP ORF </a:t>
                      </a:r>
                      <a:r>
                        <a:rPr lang="en-US" sz="3200" dirty="0">
                          <a:effectLst/>
                          <a:latin typeface="Times New Roman" panose="02020603050405020304" pitchFamily="18" charset="0"/>
                          <a:cs typeface="Times New Roman" panose="02020603050405020304" pitchFamily="18" charset="0"/>
                        </a:rPr>
                        <a:t>(Part: BBa_K1399003)</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3025" marR="73025" anchor="ctr"/>
                </a:tc>
                <a:extLst>
                  <a:ext uri="{0D108BD9-81ED-4DB2-BD59-A6C34878D82A}">
                    <a16:rowId xmlns:a16="http://schemas.microsoft.com/office/drawing/2014/main" val="1637744671"/>
                  </a:ext>
                </a:extLst>
              </a:tr>
            </a:tbl>
          </a:graphicData>
        </a:graphic>
      </p:graphicFrame>
      <p:sp>
        <p:nvSpPr>
          <p:cNvPr id="64" name="Rectangle 63"/>
          <p:cNvSpPr/>
          <p:nvPr/>
        </p:nvSpPr>
        <p:spPr>
          <a:xfrm>
            <a:off x="24898598" y="14467313"/>
            <a:ext cx="11396909" cy="1077218"/>
          </a:xfrm>
          <a:prstGeom prst="rect">
            <a:avLst/>
          </a:prstGeom>
        </p:spPr>
        <p:txBody>
          <a:bodyPr wrap="square">
            <a:spAutoFit/>
          </a:bodyPr>
          <a:lstStyle/>
          <a:p>
            <a:r>
              <a:rPr lang="en-US" sz="3200" dirty="0">
                <a:latin typeface="Times New Roman" panose="02020603050405020304" pitchFamily="18" charset="0"/>
                <a:ea typeface="Times New Roman" panose="02020603050405020304" pitchFamily="18" charset="0"/>
                <a:cs typeface="Times New Roman" panose="02020603050405020304" pitchFamily="18" charset="0"/>
              </a:rPr>
              <a:t>We are grateful to Dr. Natalie Kuldell for her mentorship and all the help she has provided to our team. </a:t>
            </a:r>
            <a:endParaRPr lang="en-US" sz="3200" dirty="0">
              <a:latin typeface="Times New Roman" panose="02020603050405020304" pitchFamily="18" charset="0"/>
              <a:cs typeface="Times New Roman" panose="02020603050405020304" pitchFamily="18" charset="0"/>
            </a:endParaRPr>
          </a:p>
        </p:txBody>
      </p:sp>
      <p:sp>
        <p:nvSpPr>
          <p:cNvPr id="36" name="TextBox 35">
            <a:hlinkClick r:id="rId18" action="ppaction://hlinksldjump"/>
            <a:extLst>
              <a:ext uri="{FF2B5EF4-FFF2-40B4-BE49-F238E27FC236}">
                <a16:creationId xmlns:a16="http://schemas.microsoft.com/office/drawing/2014/main" id="{99A55A7B-4454-4118-9F77-E5D037F50583}"/>
              </a:ext>
            </a:extLst>
          </p:cNvPr>
          <p:cNvSpPr txBox="1"/>
          <p:nvPr/>
        </p:nvSpPr>
        <p:spPr>
          <a:xfrm>
            <a:off x="27849598" y="19888817"/>
            <a:ext cx="9144487" cy="811525"/>
          </a:xfrm>
          <a:prstGeom prst="roundRect">
            <a:avLst>
              <a:gd name="adj" fmla="val 50000"/>
            </a:avLst>
          </a:prstGeom>
          <a:solidFill>
            <a:schemeClr val="accent1">
              <a:lumMod val="60000"/>
              <a:lumOff val="40000"/>
            </a:schemeClr>
          </a:solidFill>
          <a:ln w="19050">
            <a:solidFill>
              <a:schemeClr val="accent5"/>
            </a:solidFill>
          </a:ln>
        </p:spPr>
        <p:txBody>
          <a:bodyPr wrap="square" lIns="0" rIns="0" rtlCol="0" anchor="ctr" anchorCtr="0">
            <a:noAutofit/>
          </a:bodyPr>
          <a:lstStyle/>
          <a:p>
            <a:pPr algn="ctr" defTabSz="2809037">
              <a:defRPr/>
            </a:pPr>
            <a:r>
              <a:rPr lang="en-US" sz="3686" b="1" kern="0" dirty="0">
                <a:solidFill>
                  <a:srgbClr val="06324B"/>
                </a:solidFill>
              </a:rPr>
              <a:t>Return to Title Slide</a:t>
            </a:r>
          </a:p>
        </p:txBody>
      </p:sp>
      <p:grpSp>
        <p:nvGrpSpPr>
          <p:cNvPr id="37" name="Percent Chart"/>
          <p:cNvGrpSpPr/>
          <p:nvPr/>
        </p:nvGrpSpPr>
        <p:grpSpPr>
          <a:xfrm>
            <a:off x="1061946" y="4993114"/>
            <a:ext cx="4734500" cy="4674064"/>
            <a:chOff x="4547093" y="1223945"/>
            <a:chExt cx="1645920" cy="1645973"/>
          </a:xfrm>
        </p:grpSpPr>
        <p:sp>
          <p:nvSpPr>
            <p:cNvPr id="38" name="Outer Oval"/>
            <p:cNvSpPr>
              <a:spLocks noChangeAspect="1"/>
            </p:cNvSpPr>
            <p:nvPr/>
          </p:nvSpPr>
          <p:spPr>
            <a:xfrm>
              <a:off x="4646290" y="1323168"/>
              <a:ext cx="1447527" cy="1447527"/>
            </a:xfrm>
            <a:prstGeom prst="ellipse">
              <a:avLst/>
            </a:prstGeom>
            <a:solidFill>
              <a:schemeClr val="accent2"/>
            </a:solidFill>
            <a:ln w="9525" cap="flat" cmpd="sng" algn="ctr">
              <a:noFill/>
              <a:prstDash val="solid"/>
            </a:ln>
            <a:effectLst/>
          </p:spPr>
          <p:txBody>
            <a:bodyPr wrap="none" lIns="0" tIns="0" rIns="0" bIns="0" rtlCol="0" anchor="ctr"/>
            <a:lstStyle/>
            <a:p>
              <a:pPr algn="ctr" defTabSz="1404518">
                <a:defRPr/>
              </a:pPr>
              <a:endParaRPr lang="en-US" sz="7373" b="1" kern="0" dirty="0">
                <a:solidFill>
                  <a:srgbClr val="76B141"/>
                </a:solidFill>
                <a:latin typeface="Calibri"/>
              </a:endParaRPr>
            </a:p>
          </p:txBody>
        </p:sp>
        <p:sp>
          <p:nvSpPr>
            <p:cNvPr id="39" name="dots"/>
            <p:cNvSpPr>
              <a:spLocks noChangeAspect="1"/>
            </p:cNvSpPr>
            <p:nvPr/>
          </p:nvSpPr>
          <p:spPr>
            <a:xfrm>
              <a:off x="4783558" y="1460436"/>
              <a:ext cx="1172990" cy="1172990"/>
            </a:xfrm>
            <a:prstGeom prst="ellipse">
              <a:avLst/>
            </a:prstGeom>
            <a:noFill/>
            <a:ln w="40005" cap="rnd" cmpd="sng" algn="ctr">
              <a:solidFill>
                <a:schemeClr val="accent4">
                  <a:alpha val="68000"/>
                </a:schemeClr>
              </a:solidFill>
              <a:prstDash val="sysDot"/>
            </a:ln>
            <a:effectLst/>
          </p:spPr>
          <p:txBody>
            <a:bodyPr rtlCol="0" anchor="ctr"/>
            <a:lstStyle/>
            <a:p>
              <a:pPr algn="ctr" defTabSz="1404518"/>
              <a:endParaRPr lang="en-US" sz="16991" kern="0">
                <a:solidFill>
                  <a:prstClr val="white"/>
                </a:solidFill>
                <a:latin typeface="Calibri"/>
              </a:endParaRPr>
            </a:p>
          </p:txBody>
        </p:sp>
        <p:graphicFrame>
          <p:nvGraphicFramePr>
            <p:cNvPr id="40" name="Excel Chart">
              <a:hlinkClick r:id="rId18" action="ppaction://hlinksldjump"/>
            </p:cNvPr>
            <p:cNvGraphicFramePr>
              <a:graphicFrameLocks noChangeAspect="1"/>
            </p:cNvGraphicFramePr>
            <p:nvPr>
              <p:extLst>
                <p:ext uri="{D42A27DB-BD31-4B8C-83A1-F6EECF244321}">
                  <p14:modId xmlns:p14="http://schemas.microsoft.com/office/powerpoint/2010/main" val="37810450"/>
                </p:ext>
              </p:extLst>
            </p:nvPr>
          </p:nvGraphicFramePr>
          <p:xfrm>
            <a:off x="4547093" y="1223945"/>
            <a:ext cx="1645920" cy="1645973"/>
          </p:xfrm>
          <a:graphic>
            <a:graphicData uri="http://schemas.openxmlformats.org/drawingml/2006/chart">
              <c:chart xmlns:c="http://schemas.openxmlformats.org/drawingml/2006/chart" xmlns:r="http://schemas.openxmlformats.org/officeDocument/2006/relationships" r:id="rId19"/>
            </a:graphicData>
          </a:graphic>
        </p:graphicFrame>
      </p:grpSp>
      <p:grpSp>
        <p:nvGrpSpPr>
          <p:cNvPr id="42" name="Percent Chart"/>
          <p:cNvGrpSpPr/>
          <p:nvPr/>
        </p:nvGrpSpPr>
        <p:grpSpPr>
          <a:xfrm>
            <a:off x="1272444" y="12604543"/>
            <a:ext cx="4258640" cy="4366548"/>
            <a:chOff x="4547093" y="1223945"/>
            <a:chExt cx="1645920" cy="1645973"/>
          </a:xfrm>
        </p:grpSpPr>
        <p:sp>
          <p:nvSpPr>
            <p:cNvPr id="45" name="Outer Oval"/>
            <p:cNvSpPr>
              <a:spLocks noChangeAspect="1"/>
            </p:cNvSpPr>
            <p:nvPr/>
          </p:nvSpPr>
          <p:spPr>
            <a:xfrm>
              <a:off x="4646290" y="1323168"/>
              <a:ext cx="1447527" cy="1447527"/>
            </a:xfrm>
            <a:prstGeom prst="ellipse">
              <a:avLst/>
            </a:prstGeom>
            <a:solidFill>
              <a:schemeClr val="accent2"/>
            </a:solidFill>
            <a:ln w="9525" cap="flat" cmpd="sng" algn="ctr">
              <a:noFill/>
              <a:prstDash val="solid"/>
            </a:ln>
            <a:effectLst/>
          </p:spPr>
          <p:txBody>
            <a:bodyPr wrap="none" lIns="0" tIns="0" rIns="0" bIns="0" rtlCol="0" anchor="ctr"/>
            <a:lstStyle/>
            <a:p>
              <a:pPr algn="ctr" defTabSz="1404518">
                <a:defRPr/>
              </a:pPr>
              <a:endParaRPr lang="en-US" sz="7373" b="1" kern="0" dirty="0">
                <a:solidFill>
                  <a:srgbClr val="76B141"/>
                </a:solidFill>
                <a:latin typeface="Calibri"/>
              </a:endParaRPr>
            </a:p>
          </p:txBody>
        </p:sp>
        <p:sp>
          <p:nvSpPr>
            <p:cNvPr id="46" name="dots"/>
            <p:cNvSpPr>
              <a:spLocks noChangeAspect="1"/>
            </p:cNvSpPr>
            <p:nvPr/>
          </p:nvSpPr>
          <p:spPr>
            <a:xfrm>
              <a:off x="4783558" y="1460436"/>
              <a:ext cx="1172990" cy="1172990"/>
            </a:xfrm>
            <a:prstGeom prst="ellipse">
              <a:avLst/>
            </a:prstGeom>
            <a:noFill/>
            <a:ln w="40005" cap="rnd" cmpd="sng" algn="ctr">
              <a:solidFill>
                <a:schemeClr val="accent4">
                  <a:alpha val="68000"/>
                </a:schemeClr>
              </a:solidFill>
              <a:prstDash val="sysDot"/>
            </a:ln>
            <a:effectLst/>
          </p:spPr>
          <p:txBody>
            <a:bodyPr rtlCol="0" anchor="ctr"/>
            <a:lstStyle/>
            <a:p>
              <a:pPr algn="ctr" defTabSz="1404518"/>
              <a:endParaRPr lang="en-US" sz="16991" kern="0">
                <a:solidFill>
                  <a:prstClr val="white"/>
                </a:solidFill>
                <a:latin typeface="Calibri"/>
              </a:endParaRPr>
            </a:p>
          </p:txBody>
        </p:sp>
        <p:graphicFrame>
          <p:nvGraphicFramePr>
            <p:cNvPr id="48" name="Excel Chart">
              <a:hlinkClick r:id="rId20" action="ppaction://hlinksldjump"/>
            </p:cNvPr>
            <p:cNvGraphicFramePr>
              <a:graphicFrameLocks noChangeAspect="1"/>
            </p:cNvGraphicFramePr>
            <p:nvPr>
              <p:extLst>
                <p:ext uri="{D42A27DB-BD31-4B8C-83A1-F6EECF244321}">
                  <p14:modId xmlns:p14="http://schemas.microsoft.com/office/powerpoint/2010/main" val="1386627991"/>
                </p:ext>
              </p:extLst>
            </p:nvPr>
          </p:nvGraphicFramePr>
          <p:xfrm>
            <a:off x="4547093" y="1223945"/>
            <a:ext cx="1645920" cy="1645973"/>
          </p:xfrm>
          <a:graphic>
            <a:graphicData uri="http://schemas.openxmlformats.org/drawingml/2006/chart">
              <c:chart xmlns:c="http://schemas.openxmlformats.org/drawingml/2006/chart" xmlns:r="http://schemas.openxmlformats.org/officeDocument/2006/relationships" r:id="rId21"/>
            </a:graphicData>
          </a:graphic>
        </p:graphicFrame>
      </p:grpSp>
      <p:grpSp>
        <p:nvGrpSpPr>
          <p:cNvPr id="49" name="Percent Chart"/>
          <p:cNvGrpSpPr/>
          <p:nvPr/>
        </p:nvGrpSpPr>
        <p:grpSpPr>
          <a:xfrm>
            <a:off x="1188712" y="16341715"/>
            <a:ext cx="4502304" cy="4656196"/>
            <a:chOff x="4547093" y="1223945"/>
            <a:chExt cx="1645920" cy="1645973"/>
          </a:xfrm>
        </p:grpSpPr>
        <p:sp>
          <p:nvSpPr>
            <p:cNvPr id="63" name="Outer Oval"/>
            <p:cNvSpPr>
              <a:spLocks noChangeAspect="1"/>
            </p:cNvSpPr>
            <p:nvPr/>
          </p:nvSpPr>
          <p:spPr>
            <a:xfrm>
              <a:off x="4646290" y="1323168"/>
              <a:ext cx="1447527" cy="1447527"/>
            </a:xfrm>
            <a:prstGeom prst="ellipse">
              <a:avLst/>
            </a:prstGeom>
            <a:solidFill>
              <a:schemeClr val="accent2"/>
            </a:solidFill>
            <a:ln w="9525" cap="flat" cmpd="sng" algn="ctr">
              <a:noFill/>
              <a:prstDash val="solid"/>
            </a:ln>
            <a:effectLst/>
          </p:spPr>
          <p:txBody>
            <a:bodyPr wrap="none" lIns="0" tIns="0" rIns="0" bIns="0" rtlCol="0" anchor="ctr"/>
            <a:lstStyle/>
            <a:p>
              <a:pPr algn="ctr" defTabSz="1404518">
                <a:defRPr/>
              </a:pPr>
              <a:endParaRPr lang="en-US" sz="7373" b="1" kern="0" dirty="0">
                <a:solidFill>
                  <a:srgbClr val="76B141"/>
                </a:solidFill>
                <a:latin typeface="Calibri"/>
              </a:endParaRPr>
            </a:p>
          </p:txBody>
        </p:sp>
        <p:sp>
          <p:nvSpPr>
            <p:cNvPr id="66" name="dots"/>
            <p:cNvSpPr>
              <a:spLocks noChangeAspect="1"/>
            </p:cNvSpPr>
            <p:nvPr/>
          </p:nvSpPr>
          <p:spPr>
            <a:xfrm>
              <a:off x="4783558" y="1460436"/>
              <a:ext cx="1172990" cy="1172990"/>
            </a:xfrm>
            <a:prstGeom prst="ellipse">
              <a:avLst/>
            </a:prstGeom>
            <a:noFill/>
            <a:ln w="40005" cap="rnd" cmpd="sng" algn="ctr">
              <a:solidFill>
                <a:schemeClr val="bg1">
                  <a:alpha val="68000"/>
                </a:schemeClr>
              </a:solidFill>
              <a:prstDash val="solid"/>
            </a:ln>
            <a:effectLst/>
          </p:spPr>
          <p:txBody>
            <a:bodyPr rtlCol="0" anchor="ctr"/>
            <a:lstStyle/>
            <a:p>
              <a:pPr algn="ctr" defTabSz="1404518">
                <a:defRPr/>
              </a:pPr>
              <a:endParaRPr lang="en-US" sz="5530" kern="0">
                <a:solidFill>
                  <a:prstClr val="white"/>
                </a:solidFill>
                <a:latin typeface="Calibri"/>
              </a:endParaRPr>
            </a:p>
          </p:txBody>
        </p:sp>
        <p:graphicFrame>
          <p:nvGraphicFramePr>
            <p:cNvPr id="67" name="Excel Chart">
              <a:hlinkClick r:id="rId3" action="ppaction://hlinksldjump"/>
            </p:cNvPr>
            <p:cNvGraphicFramePr>
              <a:graphicFrameLocks noChangeAspect="1"/>
            </p:cNvGraphicFramePr>
            <p:nvPr>
              <p:extLst>
                <p:ext uri="{D42A27DB-BD31-4B8C-83A1-F6EECF244321}">
                  <p14:modId xmlns:p14="http://schemas.microsoft.com/office/powerpoint/2010/main" val="472569606"/>
                </p:ext>
              </p:extLst>
            </p:nvPr>
          </p:nvGraphicFramePr>
          <p:xfrm>
            <a:off x="4547093" y="1223945"/>
            <a:ext cx="1645920" cy="1645973"/>
          </p:xfrm>
          <a:graphic>
            <a:graphicData uri="http://schemas.openxmlformats.org/drawingml/2006/chart">
              <c:chart xmlns:c="http://schemas.openxmlformats.org/drawingml/2006/chart" xmlns:r="http://schemas.openxmlformats.org/officeDocument/2006/relationships" r:id="rId22"/>
            </a:graphicData>
          </a:graphic>
        </p:graphicFrame>
      </p:grpSp>
      <p:grpSp>
        <p:nvGrpSpPr>
          <p:cNvPr id="68" name="Percent Chart"/>
          <p:cNvGrpSpPr/>
          <p:nvPr/>
        </p:nvGrpSpPr>
        <p:grpSpPr>
          <a:xfrm>
            <a:off x="1238927" y="8885999"/>
            <a:ext cx="4270108" cy="4286851"/>
            <a:chOff x="4547093" y="1223945"/>
            <a:chExt cx="1645920" cy="1645973"/>
          </a:xfrm>
        </p:grpSpPr>
        <p:sp>
          <p:nvSpPr>
            <p:cNvPr id="69" name="Outer Oval"/>
            <p:cNvSpPr>
              <a:spLocks noChangeAspect="1"/>
            </p:cNvSpPr>
            <p:nvPr/>
          </p:nvSpPr>
          <p:spPr>
            <a:xfrm>
              <a:off x="4646290" y="1323168"/>
              <a:ext cx="1447527" cy="1447527"/>
            </a:xfrm>
            <a:prstGeom prst="ellipse">
              <a:avLst/>
            </a:prstGeom>
            <a:solidFill>
              <a:schemeClr val="accent2"/>
            </a:solidFill>
            <a:ln w="9525" cap="flat" cmpd="sng" algn="ctr">
              <a:noFill/>
              <a:prstDash val="solid"/>
            </a:ln>
            <a:effectLst/>
          </p:spPr>
          <p:txBody>
            <a:bodyPr wrap="none" lIns="0" tIns="0" rIns="0" bIns="0" rtlCol="0" anchor="ctr"/>
            <a:lstStyle/>
            <a:p>
              <a:pPr algn="ctr" defTabSz="1404518">
                <a:defRPr/>
              </a:pPr>
              <a:endParaRPr lang="en-US" sz="7373" b="1" kern="0" dirty="0">
                <a:solidFill>
                  <a:srgbClr val="76B141"/>
                </a:solidFill>
                <a:latin typeface="Calibri"/>
              </a:endParaRPr>
            </a:p>
          </p:txBody>
        </p:sp>
        <p:sp>
          <p:nvSpPr>
            <p:cNvPr id="71" name="dots"/>
            <p:cNvSpPr>
              <a:spLocks noChangeAspect="1"/>
            </p:cNvSpPr>
            <p:nvPr/>
          </p:nvSpPr>
          <p:spPr>
            <a:xfrm>
              <a:off x="4783558" y="1460436"/>
              <a:ext cx="1172990" cy="1172990"/>
            </a:xfrm>
            <a:prstGeom prst="ellipse">
              <a:avLst/>
            </a:prstGeom>
            <a:noFill/>
            <a:ln w="40005" cap="rnd" cmpd="sng" algn="ctr">
              <a:solidFill>
                <a:schemeClr val="bg1">
                  <a:alpha val="68000"/>
                </a:schemeClr>
              </a:solidFill>
              <a:prstDash val="solid"/>
            </a:ln>
            <a:effectLst/>
          </p:spPr>
          <p:txBody>
            <a:bodyPr rtlCol="0" anchor="ctr"/>
            <a:lstStyle/>
            <a:p>
              <a:pPr algn="ctr" defTabSz="1404518">
                <a:defRPr/>
              </a:pPr>
              <a:endParaRPr lang="en-US" sz="5530" kern="0">
                <a:solidFill>
                  <a:prstClr val="white"/>
                </a:solidFill>
                <a:latin typeface="Calibri"/>
              </a:endParaRPr>
            </a:p>
          </p:txBody>
        </p:sp>
        <p:graphicFrame>
          <p:nvGraphicFramePr>
            <p:cNvPr id="72" name="Excel Chart">
              <a:hlinkClick r:id="rId23" action="ppaction://hlinksldjump"/>
            </p:cNvPr>
            <p:cNvGraphicFramePr>
              <a:graphicFrameLocks noChangeAspect="1"/>
            </p:cNvGraphicFramePr>
            <p:nvPr>
              <p:extLst>
                <p:ext uri="{D42A27DB-BD31-4B8C-83A1-F6EECF244321}">
                  <p14:modId xmlns:p14="http://schemas.microsoft.com/office/powerpoint/2010/main" val="3758208028"/>
                </p:ext>
              </p:extLst>
            </p:nvPr>
          </p:nvGraphicFramePr>
          <p:xfrm>
            <a:off x="4547093" y="1223945"/>
            <a:ext cx="1645920" cy="1645973"/>
          </p:xfrm>
          <a:graphic>
            <a:graphicData uri="http://schemas.openxmlformats.org/drawingml/2006/chart">
              <c:chart xmlns:c="http://schemas.openxmlformats.org/drawingml/2006/chart" xmlns:r="http://schemas.openxmlformats.org/officeDocument/2006/relationships" r:id="rId24"/>
            </a:graphicData>
          </a:graphic>
        </p:graphicFrame>
      </p:grpSp>
    </p:spTree>
    <p:extLst>
      <p:ext uri="{BB962C8B-B14F-4D97-AF65-F5344CB8AC3E}">
        <p14:creationId xmlns:p14="http://schemas.microsoft.com/office/powerpoint/2010/main" val="495028300"/>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sld>
</file>

<file path=ppt/theme/theme1.xml><?xml version="1.0" encoding="utf-8"?>
<a:theme xmlns:a="http://schemas.openxmlformats.org/drawingml/2006/main" name="1_Smart Graphics Sampler Neal Creative">
  <a:themeElements>
    <a:clrScheme name="Neal Analytics 2">
      <a:dk1>
        <a:srgbClr val="000000"/>
      </a:dk1>
      <a:lt1>
        <a:srgbClr val="FFFFFF"/>
      </a:lt1>
      <a:dk2>
        <a:srgbClr val="0074AF"/>
      </a:dk2>
      <a:lt2>
        <a:srgbClr val="00B0F0"/>
      </a:lt2>
      <a:accent1>
        <a:srgbClr val="75D1FF"/>
      </a:accent1>
      <a:accent2>
        <a:srgbClr val="004568"/>
      </a:accent2>
      <a:accent3>
        <a:srgbClr val="92D050"/>
      </a:accent3>
      <a:accent4>
        <a:srgbClr val="FFC000"/>
      </a:accent4>
      <a:accent5>
        <a:srgbClr val="004568"/>
      </a:accent5>
      <a:accent6>
        <a:srgbClr val="0074AF"/>
      </a:accent6>
      <a:hlink>
        <a:srgbClr val="43C0FF"/>
      </a:hlink>
      <a:folHlink>
        <a:srgbClr val="75D1FF"/>
      </a:folHlink>
    </a:clrScheme>
    <a:fontScheme name="MICROSOFT">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8F0ED03E-47FC-4860-B2C9-DA5C377EAA2D}" vid="{600A14AD-66E6-4CC8-A6FA-E99B17BED4C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2446</TotalTime>
  <Words>1620</Words>
  <Application>Microsoft Macintosh PowerPoint</Application>
  <PresentationFormat>Custom</PresentationFormat>
  <Paragraphs>138</Paragraphs>
  <Slides>4</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Calibri</vt:lpstr>
      <vt:lpstr>Segoe UI</vt:lpstr>
      <vt:lpstr>Segoe UI Light</vt:lpstr>
      <vt:lpstr>Segoe UI Semibold</vt:lpstr>
      <vt:lpstr>Times New Roman</vt:lpstr>
      <vt:lpstr>1_Smart Graphics Sampler Neal Creative</vt:lpstr>
      <vt:lpstr>PowerPoint Presentation</vt:lpstr>
      <vt:lpstr>PowerPoint Presentation</vt:lpstr>
      <vt:lpstr>PowerPoint Presentation</vt:lpstr>
      <vt:lpstr>PowerPoint Presentation</vt:lpstr>
    </vt:vector>
  </TitlesOfParts>
  <Company>UCLA Health</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Lushin Huey</dc:creator>
  <cp:keywords/>
  <dc:description/>
  <cp:lastModifiedBy>Microsoft Office User</cp:lastModifiedBy>
  <cp:revision>150</cp:revision>
  <dcterms:created xsi:type="dcterms:W3CDTF">2017-05-08T15:04:25Z</dcterms:created>
  <dcterms:modified xsi:type="dcterms:W3CDTF">2019-03-11T18:00:13Z</dcterms:modified>
  <cp:category/>
</cp:coreProperties>
</file>