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7463413" cy="210677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636" userDrawn="1">
          <p15:clr>
            <a:srgbClr val="A4A3A4"/>
          </p15:clr>
        </p15:guide>
        <p15:guide id="2" pos="11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75000" autoAdjust="0"/>
  </p:normalViewPr>
  <p:slideViewPr>
    <p:cSldViewPr snapToGrid="0" snapToObjects="1">
      <p:cViewPr varScale="1">
        <p:scale>
          <a:sx n="23" d="100"/>
          <a:sy n="23" d="100"/>
        </p:scale>
        <p:origin x="992" y="216"/>
      </p:cViewPr>
      <p:guideLst>
        <p:guide orient="horz" pos="6636"/>
        <p:guide pos="118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98593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Based our</a:t>
            </a:r>
            <a:r>
              <a:rPr lang="en-US" baseline="0" dirty="0"/>
              <a:t> research off of 2018 research from Spain </a:t>
            </a:r>
            <a:r>
              <a:rPr lang="mr-IN" baseline="0" dirty="0"/>
              <a:t>–</a:t>
            </a:r>
            <a:r>
              <a:rPr lang="en-US" baseline="0" dirty="0"/>
              <a:t> scientists engineered rice with 1 antibody and 2 </a:t>
            </a:r>
            <a:r>
              <a:rPr lang="en-US" baseline="0" dirty="0" err="1"/>
              <a:t>lectin</a:t>
            </a:r>
            <a:r>
              <a:rPr lang="en-US" baseline="0" dirty="0"/>
              <a:t> proteins that can be ground into a paste and applied as an HIV-disinfecting topical cream.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baseline="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/>
              <a:t>We want to explore how we can engineer aloe </a:t>
            </a:r>
            <a:r>
              <a:rPr lang="en-US" baseline="0" dirty="0" err="1"/>
              <a:t>vera</a:t>
            </a:r>
            <a:r>
              <a:rPr lang="en-US" baseline="0" dirty="0"/>
              <a:t> plants (or something else) with the two </a:t>
            </a:r>
            <a:r>
              <a:rPr lang="en-US" baseline="0" dirty="0" err="1"/>
              <a:t>lectin</a:t>
            </a:r>
            <a:r>
              <a:rPr lang="en-US" baseline="0" dirty="0"/>
              <a:t> proteins, </a:t>
            </a:r>
            <a:r>
              <a:rPr lang="en-US" baseline="0" dirty="0" err="1"/>
              <a:t>Griffithsin</a:t>
            </a:r>
            <a:r>
              <a:rPr lang="en-US" baseline="0" dirty="0"/>
              <a:t> and </a:t>
            </a:r>
            <a:r>
              <a:rPr lang="en-US" baseline="0" dirty="0" err="1"/>
              <a:t>Cyanovirin</a:t>
            </a:r>
            <a:r>
              <a:rPr lang="en-US" baseline="0" dirty="0"/>
              <a:t>-N. Aloe </a:t>
            </a:r>
            <a:r>
              <a:rPr lang="en-US" baseline="0" dirty="0" err="1"/>
              <a:t>vera</a:t>
            </a:r>
            <a:r>
              <a:rPr lang="en-US" baseline="0" dirty="0"/>
              <a:t> grows naturally on continents where HIV is prevalent and this could be an affordable way to prevent the spread of the virus.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More info: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Griffithsin</a:t>
            </a:r>
            <a:r>
              <a:rPr lang="en-US" dirty="0"/>
              <a:t>, </a:t>
            </a:r>
            <a:r>
              <a:rPr lang="en-US" dirty="0" err="1"/>
              <a:t>lectin</a:t>
            </a:r>
            <a:r>
              <a:rPr lang="en-US" baseline="0" dirty="0"/>
              <a:t> </a:t>
            </a:r>
            <a:r>
              <a:rPr lang="en-US" dirty="0"/>
              <a:t>protein</a:t>
            </a:r>
            <a:r>
              <a:rPr lang="en-US" baseline="0" dirty="0"/>
              <a:t> from red algae. </a:t>
            </a:r>
            <a:r>
              <a:rPr lang="en-US" dirty="0"/>
              <a:t>121</a:t>
            </a:r>
            <a:r>
              <a:rPr lang="en-US" baseline="0" dirty="0"/>
              <a:t> amino acids long.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/>
              <a:t>Cyanovirin</a:t>
            </a:r>
            <a:r>
              <a:rPr lang="en-US" baseline="0" dirty="0"/>
              <a:t>-N, </a:t>
            </a:r>
            <a:r>
              <a:rPr lang="en-US" baseline="0" dirty="0" err="1"/>
              <a:t>lectin</a:t>
            </a:r>
            <a:r>
              <a:rPr lang="en-US" baseline="0" dirty="0"/>
              <a:t> protein from cyanobacteria. 101 amino acids long.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463413" cy="210677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 useBgFill="1">
        <p:nvSpPr>
          <p:cNvPr id="8" name="Rounded Rectangle 7"/>
          <p:cNvSpPr/>
          <p:nvPr/>
        </p:nvSpPr>
        <p:spPr>
          <a:xfrm>
            <a:off x="374634" y="312114"/>
            <a:ext cx="36714145" cy="20474696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15291" y="9039648"/>
            <a:ext cx="29285421" cy="7568771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2" name="Rectangle 11"/>
          <p:cNvSpPr/>
          <p:nvPr/>
        </p:nvSpPr>
        <p:spPr>
          <a:xfrm>
            <a:off x="31025524" y="9045891"/>
            <a:ext cx="4876914" cy="755628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3" name="Rectangle 12"/>
          <p:cNvSpPr/>
          <p:nvPr/>
        </p:nvSpPr>
        <p:spPr>
          <a:xfrm>
            <a:off x="31599365" y="9635787"/>
            <a:ext cx="3729232" cy="6376494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4" name="Rectangle 13"/>
          <p:cNvSpPr/>
          <p:nvPr/>
        </p:nvSpPr>
        <p:spPr>
          <a:xfrm>
            <a:off x="1825172" y="9386843"/>
            <a:ext cx="28465659" cy="6897721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903005" y="14208781"/>
            <a:ext cx="3121951" cy="1404514"/>
          </a:xfrm>
        </p:spPr>
        <p:txBody>
          <a:bodyPr/>
          <a:lstStyle>
            <a:lvl1pPr algn="ctr">
              <a:defRPr sz="11469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2219871" y="14006060"/>
            <a:ext cx="27676244" cy="2040928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0" name="Rectangle 9"/>
          <p:cNvSpPr/>
          <p:nvPr/>
        </p:nvSpPr>
        <p:spPr>
          <a:xfrm>
            <a:off x="2208191" y="9644331"/>
            <a:ext cx="27699605" cy="6382737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3604" y="14279228"/>
            <a:ext cx="26848779" cy="1404514"/>
          </a:xfrm>
        </p:spPr>
        <p:txBody>
          <a:bodyPr>
            <a:normAutofit/>
          </a:bodyPr>
          <a:lstStyle>
            <a:lvl1pPr marL="0" indent="0" algn="ctr">
              <a:buNone/>
              <a:defRPr sz="7373" cap="all" spc="1229" baseline="0">
                <a:solidFill>
                  <a:srgbClr val="FFFFFF"/>
                </a:solidFill>
              </a:defRPr>
            </a:lvl1pPr>
            <a:lvl2pPr marL="1872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5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18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0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63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36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08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8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7506" y="9913419"/>
            <a:ext cx="27160974" cy="3745375"/>
          </a:xfrm>
        </p:spPr>
        <p:txBody>
          <a:bodyPr anchor="b" anchorCtr="0">
            <a:noAutofit/>
          </a:bodyPr>
          <a:lstStyle>
            <a:lvl1pPr>
              <a:defRPr sz="1638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112727" y="702257"/>
            <a:ext cx="7617561" cy="18808677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3745382" rtl="0" eaLnBrk="1" latinLnBrk="0" hangingPunct="1"/>
            <a:endParaRPr lang="en-US" sz="7373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495902" y="1079528"/>
            <a:ext cx="6851228" cy="1805414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878369" y="1214751"/>
            <a:ext cx="6086293" cy="17783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3171" y="1170431"/>
            <a:ext cx="25287804" cy="177905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463413" cy="210677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 useBgFill="1">
        <p:nvSpPr>
          <p:cNvPr id="8" name="Rounded Rectangle 7"/>
          <p:cNvSpPr/>
          <p:nvPr/>
        </p:nvSpPr>
        <p:spPr>
          <a:xfrm>
            <a:off x="374634" y="312114"/>
            <a:ext cx="36714145" cy="20474696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51768" y="9051314"/>
            <a:ext cx="33862763" cy="7568771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6" name="Rectangle 15"/>
          <p:cNvSpPr/>
          <p:nvPr/>
        </p:nvSpPr>
        <p:spPr>
          <a:xfrm>
            <a:off x="2325714" y="9363434"/>
            <a:ext cx="32914870" cy="6897721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296" y="9831601"/>
            <a:ext cx="31531706" cy="3979461"/>
          </a:xfrm>
        </p:spPr>
        <p:txBody>
          <a:bodyPr anchor="b" anchorCtr="0">
            <a:noAutofit/>
          </a:bodyPr>
          <a:lstStyle>
            <a:lvl1pPr algn="ctr" defTabSz="3745382" rtl="0" eaLnBrk="1" latinLnBrk="0" hangingPunct="1">
              <a:spcBef>
                <a:spcPct val="0"/>
              </a:spcBef>
              <a:buNone/>
              <a:defRPr lang="en-US" sz="16384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767540" y="13951514"/>
            <a:ext cx="32031218" cy="2040928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296" y="14154232"/>
            <a:ext cx="31531706" cy="16090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8192" cap="all" spc="1024" baseline="0">
                <a:solidFill>
                  <a:srgbClr val="FFFFFF"/>
                </a:solidFill>
              </a:defRPr>
            </a:lvl1pPr>
            <a:lvl2pPr marL="1872691" indent="0">
              <a:buNone/>
              <a:defRPr sz="7373">
                <a:solidFill>
                  <a:schemeClr val="tx1">
                    <a:tint val="75000"/>
                  </a:schemeClr>
                </a:solidFill>
              </a:defRPr>
            </a:lvl2pPr>
            <a:lvl3pPr marL="3745382" indent="0">
              <a:buNone/>
              <a:defRPr sz="6554">
                <a:solidFill>
                  <a:schemeClr val="tx1">
                    <a:tint val="75000"/>
                  </a:schemeClr>
                </a:solidFill>
              </a:defRPr>
            </a:lvl3pPr>
            <a:lvl4pPr marL="5618074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4pPr>
            <a:lvl5pPr marL="7490765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5pPr>
            <a:lvl6pPr marL="9363456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6pPr>
            <a:lvl7pPr marL="11236147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7pPr>
            <a:lvl8pPr marL="13108838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8pPr>
            <a:lvl9pPr marL="14981530" indent="0">
              <a:buNone/>
              <a:defRPr sz="57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68615" y="9597514"/>
            <a:ext cx="32029084" cy="6382737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867" y="1254519"/>
            <a:ext cx="33844375" cy="31931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5867" y="5280969"/>
            <a:ext cx="16546341" cy="13539517"/>
          </a:xfrm>
        </p:spPr>
        <p:txBody>
          <a:bodyPr/>
          <a:lstStyle>
            <a:lvl1pPr>
              <a:defRPr sz="11469"/>
            </a:lvl1pPr>
            <a:lvl2pPr>
              <a:defRPr sz="9830"/>
            </a:lvl2pPr>
            <a:lvl3pPr>
              <a:defRPr sz="8192"/>
            </a:lvl3pPr>
            <a:lvl4pPr>
              <a:defRPr sz="7373"/>
            </a:lvl4pPr>
            <a:lvl5pPr>
              <a:defRPr sz="7373"/>
            </a:lvl5pPr>
            <a:lvl6pPr>
              <a:defRPr sz="7373"/>
            </a:lvl6pPr>
            <a:lvl7pPr>
              <a:defRPr sz="7373"/>
            </a:lvl7pPr>
            <a:lvl8pPr>
              <a:defRPr sz="7373"/>
            </a:lvl8pPr>
            <a:lvl9pPr>
              <a:defRPr sz="73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43901" y="5280969"/>
            <a:ext cx="16546341" cy="13539517"/>
          </a:xfrm>
        </p:spPr>
        <p:txBody>
          <a:bodyPr/>
          <a:lstStyle>
            <a:lvl1pPr>
              <a:defRPr sz="11469"/>
            </a:lvl1pPr>
            <a:lvl2pPr>
              <a:defRPr sz="9830"/>
            </a:lvl2pPr>
            <a:lvl3pPr>
              <a:defRPr sz="8192"/>
            </a:lvl3pPr>
            <a:lvl4pPr>
              <a:defRPr sz="7373"/>
            </a:lvl4pPr>
            <a:lvl5pPr>
              <a:defRPr sz="7373"/>
            </a:lvl5pPr>
            <a:lvl6pPr>
              <a:defRPr sz="7373"/>
            </a:lvl6pPr>
            <a:lvl7pPr>
              <a:defRPr sz="7373"/>
            </a:lvl7pPr>
            <a:lvl8pPr>
              <a:defRPr sz="7373"/>
            </a:lvl8pPr>
            <a:lvl9pPr>
              <a:defRPr sz="73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867" y="1254519"/>
            <a:ext cx="33844375" cy="319310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5867" y="5291312"/>
            <a:ext cx="16552847" cy="1965345"/>
          </a:xfrm>
        </p:spPr>
        <p:txBody>
          <a:bodyPr anchor="b">
            <a:noAutofit/>
          </a:bodyPr>
          <a:lstStyle>
            <a:lvl1pPr marL="0" indent="0" algn="ctr">
              <a:buNone/>
              <a:defRPr sz="9011" b="1"/>
            </a:lvl1pPr>
            <a:lvl2pPr marL="1872691" indent="0">
              <a:buNone/>
              <a:defRPr sz="8192" b="1"/>
            </a:lvl2pPr>
            <a:lvl3pPr marL="3745382" indent="0">
              <a:buNone/>
              <a:defRPr sz="7373" b="1"/>
            </a:lvl3pPr>
            <a:lvl4pPr marL="5618074" indent="0">
              <a:buNone/>
              <a:defRPr sz="6554" b="1"/>
            </a:lvl4pPr>
            <a:lvl5pPr marL="7490765" indent="0">
              <a:buNone/>
              <a:defRPr sz="6554" b="1"/>
            </a:lvl5pPr>
            <a:lvl6pPr marL="9363456" indent="0">
              <a:buNone/>
              <a:defRPr sz="6554" b="1"/>
            </a:lvl6pPr>
            <a:lvl7pPr marL="11236147" indent="0">
              <a:buNone/>
              <a:defRPr sz="6554" b="1"/>
            </a:lvl7pPr>
            <a:lvl8pPr marL="13108838" indent="0">
              <a:buNone/>
              <a:defRPr sz="6554" b="1"/>
            </a:lvl8pPr>
            <a:lvl9pPr marL="14981530" indent="0">
              <a:buNone/>
              <a:defRPr sz="65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5867" y="7490742"/>
            <a:ext cx="16552847" cy="11328773"/>
          </a:xfrm>
        </p:spPr>
        <p:txBody>
          <a:bodyPr/>
          <a:lstStyle>
            <a:lvl1pPr>
              <a:defRPr sz="9830"/>
            </a:lvl1pPr>
            <a:lvl2pPr>
              <a:defRPr sz="8192"/>
            </a:lvl2pPr>
            <a:lvl3pPr>
              <a:defRPr sz="7373"/>
            </a:lvl3pPr>
            <a:lvl4pPr>
              <a:defRPr sz="6554"/>
            </a:lvl4pPr>
            <a:lvl5pPr>
              <a:defRPr sz="6554"/>
            </a:lvl5pPr>
            <a:lvl6pPr>
              <a:defRPr sz="6554"/>
            </a:lvl6pPr>
            <a:lvl7pPr>
              <a:defRPr sz="6554"/>
            </a:lvl7pPr>
            <a:lvl8pPr>
              <a:defRPr sz="6554"/>
            </a:lvl8pPr>
            <a:lvl9pPr>
              <a:defRPr sz="65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30900" y="5291312"/>
            <a:ext cx="16559349" cy="1965345"/>
          </a:xfrm>
        </p:spPr>
        <p:txBody>
          <a:bodyPr anchor="b">
            <a:noAutofit/>
          </a:bodyPr>
          <a:lstStyle>
            <a:lvl1pPr marL="0" indent="0" algn="ctr">
              <a:buNone/>
              <a:defRPr sz="9011" b="1"/>
            </a:lvl1pPr>
            <a:lvl2pPr marL="1872691" indent="0">
              <a:buNone/>
              <a:defRPr sz="8192" b="1"/>
            </a:lvl2pPr>
            <a:lvl3pPr marL="3745382" indent="0">
              <a:buNone/>
              <a:defRPr sz="7373" b="1"/>
            </a:lvl3pPr>
            <a:lvl4pPr marL="5618074" indent="0">
              <a:buNone/>
              <a:defRPr sz="6554" b="1"/>
            </a:lvl4pPr>
            <a:lvl5pPr marL="7490765" indent="0">
              <a:buNone/>
              <a:defRPr sz="6554" b="1"/>
            </a:lvl5pPr>
            <a:lvl6pPr marL="9363456" indent="0">
              <a:buNone/>
              <a:defRPr sz="6554" b="1"/>
            </a:lvl6pPr>
            <a:lvl7pPr marL="11236147" indent="0">
              <a:buNone/>
              <a:defRPr sz="6554" b="1"/>
            </a:lvl7pPr>
            <a:lvl8pPr marL="13108838" indent="0">
              <a:buNone/>
              <a:defRPr sz="6554" b="1"/>
            </a:lvl8pPr>
            <a:lvl9pPr marL="14981530" indent="0">
              <a:buNone/>
              <a:defRPr sz="65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30900" y="7490742"/>
            <a:ext cx="16559349" cy="11328773"/>
          </a:xfrm>
        </p:spPr>
        <p:txBody>
          <a:bodyPr/>
          <a:lstStyle>
            <a:lvl1pPr>
              <a:defRPr sz="9830"/>
            </a:lvl1pPr>
            <a:lvl2pPr>
              <a:defRPr sz="8192"/>
            </a:lvl2pPr>
            <a:lvl3pPr>
              <a:defRPr sz="7373"/>
            </a:lvl3pPr>
            <a:lvl4pPr>
              <a:defRPr sz="6554"/>
            </a:lvl4pPr>
            <a:lvl5pPr>
              <a:defRPr sz="6554"/>
            </a:lvl5pPr>
            <a:lvl6pPr>
              <a:defRPr sz="6554"/>
            </a:lvl6pPr>
            <a:lvl7pPr>
              <a:defRPr sz="6554"/>
            </a:lvl7pPr>
            <a:lvl8pPr>
              <a:defRPr sz="6554"/>
            </a:lvl8pPr>
            <a:lvl9pPr>
              <a:defRPr sz="65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7463413" cy="210677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 useBgFill="1">
        <p:nvSpPr>
          <p:cNvPr id="11" name="Rounded Rectangle 10"/>
          <p:cNvSpPr/>
          <p:nvPr/>
        </p:nvSpPr>
        <p:spPr>
          <a:xfrm>
            <a:off x="374634" y="312114"/>
            <a:ext cx="36714145" cy="20474696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7463413" cy="210677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 useBgFill="1">
        <p:nvSpPr>
          <p:cNvPr id="12" name="Rounded Rectangle 11"/>
          <p:cNvSpPr/>
          <p:nvPr/>
        </p:nvSpPr>
        <p:spPr>
          <a:xfrm>
            <a:off x="374634" y="312114"/>
            <a:ext cx="36714145" cy="20474696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1950" y="2106772"/>
            <a:ext cx="18731707" cy="16151921"/>
          </a:xfrm>
        </p:spPr>
        <p:txBody>
          <a:bodyPr/>
          <a:lstStyle>
            <a:lvl1pPr>
              <a:defRPr sz="13107"/>
            </a:lvl1pPr>
            <a:lvl2pPr>
              <a:defRPr sz="11469"/>
            </a:lvl2pPr>
            <a:lvl3pPr>
              <a:defRPr sz="9830"/>
            </a:lvl3pPr>
            <a:lvl4pPr>
              <a:defRPr sz="8192"/>
            </a:lvl4pPr>
            <a:lvl5pPr>
              <a:defRPr sz="8192"/>
            </a:lvl5pPr>
            <a:lvl6pPr>
              <a:defRPr sz="8192"/>
            </a:lvl6pPr>
            <a:lvl7pPr>
              <a:defRPr sz="8192"/>
            </a:lvl7pPr>
            <a:lvl8pPr>
              <a:defRPr sz="8192"/>
            </a:lvl8pPr>
            <a:lvl9pPr>
              <a:defRPr sz="81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2294487" y="4625533"/>
            <a:ext cx="11129903" cy="10824123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0" name="Rectangle 9"/>
          <p:cNvSpPr/>
          <p:nvPr/>
        </p:nvSpPr>
        <p:spPr>
          <a:xfrm>
            <a:off x="2772432" y="5045659"/>
            <a:ext cx="10174012" cy="9935826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0631" y="9129342"/>
            <a:ext cx="9417615" cy="5383971"/>
          </a:xfrm>
        </p:spPr>
        <p:txBody>
          <a:bodyPr/>
          <a:lstStyle>
            <a:lvl1pPr marL="0" indent="0">
              <a:spcBef>
                <a:spcPts val="1638"/>
              </a:spcBef>
              <a:buNone/>
              <a:defRPr sz="5734">
                <a:solidFill>
                  <a:schemeClr val="accent1">
                    <a:lumMod val="50000"/>
                  </a:schemeClr>
                </a:solidFill>
              </a:defRPr>
            </a:lvl1pPr>
            <a:lvl2pPr marL="1872691" indent="0">
              <a:buNone/>
              <a:defRPr sz="4915"/>
            </a:lvl2pPr>
            <a:lvl3pPr marL="3745382" indent="0">
              <a:buNone/>
              <a:defRPr sz="4096"/>
            </a:lvl3pPr>
            <a:lvl4pPr marL="5618074" indent="0">
              <a:buNone/>
              <a:defRPr sz="3686"/>
            </a:lvl4pPr>
            <a:lvl5pPr marL="7490765" indent="0">
              <a:buNone/>
              <a:defRPr sz="3686"/>
            </a:lvl5pPr>
            <a:lvl6pPr marL="9363456" indent="0">
              <a:buNone/>
              <a:defRPr sz="3686"/>
            </a:lvl6pPr>
            <a:lvl7pPr marL="11236147" indent="0">
              <a:buNone/>
              <a:defRPr sz="3686"/>
            </a:lvl7pPr>
            <a:lvl8pPr marL="13108838" indent="0">
              <a:buNone/>
              <a:defRPr sz="3686"/>
            </a:lvl8pPr>
            <a:lvl9pPr marL="14981530" indent="0">
              <a:buNone/>
              <a:defRPr sz="36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0631" y="5327792"/>
            <a:ext cx="9417615" cy="3660646"/>
          </a:xfrm>
        </p:spPr>
        <p:txBody>
          <a:bodyPr anchor="b">
            <a:normAutofit/>
          </a:bodyPr>
          <a:lstStyle>
            <a:lvl1pPr algn="l">
              <a:defRPr sz="8192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37463413" cy="210677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 useBgFill="1">
        <p:nvSpPr>
          <p:cNvPr id="9" name="Rounded Rectangle 8"/>
          <p:cNvSpPr/>
          <p:nvPr/>
        </p:nvSpPr>
        <p:spPr>
          <a:xfrm>
            <a:off x="374634" y="312114"/>
            <a:ext cx="36714145" cy="20474696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09756" y="1909052"/>
            <a:ext cx="31843901" cy="13306525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13107"/>
            </a:lvl1pPr>
            <a:lvl2pPr marL="1872691" indent="0">
              <a:buNone/>
              <a:defRPr sz="11469"/>
            </a:lvl2pPr>
            <a:lvl3pPr marL="3745382" indent="0">
              <a:buNone/>
              <a:defRPr sz="9830"/>
            </a:lvl3pPr>
            <a:lvl4pPr marL="5618074" indent="0">
              <a:buNone/>
              <a:defRPr sz="8192"/>
            </a:lvl4pPr>
            <a:lvl5pPr marL="7490765" indent="0">
              <a:buNone/>
              <a:defRPr sz="8192"/>
            </a:lvl5pPr>
            <a:lvl6pPr marL="9363456" indent="0">
              <a:buNone/>
              <a:defRPr sz="8192"/>
            </a:lvl6pPr>
            <a:lvl7pPr marL="11236147" indent="0">
              <a:buNone/>
              <a:defRPr sz="8192"/>
            </a:lvl7pPr>
            <a:lvl8pPr marL="13108838" indent="0">
              <a:buNone/>
              <a:defRPr sz="8192"/>
            </a:lvl8pPr>
            <a:lvl9pPr marL="14981530" indent="0">
              <a:buNone/>
              <a:defRPr sz="8192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3/11/19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2809756" y="15215570"/>
            <a:ext cx="31843901" cy="4213543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2" name="Rectangle 11"/>
          <p:cNvSpPr/>
          <p:nvPr/>
        </p:nvSpPr>
        <p:spPr>
          <a:xfrm>
            <a:off x="3121953" y="15449658"/>
            <a:ext cx="31140704" cy="3695371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46341" y="17322342"/>
            <a:ext cx="30025279" cy="138760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1" name="Rectangle 10"/>
          <p:cNvSpPr/>
          <p:nvPr/>
        </p:nvSpPr>
        <p:spPr>
          <a:xfrm>
            <a:off x="2481128" y="15590108"/>
            <a:ext cx="32555706" cy="3370834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17963" y="17376892"/>
            <a:ext cx="29682036" cy="1234064"/>
          </a:xfrm>
        </p:spPr>
        <p:txBody>
          <a:bodyPr anchor="ctr">
            <a:normAutofit/>
          </a:bodyPr>
          <a:lstStyle>
            <a:lvl1pPr marL="0" indent="0" algn="ctr">
              <a:buNone/>
              <a:defRPr sz="6144" cap="all" spc="1024" baseline="0">
                <a:solidFill>
                  <a:srgbClr val="FFFFFF"/>
                </a:solidFill>
              </a:defRPr>
            </a:lvl1pPr>
            <a:lvl2pPr marL="1872691" indent="0">
              <a:buNone/>
              <a:defRPr sz="4915"/>
            </a:lvl2pPr>
            <a:lvl3pPr marL="3745382" indent="0">
              <a:buNone/>
              <a:defRPr sz="4096"/>
            </a:lvl3pPr>
            <a:lvl4pPr marL="5618074" indent="0">
              <a:buNone/>
              <a:defRPr sz="3686"/>
            </a:lvl4pPr>
            <a:lvl5pPr marL="7490765" indent="0">
              <a:buNone/>
              <a:defRPr sz="3686"/>
            </a:lvl5pPr>
            <a:lvl6pPr marL="9363456" indent="0">
              <a:buNone/>
              <a:defRPr sz="3686"/>
            </a:lvl6pPr>
            <a:lvl7pPr marL="11236147" indent="0">
              <a:buNone/>
              <a:defRPr sz="3686"/>
            </a:lvl7pPr>
            <a:lvl8pPr marL="13108838" indent="0">
              <a:buNone/>
              <a:defRPr sz="3686"/>
            </a:lvl8pPr>
            <a:lvl9pPr marL="14981530" indent="0">
              <a:buNone/>
              <a:defRPr sz="36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341" y="15683746"/>
            <a:ext cx="30025279" cy="1606782"/>
          </a:xfrm>
        </p:spPr>
        <p:txBody>
          <a:bodyPr anchor="ctr" anchorCtr="0"/>
          <a:lstStyle>
            <a:lvl1pPr algn="ctr">
              <a:defRPr sz="8192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37463413" cy="210677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 useBgFill="1">
        <p:nvSpPr>
          <p:cNvPr id="7" name="Rounded Rectangle 6"/>
          <p:cNvSpPr/>
          <p:nvPr/>
        </p:nvSpPr>
        <p:spPr>
          <a:xfrm>
            <a:off x="374634" y="312114"/>
            <a:ext cx="36714145" cy="20474696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1" y="5383975"/>
            <a:ext cx="33717072" cy="13435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3171" y="19526651"/>
            <a:ext cx="8741463" cy="112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15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0000" y="19526651"/>
            <a:ext cx="11863414" cy="112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15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48779" y="19526651"/>
            <a:ext cx="8741463" cy="112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15">
                <a:solidFill>
                  <a:schemeClr val="tx2"/>
                </a:solidFill>
              </a:defRPr>
            </a:lvl1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1123903" y="854526"/>
            <a:ext cx="35215608" cy="4073091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3745382" rtl="0" eaLnBrk="1" latinLnBrk="0" hangingPunct="1"/>
            <a:endParaRPr lang="en-US" sz="7373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7638" y="1145431"/>
            <a:ext cx="34335398" cy="3436288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5867" y="1254519"/>
            <a:ext cx="33844375" cy="3193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  <p:txStyles>
    <p:titleStyle>
      <a:lvl1pPr algn="ctr" defTabSz="3745382" rtl="0" eaLnBrk="1" latinLnBrk="0" hangingPunct="1">
        <a:spcBef>
          <a:spcPct val="0"/>
        </a:spcBef>
        <a:buNone/>
        <a:defRPr sz="14336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404518" indent="-936346" algn="l" defTabSz="37453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830" kern="1200">
          <a:solidFill>
            <a:schemeClr val="tx2"/>
          </a:solidFill>
          <a:latin typeface="+mn-lt"/>
          <a:ea typeface="+mn-ea"/>
          <a:cs typeface="+mn-cs"/>
        </a:defRPr>
      </a:lvl1pPr>
      <a:lvl2pPr marL="2621768" indent="-936346" algn="l" defTabSz="3745382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8192" kern="1200">
          <a:solidFill>
            <a:schemeClr val="tx2"/>
          </a:solidFill>
          <a:latin typeface="+mn-lt"/>
          <a:ea typeface="+mn-ea"/>
          <a:cs typeface="+mn-cs"/>
        </a:defRPr>
      </a:lvl2pPr>
      <a:lvl3pPr marL="3745382" indent="-936346" algn="l" defTabSz="3745382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7373" kern="1200">
          <a:solidFill>
            <a:schemeClr val="tx2"/>
          </a:solidFill>
          <a:latin typeface="+mn-lt"/>
          <a:ea typeface="+mn-ea"/>
          <a:cs typeface="+mn-cs"/>
        </a:defRPr>
      </a:lvl3pPr>
      <a:lvl4pPr marL="5243535" indent="-936346" algn="l" defTabSz="3745382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6554" kern="1200">
          <a:solidFill>
            <a:schemeClr val="tx2"/>
          </a:solidFill>
          <a:latin typeface="+mn-lt"/>
          <a:ea typeface="+mn-ea"/>
          <a:cs typeface="+mn-cs"/>
        </a:defRPr>
      </a:lvl4pPr>
      <a:lvl5pPr marL="6367150" indent="-936346" algn="l" defTabSz="3745382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655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7116227" indent="-749076" algn="l" defTabSz="37453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734" kern="1200">
          <a:solidFill>
            <a:schemeClr val="tx2"/>
          </a:solidFill>
          <a:latin typeface="+mn-lt"/>
          <a:ea typeface="+mn-ea"/>
          <a:cs typeface="+mn-cs"/>
        </a:defRPr>
      </a:lvl6pPr>
      <a:lvl7pPr marL="8239841" indent="-749076" algn="l" defTabSz="3745382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734" kern="1200">
          <a:solidFill>
            <a:schemeClr val="tx2"/>
          </a:solidFill>
          <a:latin typeface="+mn-lt"/>
          <a:ea typeface="+mn-ea"/>
          <a:cs typeface="+mn-cs"/>
        </a:defRPr>
      </a:lvl7pPr>
      <a:lvl8pPr marL="8988918" indent="-749076" algn="l" defTabSz="3745382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5734" kern="1200">
          <a:solidFill>
            <a:schemeClr val="tx2"/>
          </a:solidFill>
          <a:latin typeface="+mn-lt"/>
          <a:ea typeface="+mn-ea"/>
          <a:cs typeface="+mn-cs"/>
        </a:defRPr>
      </a:lvl8pPr>
      <a:lvl9pPr marL="9737994" indent="-749076" algn="l" defTabSz="3745382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5734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1pPr>
      <a:lvl2pPr marL="1872691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2pPr>
      <a:lvl3pPr marL="3745382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3pPr>
      <a:lvl4pPr marL="5618074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4pPr>
      <a:lvl5pPr marL="7490765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5pPr>
      <a:lvl6pPr marL="9363456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6pPr>
      <a:lvl7pPr marL="11236147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7pPr>
      <a:lvl8pPr marL="13108838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8pPr>
      <a:lvl9pPr marL="14981530" algn="l" defTabSz="3745382" rtl="0" eaLnBrk="1" latinLnBrk="0" hangingPunct="1">
        <a:defRPr sz="7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4407" b="1219"/>
          <a:stretch/>
        </p:blipFill>
        <p:spPr>
          <a:xfrm>
            <a:off x="4851" y="-3"/>
            <a:ext cx="37453711" cy="210677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08314" y="866944"/>
            <a:ext cx="35302801" cy="4517031"/>
          </a:xfrm>
          <a:prstGeom prst="rect">
            <a:avLst/>
          </a:prstGeom>
          <a:solidFill>
            <a:srgbClr val="FFFFFF"/>
          </a:solidFill>
          <a:ln w="76200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491"/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1750265" y="1254517"/>
            <a:ext cx="33835611" cy="3553077"/>
          </a:xfrm>
          <a:prstGeom prst="rect">
            <a:avLst/>
          </a:prstGeom>
        </p:spPr>
        <p:txBody>
          <a:bodyPr spcFirstLastPara="1" vert="horz" wrap="square" lIns="374476" tIns="374476" rIns="374476" bIns="374476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16384" b="1" dirty="0">
                <a:solidFill>
                  <a:srgbClr val="008040"/>
                </a:solidFill>
              </a:rPr>
              <a:t>HIV Disinfectant</a:t>
            </a:r>
            <a:br>
              <a:rPr lang="en-US" b="1" dirty="0">
                <a:solidFill>
                  <a:srgbClr val="008040"/>
                </a:solidFill>
              </a:rPr>
            </a:br>
            <a:r>
              <a:rPr lang="en-US" sz="8192" b="1" cap="none" dirty="0">
                <a:solidFill>
                  <a:srgbClr val="008040"/>
                </a:solidFill>
                <a:latin typeface="Century Gothic"/>
                <a:cs typeface="Century Gothic"/>
              </a:rPr>
              <a:t>Affordable and Available Worldwide</a:t>
            </a:r>
            <a:endParaRPr sz="8192" b="1" cap="none" dirty="0">
              <a:solidFill>
                <a:srgbClr val="008040"/>
              </a:solidFill>
              <a:latin typeface="Century Gothic"/>
              <a:cs typeface="Century Gothic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idx="1"/>
          </p:nvPr>
        </p:nvSpPr>
        <p:spPr>
          <a:xfrm>
            <a:off x="1108316" y="5856869"/>
            <a:ext cx="35302797" cy="2221483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spcFirstLastPara="1" vert="horz" wrap="square" lIns="374476" tIns="374476" rIns="374476" bIns="374476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915" b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PROSPECT HILL ACADEMY BIO BUILDERS: </a:t>
            </a:r>
            <a:r>
              <a:rPr lang="en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Wiener Douyon, 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Adriana Alcindor,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Ishivita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 Bali,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Yassmine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Benmimoun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, Cassie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Calixte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, Isabelle Coimbra,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Lavanya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Goel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, Mia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Gutarra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,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Vaishali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Kaushal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,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Gianna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 Martinez</a:t>
            </a:r>
            <a:r>
              <a:rPr lang="en-US" sz="4915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, 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Daniel </a:t>
            </a:r>
            <a:r>
              <a:rPr lang="en-US" sz="4915" i="1" dirty="0" err="1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Opara</a:t>
            </a:r>
            <a:r>
              <a:rPr lang="en-US" sz="4915" i="1" dirty="0">
                <a:solidFill>
                  <a:srgbClr val="000000"/>
                </a:solidFill>
                <a:latin typeface="Century Gothic"/>
                <a:ea typeface="Montserrat"/>
                <a:cs typeface="Century Gothic"/>
                <a:sym typeface="Montserrat"/>
              </a:rPr>
              <a:t>. </a:t>
            </a:r>
            <a:endParaRPr sz="4915" b="1" dirty="0">
              <a:solidFill>
                <a:srgbClr val="000000"/>
              </a:solidFill>
              <a:latin typeface="Century Gothic"/>
              <a:ea typeface="Montserrat"/>
              <a:cs typeface="Century Gothic"/>
              <a:sym typeface="Montserrat"/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1108316" y="8522322"/>
            <a:ext cx="11704592" cy="11535600"/>
          </a:xfrm>
          <a:prstGeom prst="rect">
            <a:avLst/>
          </a:prstGeom>
          <a:solidFill>
            <a:srgbClr val="FFFF00">
              <a:alpha val="68000"/>
            </a:srgbClr>
          </a:solidFill>
          <a:ln w="57150" cmpd="sng">
            <a:solidFill>
              <a:srgbClr val="00804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1" wrap="square" lIns="374476" tIns="374476" rIns="374476" bIns="374476" anchor="ctr" anchorCtr="0">
            <a:noAutofit/>
          </a:bodyPr>
          <a:lstStyle/>
          <a:p>
            <a:pPr algn="ctr"/>
            <a:r>
              <a:rPr lang="en-US" sz="9830" b="1" dirty="0">
                <a:solidFill>
                  <a:schemeClr val="bg2">
                    <a:lumMod val="25000"/>
                  </a:schemeClr>
                </a:solidFill>
                <a:latin typeface="Book Antiqua"/>
                <a:ea typeface="Montserrat"/>
                <a:cs typeface="Book Antiqua"/>
                <a:sym typeface="Montserrat"/>
              </a:rPr>
              <a:t>Can anti-HIV proteins be mass-produced in Aloe Vera plants and made into a hand sanitizer?</a:t>
            </a:r>
            <a:endParaRPr sz="9830" b="1" dirty="0">
              <a:solidFill>
                <a:schemeClr val="bg2">
                  <a:lumMod val="25000"/>
                </a:schemeClr>
              </a:solidFill>
              <a:latin typeface="Book Antiqua"/>
              <a:ea typeface="Montserrat"/>
              <a:cs typeface="Book Antiqua"/>
              <a:sym typeface="Montserra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679905" y="8985911"/>
            <a:ext cx="9379439" cy="5956418"/>
            <a:chOff x="3338646" y="2193832"/>
            <a:chExt cx="2289909" cy="1454208"/>
          </a:xfrm>
        </p:grpSpPr>
        <p:sp>
          <p:nvSpPr>
            <p:cNvPr id="6" name="Right Arrow 5"/>
            <p:cNvSpPr/>
            <p:nvPr/>
          </p:nvSpPr>
          <p:spPr>
            <a:xfrm>
              <a:off x="3338646" y="2193832"/>
              <a:ext cx="2289909" cy="1454208"/>
            </a:xfrm>
            <a:prstGeom prst="rightArrow">
              <a:avLst>
                <a:gd name="adj1" fmla="val 68524"/>
                <a:gd name="adj2" fmla="val 50000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57150" cmpd="sng"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3491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69813" y="2492494"/>
              <a:ext cx="1318207" cy="93510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349647" y="2742264"/>
              <a:ext cx="1741487" cy="53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915" dirty="0" err="1">
                  <a:latin typeface="Century Gothic"/>
                  <a:cs typeface="Century Gothic"/>
                </a:rPr>
                <a:t>Griffithsin</a:t>
              </a:r>
              <a:endParaRPr lang="en-US" sz="4915" dirty="0">
                <a:latin typeface="Century Gothic"/>
                <a:cs typeface="Century Gothic"/>
              </a:endParaRPr>
            </a:p>
            <a:p>
              <a:r>
                <a:rPr lang="en-US" sz="4301" dirty="0">
                  <a:latin typeface="Century Gothic"/>
                  <a:cs typeface="Century Gothic"/>
                </a:rPr>
                <a:t>(red algae</a:t>
              </a:r>
            </a:p>
            <a:p>
              <a:r>
                <a:rPr lang="en-US" sz="4301" dirty="0">
                  <a:latin typeface="Century Gothic"/>
                  <a:cs typeface="Century Gothic"/>
                </a:rPr>
                <a:t>protein)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206439" y="12016880"/>
            <a:ext cx="9419555" cy="5956418"/>
            <a:chOff x="6396891" y="3435871"/>
            <a:chExt cx="2299703" cy="1454208"/>
          </a:xfrm>
        </p:grpSpPr>
        <p:sp>
          <p:nvSpPr>
            <p:cNvPr id="23" name="Right Arrow 22"/>
            <p:cNvSpPr/>
            <p:nvPr/>
          </p:nvSpPr>
          <p:spPr>
            <a:xfrm rot="10800000">
              <a:off x="6396891" y="3435871"/>
              <a:ext cx="2289909" cy="1454208"/>
            </a:xfrm>
            <a:prstGeom prst="rightArrow">
              <a:avLst>
                <a:gd name="adj1" fmla="val 68524"/>
                <a:gd name="adj2" fmla="val 50000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57150" cmpd="sng">
              <a:solidFill>
                <a:srgbClr val="3366FF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3491">
                <a:solidFill>
                  <a:srgbClr val="3366FF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19562" y="3660921"/>
              <a:ext cx="1250791" cy="1035273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955107" y="3659879"/>
              <a:ext cx="1741487" cy="514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915" dirty="0" err="1">
                  <a:latin typeface="Century Gothic"/>
                  <a:cs typeface="Century Gothic"/>
                </a:rPr>
                <a:t>Cyanovirin</a:t>
              </a:r>
              <a:r>
                <a:rPr lang="en-US" sz="4915" dirty="0">
                  <a:latin typeface="Century Gothic"/>
                  <a:cs typeface="Century Gothic"/>
                </a:rPr>
                <a:t>-N</a:t>
              </a:r>
            </a:p>
            <a:p>
              <a:pPr algn="r"/>
              <a:r>
                <a:rPr lang="en-US" sz="4096" dirty="0">
                  <a:latin typeface="Century Gothic"/>
                  <a:cs typeface="Century Gothic"/>
                </a:rPr>
                <a:t>(cyanobacteria </a:t>
              </a:r>
            </a:p>
            <a:p>
              <a:pPr algn="r"/>
              <a:r>
                <a:rPr lang="en-US" sz="4096" dirty="0">
                  <a:latin typeface="Century Gothic"/>
                  <a:cs typeface="Century Gothic"/>
                </a:rPr>
                <a:t>protein)</a:t>
              </a:r>
            </a:p>
          </p:txBody>
        </p:sp>
      </p:grpSp>
      <p:sp>
        <p:nvSpPr>
          <p:cNvPr id="29" name="Shape 135"/>
          <p:cNvSpPr txBox="1">
            <a:spLocks/>
          </p:cNvSpPr>
          <p:nvPr/>
        </p:nvSpPr>
        <p:spPr>
          <a:xfrm>
            <a:off x="19093574" y="19012692"/>
            <a:ext cx="18093583" cy="1728601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spcFirstLastPara="1" vert="horz" wrap="square" lIns="374476" tIns="374476" rIns="374476" bIns="374476" rtlCol="0" anchor="ctr" anchorCtr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173" indent="0">
              <a:buNone/>
            </a:pPr>
            <a:r>
              <a:rPr lang="en-US" sz="4915" b="1" dirty="0">
                <a:solidFill>
                  <a:schemeClr val="tx1"/>
                </a:solidFill>
              </a:rPr>
              <a:t>Acknowledgements to our mentor, Patrick </a:t>
            </a:r>
            <a:r>
              <a:rPr lang="en-US" sz="4915" b="1" dirty="0" err="1">
                <a:solidFill>
                  <a:schemeClr val="tx1"/>
                </a:solidFill>
              </a:rPr>
              <a:t>Holec</a:t>
            </a:r>
            <a:r>
              <a:rPr lang="en-US" sz="4915" b="1" dirty="0">
                <a:solidFill>
                  <a:schemeClr val="tx1"/>
                </a:solidFill>
              </a:rPr>
              <a:t>, MIT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38</TotalTime>
  <Words>191</Words>
  <Application>Microsoft Macintosh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Book Antiqua</vt:lpstr>
      <vt:lpstr>Montserrat</vt:lpstr>
      <vt:lpstr>Arial</vt:lpstr>
      <vt:lpstr>Century Gothic</vt:lpstr>
      <vt:lpstr>Apothecary</vt:lpstr>
      <vt:lpstr>HIV Disinfectant Affordable and Available Worldwide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Disinfectant Affordable and Available Worldwide</dc:title>
  <cp:lastModifiedBy>Microsoft Office User</cp:lastModifiedBy>
  <cp:revision>7</cp:revision>
  <dcterms:modified xsi:type="dcterms:W3CDTF">2019-03-11T19:15:32Z</dcterms:modified>
</cp:coreProperties>
</file>