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Oswald"/>
      <p:regular r:id="rId39"/>
      <p:bold r:id="rId40"/>
    </p:embeddedFont>
    <p:embeddedFont>
      <p:font typeface="Source Sans Pr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bold.fntdata"/><Relationship Id="rId20" Type="http://schemas.openxmlformats.org/officeDocument/2006/relationships/slide" Target="slides/slide16.xml"/><Relationship Id="rId42" Type="http://schemas.openxmlformats.org/officeDocument/2006/relationships/font" Target="fonts/SourceSansPro-bold.fntdata"/><Relationship Id="rId41" Type="http://schemas.openxmlformats.org/officeDocument/2006/relationships/font" Target="fonts/SourceSansPro-regular.fntdata"/><Relationship Id="rId22" Type="http://schemas.openxmlformats.org/officeDocument/2006/relationships/slide" Target="slides/slide18.xml"/><Relationship Id="rId44" Type="http://schemas.openxmlformats.org/officeDocument/2006/relationships/font" Target="fonts/SourceSansPro-boldItalic.fntdata"/><Relationship Id="rId21" Type="http://schemas.openxmlformats.org/officeDocument/2006/relationships/slide" Target="slides/slide17.xml"/><Relationship Id="rId43" Type="http://schemas.openxmlformats.org/officeDocument/2006/relationships/font" Target="fonts/SourceSansPro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Roboto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italic.fntdata"/><Relationship Id="rId14" Type="http://schemas.openxmlformats.org/officeDocument/2006/relationships/slide" Target="slides/slide10.xml"/><Relationship Id="rId36" Type="http://schemas.openxmlformats.org/officeDocument/2006/relationships/font" Target="fonts/Roboto-bold.fntdata"/><Relationship Id="rId17" Type="http://schemas.openxmlformats.org/officeDocument/2006/relationships/slide" Target="slides/slide13.xml"/><Relationship Id="rId39" Type="http://schemas.openxmlformats.org/officeDocument/2006/relationships/font" Target="fonts/Oswald-regular.fntdata"/><Relationship Id="rId16" Type="http://schemas.openxmlformats.org/officeDocument/2006/relationships/slide" Target="slides/slide12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70ef87a8e5_1_1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70ef87a8e5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5ed75ccf_0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5ed75ccf_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3C78D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Switchgrass significantly surpasses biocrops in ethanol production</a:t>
            </a:r>
            <a:endParaRPr b="1" sz="1500">
              <a:solidFill>
                <a:srgbClr val="3C78D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70ef87a8e5_0_3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70ef87a8e5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0dc897818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0dc89781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70ef87a8e5_1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70ef87a8e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0dc897818_0_1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0dc89781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0ef87a8e5_1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70ef87a8e5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70dc897818_0_2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70dc89781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70ef87a8e5_1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70ef87a8e5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Bacteria pic: thermocellum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70ef87a8e5_1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70ef87a8e5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70ef87a8e5_1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70ef87a8e5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0ef87a8e5_1_8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0ef87a8e5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70ef87a8e5_1_1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70ef87a8e5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70ef87a8e5_1_1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70ef87a8e5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Revisit the original idea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70ef87a8e5_1_1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70ef87a8e5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many pros that overshadow the cons of a few extra CO</a:t>
            </a:r>
            <a:r>
              <a:rPr baseline="-25000" lang="en"/>
              <a:t>2</a:t>
            </a:r>
            <a:r>
              <a:rPr lang="en"/>
              <a:t>: cost, water usage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70dc897818_0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70dc89781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70ef87a8e5_1_1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70ef87a8e5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70ef87a8e5_1_1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70ef87a8e5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70ef87a8e5_1_1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70ef87a8e5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0dc897818_0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0dc89781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Since such feedstock material can be replenished readily, </a:t>
            </a:r>
            <a:r>
              <a:rPr b="1" lang="en" sz="1300">
                <a:solidFill>
                  <a:srgbClr val="52565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biofuel</a:t>
            </a:r>
            <a:r>
              <a:rPr lang="en" sz="13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is considered to be a source of renewable energy, unlike fossil fuels such as petroleum, coal, and natural gas</a:t>
            </a:r>
            <a:endParaRPr sz="1300">
              <a:solidFill>
                <a:srgbClr val="3C404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Conventional ethanol production makes ethanol by fermenting sugars and starches from plants such as corn, sorghum, and sugarcane - similar to making alcoholic beverages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C404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70ef87a8e5_0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70ef87a8e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0ef87a8e5_0_3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70ef87a8e5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0ef87a8e5_0_3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0ef87a8e5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0ef87a8e5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70ef87a8e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28324A"/>
                </a:solidFill>
                <a:highlight>
                  <a:srgbClr val="D9EAD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Sustainable energy</a:t>
            </a:r>
            <a:r>
              <a:rPr lang="en" sz="15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5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Source Sans Pro"/>
              <a:buChar char="●"/>
            </a:pPr>
            <a:r>
              <a:rPr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Feedstock material can be replenished readily</a:t>
            </a:r>
            <a:endParaRPr sz="1500">
              <a:solidFill>
                <a:srgbClr val="3C404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Source Sans Pro"/>
              <a:buChar char="●"/>
            </a:pPr>
            <a:r>
              <a:rPr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Source of </a:t>
            </a:r>
            <a:r>
              <a:rPr b="1"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renewable </a:t>
            </a:r>
            <a:r>
              <a:rPr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energy</a:t>
            </a:r>
            <a:endParaRPr sz="1500">
              <a:solidFill>
                <a:srgbClr val="3C404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Better for environment </a:t>
            </a:r>
            <a:endParaRPr sz="1500">
              <a:solidFill>
                <a:srgbClr val="3C404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Source Sans Pro"/>
              <a:buChar char="●"/>
            </a:pPr>
            <a:r>
              <a:rPr lang="en" sz="1500">
                <a:solidFill>
                  <a:srgbClr val="3C40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Unlike fossil fuels such as petroleum, coal, and natural gas</a:t>
            </a:r>
            <a:endParaRPr sz="1500">
              <a:solidFill>
                <a:srgbClr val="3C40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Source Sans Pro"/>
              <a:buChar char="●"/>
            </a:pPr>
            <a:r>
              <a:rPr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Combats alternatives that contribute to </a:t>
            </a:r>
            <a:r>
              <a:rPr b="1" lang="en" sz="1500">
                <a:solidFill>
                  <a:srgbClr val="3C4043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global warming</a:t>
            </a:r>
            <a:endParaRPr b="1" sz="1500">
              <a:solidFill>
                <a:srgbClr val="3C4043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highlight>
                  <a:srgbClr val="D9EAD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Switchgrass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it?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Warm season bunchgrass native to North America prairie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Begins growth in late spring, can grow up to 8ft high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Ethanol (biofuel made from corn and other plant materials) is the main liquid in biofuel (usually 70-85% ethanol) and can be produced from the breakdown of switchgrass </a:t>
            </a:r>
            <a:endParaRPr sz="12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Reproduces fast, releases a ton of carbon into the air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70ef87a8e5_0_2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70ef87a8e5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-26775" y="2008375"/>
            <a:ext cx="9210650" cy="3172625"/>
          </a:xfrm>
          <a:custGeom>
            <a:rect b="b" l="l" r="r" t="t"/>
            <a:pathLst>
              <a:path extrusionOk="0" h="126905" w="368426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-26775" y="2139700"/>
            <a:ext cx="9210650" cy="3041300"/>
          </a:xfrm>
          <a:custGeom>
            <a:rect b="b" l="l" r="r" t="t"/>
            <a:pathLst>
              <a:path extrusionOk="0" h="121652" w="368426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6" name="Google Shape;36;p2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40" name="Google Shape;40;p2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3" name="Google Shape;43;p2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44" name="Google Shape;44;p2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" name="Google Shape;69;p2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 txBox="1"/>
          <p:nvPr>
            <p:ph type="ctrTitle"/>
          </p:nvPr>
        </p:nvSpPr>
        <p:spPr>
          <a:xfrm>
            <a:off x="2847975" y="3363425"/>
            <a:ext cx="5610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l graph">
  <p:cSld name="BLANK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"/>
          <p:cNvSpPr/>
          <p:nvPr/>
        </p:nvSpPr>
        <p:spPr>
          <a:xfrm>
            <a:off x="-20075" y="636775"/>
            <a:ext cx="9203950" cy="4550900"/>
          </a:xfrm>
          <a:custGeom>
            <a:rect b="b" l="l" r="r" t="t"/>
            <a:pathLst>
              <a:path extrusionOk="0" h="182036" w="368158">
                <a:moveTo>
                  <a:pt x="41" y="263"/>
                </a:moveTo>
                <a:lnTo>
                  <a:pt x="16234" y="11294"/>
                </a:lnTo>
                <a:lnTo>
                  <a:pt x="31283" y="5122"/>
                </a:lnTo>
                <a:lnTo>
                  <a:pt x="62144" y="4991"/>
                </a:lnTo>
                <a:lnTo>
                  <a:pt x="77384" y="0"/>
                </a:lnTo>
                <a:lnTo>
                  <a:pt x="92624" y="13527"/>
                </a:lnTo>
                <a:lnTo>
                  <a:pt x="107674" y="21276"/>
                </a:lnTo>
                <a:lnTo>
                  <a:pt x="122723" y="21145"/>
                </a:lnTo>
                <a:lnTo>
                  <a:pt x="138725" y="10375"/>
                </a:lnTo>
                <a:lnTo>
                  <a:pt x="153775" y="7880"/>
                </a:lnTo>
                <a:lnTo>
                  <a:pt x="168443" y="2349"/>
                </a:lnTo>
                <a:lnTo>
                  <a:pt x="184064" y="14841"/>
                </a:lnTo>
                <a:lnTo>
                  <a:pt x="199304" y="15274"/>
                </a:lnTo>
                <a:lnTo>
                  <a:pt x="214354" y="25085"/>
                </a:lnTo>
                <a:lnTo>
                  <a:pt x="229784" y="25085"/>
                </a:lnTo>
                <a:lnTo>
                  <a:pt x="245786" y="20094"/>
                </a:lnTo>
                <a:lnTo>
                  <a:pt x="260836" y="20094"/>
                </a:lnTo>
                <a:lnTo>
                  <a:pt x="275123" y="11426"/>
                </a:lnTo>
                <a:lnTo>
                  <a:pt x="291316" y="16810"/>
                </a:lnTo>
                <a:lnTo>
                  <a:pt x="305603" y="8143"/>
                </a:lnTo>
                <a:lnTo>
                  <a:pt x="336464" y="8012"/>
                </a:lnTo>
                <a:lnTo>
                  <a:pt x="351514" y="11294"/>
                </a:lnTo>
                <a:lnTo>
                  <a:pt x="367325" y="2758"/>
                </a:lnTo>
                <a:lnTo>
                  <a:pt x="368158" y="181769"/>
                </a:lnTo>
                <a:lnTo>
                  <a:pt x="0" y="182036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419" name="Google Shape;419;p11"/>
          <p:cNvSpPr/>
          <p:nvPr/>
        </p:nvSpPr>
        <p:spPr>
          <a:xfrm>
            <a:off x="-33475" y="768100"/>
            <a:ext cx="9210650" cy="4406200"/>
          </a:xfrm>
          <a:custGeom>
            <a:rect b="b" l="l" r="r" t="t"/>
            <a:pathLst>
              <a:path extrusionOk="0" h="176248" w="368426">
                <a:moveTo>
                  <a:pt x="577" y="5516"/>
                </a:moveTo>
                <a:lnTo>
                  <a:pt x="16960" y="11214"/>
                </a:lnTo>
                <a:lnTo>
                  <a:pt x="47440" y="11214"/>
                </a:lnTo>
                <a:lnTo>
                  <a:pt x="62680" y="6843"/>
                </a:lnTo>
                <a:lnTo>
                  <a:pt x="77920" y="16156"/>
                </a:lnTo>
                <a:lnTo>
                  <a:pt x="93160" y="16156"/>
                </a:lnTo>
                <a:lnTo>
                  <a:pt x="107638" y="11214"/>
                </a:lnTo>
                <a:lnTo>
                  <a:pt x="122878" y="8173"/>
                </a:lnTo>
                <a:lnTo>
                  <a:pt x="138880" y="8173"/>
                </a:lnTo>
                <a:lnTo>
                  <a:pt x="154120" y="10834"/>
                </a:lnTo>
                <a:lnTo>
                  <a:pt x="168979" y="7603"/>
                </a:lnTo>
                <a:lnTo>
                  <a:pt x="184219" y="12734"/>
                </a:lnTo>
                <a:lnTo>
                  <a:pt x="199840" y="20527"/>
                </a:lnTo>
                <a:lnTo>
                  <a:pt x="214318" y="15205"/>
                </a:lnTo>
                <a:lnTo>
                  <a:pt x="229939" y="15205"/>
                </a:lnTo>
                <a:lnTo>
                  <a:pt x="245560" y="5892"/>
                </a:lnTo>
                <a:lnTo>
                  <a:pt x="260800" y="11214"/>
                </a:lnTo>
                <a:lnTo>
                  <a:pt x="276040" y="11214"/>
                </a:lnTo>
                <a:lnTo>
                  <a:pt x="291280" y="6843"/>
                </a:lnTo>
                <a:lnTo>
                  <a:pt x="321760" y="6843"/>
                </a:lnTo>
                <a:lnTo>
                  <a:pt x="337000" y="15966"/>
                </a:lnTo>
                <a:lnTo>
                  <a:pt x="351478" y="12734"/>
                </a:lnTo>
                <a:lnTo>
                  <a:pt x="367861" y="0"/>
                </a:lnTo>
                <a:lnTo>
                  <a:pt x="368426" y="176248"/>
                </a:lnTo>
                <a:lnTo>
                  <a:pt x="0" y="176248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420" name="Google Shape;420;p11"/>
          <p:cNvSpPr/>
          <p:nvPr/>
        </p:nvSpPr>
        <p:spPr>
          <a:xfrm rot="8100000">
            <a:off x="1847981" y="44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1"/>
          <p:cNvSpPr/>
          <p:nvPr/>
        </p:nvSpPr>
        <p:spPr>
          <a:xfrm rot="8100000">
            <a:off x="6038981" y="72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1"/>
          <p:cNvSpPr/>
          <p:nvPr/>
        </p:nvSpPr>
        <p:spPr>
          <a:xfrm rot="8100000">
            <a:off x="7181981" y="76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11"/>
          <p:cNvGrpSpPr/>
          <p:nvPr/>
        </p:nvGrpSpPr>
        <p:grpSpPr>
          <a:xfrm>
            <a:off x="-9525" y="652475"/>
            <a:ext cx="9167825" cy="595300"/>
            <a:chOff x="-9525" y="4462475"/>
            <a:chExt cx="9167825" cy="595300"/>
          </a:xfrm>
        </p:grpSpPr>
        <p:sp>
          <p:nvSpPr>
            <p:cNvPr id="424" name="Google Shape;424;p11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5" name="Google Shape;425;p11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6" name="Google Shape;426;p11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27" name="Google Shape;427;p11"/>
          <p:cNvGrpSpPr/>
          <p:nvPr/>
        </p:nvGrpSpPr>
        <p:grpSpPr>
          <a:xfrm>
            <a:off x="-42837" y="633488"/>
            <a:ext cx="9229575" cy="642787"/>
            <a:chOff x="-42837" y="4443488"/>
            <a:chExt cx="9229575" cy="642787"/>
          </a:xfrm>
        </p:grpSpPr>
        <p:sp>
          <p:nvSpPr>
            <p:cNvPr id="428" name="Google Shape;428;p11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3" name="Google Shape;453;p11"/>
          <p:cNvSpPr/>
          <p:nvPr/>
        </p:nvSpPr>
        <p:spPr>
          <a:xfrm>
            <a:off x="2990700" y="77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1"/>
          <p:cNvSpPr/>
          <p:nvPr/>
        </p:nvSpPr>
        <p:spPr>
          <a:xfrm>
            <a:off x="1085700" y="106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1"/>
          <p:cNvSpPr/>
          <p:nvPr/>
        </p:nvSpPr>
        <p:spPr>
          <a:xfrm>
            <a:off x="4895700" y="70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1"/>
          <p:cNvSpPr/>
          <p:nvPr/>
        </p:nvSpPr>
        <p:spPr>
          <a:xfrm rot="8100000">
            <a:off x="8699949" y="51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letely blank">
  <p:cSld name="BLANK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-26775" y="2008375"/>
            <a:ext cx="9210650" cy="3172625"/>
          </a:xfrm>
          <a:custGeom>
            <a:rect b="b" l="l" r="r" t="t"/>
            <a:pathLst>
              <a:path extrusionOk="0" h="126905" w="368426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76" name="Google Shape;76;p3"/>
          <p:cNvSpPr/>
          <p:nvPr/>
        </p:nvSpPr>
        <p:spPr>
          <a:xfrm>
            <a:off x="-26775" y="2139700"/>
            <a:ext cx="9210650" cy="3041300"/>
          </a:xfrm>
          <a:custGeom>
            <a:rect b="b" l="l" r="r" t="t"/>
            <a:pathLst>
              <a:path extrusionOk="0" h="121652" w="368426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7" name="Google Shape;77;p3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81" name="Google Shape;81;p3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4" name="Google Shape;84;p3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85" name="Google Shape;85;p3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5" name="Google Shape;115;p3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idx="1" type="body"/>
          </p:nvPr>
        </p:nvSpPr>
        <p:spPr>
          <a:xfrm>
            <a:off x="1519975" y="2161800"/>
            <a:ext cx="61041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◉"/>
              <a:defRPr i="1" sz="3000"/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Char char="◉"/>
              <a:defRPr i="1" sz="3000"/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i="1" sz="3000"/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i="1" sz="3000"/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9pPr>
          </a:lstStyle>
          <a:p/>
        </p:txBody>
      </p:sp>
      <p:sp>
        <p:nvSpPr>
          <p:cNvPr id="119" name="Google Shape;119;p4"/>
          <p:cNvSpPr txBox="1"/>
          <p:nvPr/>
        </p:nvSpPr>
        <p:spPr>
          <a:xfrm>
            <a:off x="3593400" y="552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CEF6"/>
                </a:solidFill>
              </a:rPr>
              <a:t>“</a:t>
            </a:r>
            <a:endParaRPr sz="9600">
              <a:solidFill>
                <a:srgbClr val="00CEF6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121" name="Google Shape;121;p4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22" name="Google Shape;122;p4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26" name="Google Shape;126;p4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7" name="Google Shape;127;p4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8" name="Google Shape;128;p4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29" name="Google Shape;129;p4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130" name="Google Shape;130;p4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2" name="Google Shape;162;p5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◉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3" name="Google Shape;163;p5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164" name="Google Shape;164;p5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65" name="Google Shape;165;p5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69" name="Google Shape;169;p5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0" name="Google Shape;170;p5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1" name="Google Shape;171;p5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72" name="Google Shape;172;p5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173" name="Google Shape;173;p5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5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5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5" name="Google Shape;205;p6"/>
          <p:cNvSpPr txBox="1"/>
          <p:nvPr>
            <p:ph idx="1" type="body"/>
          </p:nvPr>
        </p:nvSpPr>
        <p:spPr>
          <a:xfrm>
            <a:off x="1131500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6" name="Google Shape;206;p6"/>
          <p:cNvSpPr txBox="1"/>
          <p:nvPr>
            <p:ph idx="2" type="body"/>
          </p:nvPr>
        </p:nvSpPr>
        <p:spPr>
          <a:xfrm>
            <a:off x="4672563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7" name="Google Shape;207;p6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08" name="Google Shape;208;p6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09" name="Google Shape;209;p6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6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" name="Google Shape;212;p6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13" name="Google Shape;213;p6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4" name="Google Shape;214;p6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5" name="Google Shape;215;p6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16" name="Google Shape;216;p6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217" name="Google Shape;217;p6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" name="Google Shape;242;p6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6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49" name="Google Shape;249;p7"/>
          <p:cNvSpPr txBox="1"/>
          <p:nvPr>
            <p:ph idx="1" type="body"/>
          </p:nvPr>
        </p:nvSpPr>
        <p:spPr>
          <a:xfrm>
            <a:off x="705900" y="1626600"/>
            <a:ext cx="2471700" cy="32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0" name="Google Shape;250;p7"/>
          <p:cNvSpPr txBox="1"/>
          <p:nvPr>
            <p:ph idx="2" type="body"/>
          </p:nvPr>
        </p:nvSpPr>
        <p:spPr>
          <a:xfrm>
            <a:off x="3304125" y="1626600"/>
            <a:ext cx="2471700" cy="32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1" name="Google Shape;251;p7"/>
          <p:cNvSpPr txBox="1"/>
          <p:nvPr>
            <p:ph idx="3" type="body"/>
          </p:nvPr>
        </p:nvSpPr>
        <p:spPr>
          <a:xfrm>
            <a:off x="5902350" y="1626600"/>
            <a:ext cx="2471700" cy="32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2" name="Google Shape;252;p7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53" name="Google Shape;253;p7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54" name="Google Shape;254;p7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7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7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" name="Google Shape;257;p7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58" name="Google Shape;258;p7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9" name="Google Shape;259;p7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0" name="Google Shape;260;p7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61" name="Google Shape;261;p7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262" name="Google Shape;262;p7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7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7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7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7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94" name="Google Shape;294;p8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95" name="Google Shape;295;p8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96" name="Google Shape;296;p8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8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8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9" name="Google Shape;299;p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00" name="Google Shape;300;p8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8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2" name="Google Shape;302;p8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03" name="Google Shape;303;p8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304" name="Google Shape;304;p8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" name="Google Shape;329;p8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8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8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 txBox="1"/>
          <p:nvPr>
            <p:ph idx="1" type="body"/>
          </p:nvPr>
        </p:nvSpPr>
        <p:spPr>
          <a:xfrm>
            <a:off x="457200" y="3852828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00CEF6"/>
              </a:buClr>
              <a:buSzPts val="1400"/>
              <a:buNone/>
              <a:defRPr sz="1400">
                <a:solidFill>
                  <a:srgbClr val="00CEF6"/>
                </a:solidFill>
              </a:defRPr>
            </a:lvl1pPr>
          </a:lstStyle>
          <a:p/>
        </p:txBody>
      </p:sp>
      <p:sp>
        <p:nvSpPr>
          <p:cNvPr id="336" name="Google Shape;336;p9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37" name="Google Shape;337;p9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38" name="Google Shape;338;p9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9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9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1" name="Google Shape;341;p9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42" name="Google Shape;342;p9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3" name="Google Shape;343;p9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4" name="Google Shape;344;p9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45" name="Google Shape;345;p9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346" name="Google Shape;346;p9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1" name="Google Shape;371;p9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9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78" name="Google Shape;378;p10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79" name="Google Shape;379;p10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AFF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0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0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rgbClr val="00C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83" name="Google Shape;383;p10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84" name="Google Shape;384;p10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85" name="Google Shape;385;p10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86" name="Google Shape;386;p10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387" name="Google Shape;387;p10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10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0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0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rgbClr val="AFF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1000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76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1524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" name="Google Shape;9;p1"/>
            <p:cNvCxnSpPr/>
            <p:nvPr/>
          </p:nvCxnSpPr>
          <p:spPr>
            <a:xfrm>
              <a:off x="2286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3048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3810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457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5334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6096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6858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7620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838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38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114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1905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2667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3429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419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495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5715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6477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7239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800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876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30" name="Google Shape;30;p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b="1" sz="20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" name="Google Shape;31;p1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13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Relationship Id="rId14" Type="http://schemas.openxmlformats.org/officeDocument/2006/relationships/image" Target="../media/image25.png"/><Relationship Id="rId5" Type="http://schemas.openxmlformats.org/officeDocument/2006/relationships/image" Target="../media/image19.jpg"/><Relationship Id="rId6" Type="http://schemas.openxmlformats.org/officeDocument/2006/relationships/image" Target="../media/image18.jpg"/><Relationship Id="rId7" Type="http://schemas.openxmlformats.org/officeDocument/2006/relationships/image" Target="../media/image16.jp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4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6.jpg"/><Relationship Id="rId5" Type="http://schemas.openxmlformats.org/officeDocument/2006/relationships/image" Target="../media/image37.png"/><Relationship Id="rId6" Type="http://schemas.openxmlformats.org/officeDocument/2006/relationships/image" Target="../media/image4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57.jpg"/><Relationship Id="rId5" Type="http://schemas.openxmlformats.org/officeDocument/2006/relationships/image" Target="../media/image2.jpg"/><Relationship Id="rId6" Type="http://schemas.openxmlformats.org/officeDocument/2006/relationships/image" Target="../media/image42.jpg"/><Relationship Id="rId7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41.pn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3"/>
          <p:cNvSpPr txBox="1"/>
          <p:nvPr>
            <p:ph type="ctrTitle"/>
          </p:nvPr>
        </p:nvSpPr>
        <p:spPr>
          <a:xfrm>
            <a:off x="2395375" y="3694875"/>
            <a:ext cx="6504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NEEDHAM BIOBUILDERS: Sustainable Switchgrass</a:t>
            </a:r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224900"/>
            <a:ext cx="4442526" cy="29876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274E13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witchgrass viofuel" id="542" name="Google Shape;5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50" y="613613"/>
            <a:ext cx="4066784" cy="34260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Image result for switchgrass viofuel" id="543" name="Google Shape;5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500" y="611213"/>
            <a:ext cx="4066112" cy="34307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47625">
              <a:srgbClr val="274E13">
                <a:alpha val="50000"/>
              </a:srgbClr>
            </a:outerShdw>
          </a:effectLst>
        </p:spPr>
      </p:pic>
      <p:sp>
        <p:nvSpPr>
          <p:cNvPr id="544" name="Google Shape;544;p22"/>
          <p:cNvSpPr txBox="1"/>
          <p:nvPr>
            <p:ph idx="4294967295" type="subTitle"/>
          </p:nvPr>
        </p:nvSpPr>
        <p:spPr>
          <a:xfrm>
            <a:off x="685800" y="4185811"/>
            <a:ext cx="7772400" cy="784800"/>
          </a:xfrm>
          <a:prstGeom prst="rect">
            <a:avLst/>
          </a:prstGeom>
          <a:effectLst>
            <a:outerShdw blurRad="185738" rotWithShape="0" algn="bl" dir="5400000" dist="38100">
              <a:srgbClr val="000000">
                <a:alpha val="2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highlight>
                  <a:srgbClr val="EEEEEE"/>
                </a:highlight>
              </a:rPr>
              <a:t>Switchgrass Range </a:t>
            </a:r>
            <a:endParaRPr b="1">
              <a:solidFill>
                <a:srgbClr val="1155CC"/>
              </a:solidFill>
              <a:highlight>
                <a:srgbClr val="EEEEEE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3"/>
          <p:cNvSpPr txBox="1"/>
          <p:nvPr>
            <p:ph idx="4294967295" type="subTitle"/>
          </p:nvPr>
        </p:nvSpPr>
        <p:spPr>
          <a:xfrm>
            <a:off x="685800" y="4185811"/>
            <a:ext cx="7772400" cy="784800"/>
          </a:xfrm>
          <a:prstGeom prst="rect">
            <a:avLst/>
          </a:prstGeom>
          <a:effectLst>
            <a:outerShdw blurRad="185738" rotWithShape="0" algn="bl" dir="5400000" dist="38100">
              <a:srgbClr val="000000">
                <a:alpha val="2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highlight>
                  <a:srgbClr val="EEEEEE"/>
                </a:highlight>
              </a:rPr>
              <a:t>Switchgrass Surpasses Biocrops in Ethanol Production</a:t>
            </a:r>
            <a:endParaRPr b="1">
              <a:solidFill>
                <a:srgbClr val="1155CC"/>
              </a:solidFill>
              <a:highlight>
                <a:srgbClr val="EEEEEE"/>
              </a:highlight>
            </a:endParaRPr>
          </a:p>
        </p:txBody>
      </p:sp>
      <p:sp>
        <p:nvSpPr>
          <p:cNvPr id="550" name="Google Shape;550;p2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1" name="Google Shape;5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225" y="609600"/>
            <a:ext cx="5039907" cy="3350311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5400000" dist="85725">
              <a:srgbClr val="274E13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witchgrass fuel" id="557" name="Google Shape;557;p24"/>
          <p:cNvPicPr preferRelativeResize="0"/>
          <p:nvPr/>
        </p:nvPicPr>
        <p:blipFill rotWithShape="1">
          <a:blip r:embed="rId3">
            <a:alphaModFix/>
          </a:blip>
          <a:srcRect b="27578" l="25674" r="7413" t="21595"/>
          <a:stretch/>
        </p:blipFill>
        <p:spPr>
          <a:xfrm>
            <a:off x="1825313" y="1005300"/>
            <a:ext cx="5493375" cy="313289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38761D">
                <a:alpha val="50000"/>
              </a:srgbClr>
            </a:outerShdw>
          </a:effectLst>
        </p:spPr>
      </p:pic>
      <p:sp>
        <p:nvSpPr>
          <p:cNvPr id="558" name="Google Shape;558;p24"/>
          <p:cNvSpPr txBox="1"/>
          <p:nvPr>
            <p:ph idx="4294967295" type="subTitle"/>
          </p:nvPr>
        </p:nvSpPr>
        <p:spPr>
          <a:xfrm>
            <a:off x="685800" y="4185811"/>
            <a:ext cx="7772400" cy="784800"/>
          </a:xfrm>
          <a:prstGeom prst="rect">
            <a:avLst/>
          </a:prstGeom>
          <a:effectLst>
            <a:outerShdw blurRad="185738" rotWithShape="0" algn="bl" dir="5400000" dist="38100">
              <a:srgbClr val="000000">
                <a:alpha val="2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highlight>
                  <a:srgbClr val="EEEEEE"/>
                </a:highlight>
              </a:rPr>
              <a:t>Switchgrass Surpasses Corn in Ethanol Production</a:t>
            </a:r>
            <a:endParaRPr b="1">
              <a:solidFill>
                <a:srgbClr val="1155CC"/>
              </a:solidFill>
              <a:highlight>
                <a:srgbClr val="EEEEEE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5"/>
          <p:cNvSpPr/>
          <p:nvPr/>
        </p:nvSpPr>
        <p:spPr>
          <a:xfrm>
            <a:off x="6150" y="1477125"/>
            <a:ext cx="10439400" cy="2430300"/>
          </a:xfrm>
          <a:prstGeom prst="rect">
            <a:avLst/>
          </a:prstGeom>
          <a:solidFill>
            <a:srgbClr val="F3F3F3">
              <a:alpha val="71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5"/>
          <p:cNvSpPr txBox="1"/>
          <p:nvPr>
            <p:ph idx="4294967295" type="title"/>
          </p:nvPr>
        </p:nvSpPr>
        <p:spPr>
          <a:xfrm>
            <a:off x="6150" y="1415625"/>
            <a:ext cx="9131700" cy="24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8324A"/>
                </a:solidFill>
              </a:rPr>
              <a:t>OUR PLAN:</a:t>
            </a:r>
            <a:endParaRPr sz="3600">
              <a:solidFill>
                <a:srgbClr val="28324A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600">
                <a:solidFill>
                  <a:srgbClr val="28324A"/>
                </a:solidFill>
              </a:rPr>
              <a:t>COMBINING AND INSERTING DNA FROM MULTIPLE BACTERIA INTO </a:t>
            </a:r>
            <a:r>
              <a:rPr b="0" i="1" lang="en" sz="3600">
                <a:solidFill>
                  <a:srgbClr val="28324A"/>
                </a:solidFill>
              </a:rPr>
              <a:t>E.COLI TO CARRY OUT THE PROCESS OF CONVERTING CELLULOSE INTO BIOFUEL</a:t>
            </a:r>
            <a:endParaRPr i="1" sz="3600">
              <a:solidFill>
                <a:srgbClr val="28324A"/>
              </a:solidFill>
            </a:endParaRPr>
          </a:p>
        </p:txBody>
      </p:sp>
      <p:sp>
        <p:nvSpPr>
          <p:cNvPr id="565" name="Google Shape;565;p2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6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</p:txBody>
      </p:sp>
      <p:sp>
        <p:nvSpPr>
          <p:cNvPr id="571" name="Google Shape;571;p26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Ethanol Fermentation</a:t>
            </a:r>
            <a:endParaRPr/>
          </a:p>
        </p:txBody>
      </p:sp>
      <p:sp>
        <p:nvSpPr>
          <p:cNvPr id="572" name="Google Shape;572;p26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C78D8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2000">
              <a:solidFill>
                <a:srgbClr val="3C78D8"/>
              </a:solidFill>
            </a:endParaRPr>
          </a:p>
        </p:txBody>
      </p:sp>
      <p:sp>
        <p:nvSpPr>
          <p:cNvPr id="573" name="Google Shape;573;p2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fermentation" id="574" name="Google Shape;5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50" y="1419950"/>
            <a:ext cx="5401650" cy="18185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38761D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Plan</a:t>
            </a:r>
            <a:endParaRPr/>
          </a:p>
        </p:txBody>
      </p:sp>
      <p:sp>
        <p:nvSpPr>
          <p:cNvPr id="580" name="Google Shape;580;p2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1" name="Google Shape;581;p27"/>
          <p:cNvPicPr preferRelativeResize="0"/>
          <p:nvPr/>
        </p:nvPicPr>
        <p:blipFill rotWithShape="1">
          <a:blip r:embed="rId3">
            <a:alphaModFix/>
          </a:blip>
          <a:srcRect b="8800" l="0" r="0" t="0"/>
          <a:stretch/>
        </p:blipFill>
        <p:spPr>
          <a:xfrm>
            <a:off x="323850" y="1807125"/>
            <a:ext cx="3267075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7"/>
          <p:cNvSpPr/>
          <p:nvPr/>
        </p:nvSpPr>
        <p:spPr>
          <a:xfrm>
            <a:off x="3829050" y="2392200"/>
            <a:ext cx="2019300" cy="71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CEF6">
              <a:alpha val="73460"/>
            </a:srgbClr>
          </a:solidFill>
          <a:ln cap="flat" cmpd="sng" w="9525">
            <a:solidFill>
              <a:srgbClr val="00C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3" name="Google Shape;5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6475" y="2002388"/>
            <a:ext cx="2990850" cy="1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9" name="Google Shape;589;p28"/>
          <p:cNvSpPr txBox="1"/>
          <p:nvPr>
            <p:ph type="title"/>
          </p:nvPr>
        </p:nvSpPr>
        <p:spPr>
          <a:xfrm>
            <a:off x="1073700" y="-10557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 of Process</a:t>
            </a:r>
            <a:endParaRPr/>
          </a:p>
        </p:txBody>
      </p:sp>
      <p:pic>
        <p:nvPicPr>
          <p:cNvPr descr="Image result for biofuel png" id="590" name="Google Shape;5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475" y="2402387"/>
            <a:ext cx="998975" cy="570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iofuel png" id="591" name="Google Shape;5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6625" y="2263675"/>
            <a:ext cx="616125" cy="616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28"/>
          <p:cNvGrpSpPr/>
          <p:nvPr/>
        </p:nvGrpSpPr>
        <p:grpSpPr>
          <a:xfrm>
            <a:off x="3411195" y="610230"/>
            <a:ext cx="3429054" cy="4504155"/>
            <a:chOff x="3411195" y="610230"/>
            <a:chExt cx="3429054" cy="4504155"/>
          </a:xfrm>
        </p:grpSpPr>
        <p:grpSp>
          <p:nvGrpSpPr>
            <p:cNvPr id="593" name="Google Shape;593;p28"/>
            <p:cNvGrpSpPr/>
            <p:nvPr/>
          </p:nvGrpSpPr>
          <p:grpSpPr>
            <a:xfrm rot="5400000">
              <a:off x="3903672" y="3542196"/>
              <a:ext cx="1092572" cy="2051806"/>
              <a:chOff x="7113430" y="3739509"/>
              <a:chExt cx="1837800" cy="1404000"/>
            </a:xfrm>
          </p:grpSpPr>
          <p:sp>
            <p:nvSpPr>
              <p:cNvPr id="594" name="Google Shape;594;p28"/>
              <p:cNvSpPr/>
              <p:nvPr/>
            </p:nvSpPr>
            <p:spPr>
              <a:xfrm rot="10800000">
                <a:off x="7113430" y="3739509"/>
                <a:ext cx="1837800" cy="1404000"/>
              </a:xfrm>
              <a:prstGeom prst="rightArrowCallout">
                <a:avLst>
                  <a:gd fmla="val 9283" name="adj1"/>
                  <a:gd fmla="val 13570" name="adj2"/>
                  <a:gd fmla="val 16082" name="adj3"/>
                  <a:gd fmla="val 81236" name="adj4"/>
                </a:avLst>
              </a:prstGeom>
              <a:solidFill>
                <a:srgbClr val="A1C3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28"/>
              <p:cNvSpPr/>
              <p:nvPr/>
            </p:nvSpPr>
            <p:spPr>
              <a:xfrm flipH="1" rot="-5400000">
                <a:off x="7571216" y="3764477"/>
                <a:ext cx="1266900" cy="1355100"/>
              </a:xfrm>
              <a:prstGeom prst="snip1Rect">
                <a:avLst>
                  <a:gd fmla="val 0" name="adj"/>
                </a:avLst>
              </a:prstGeom>
              <a:solidFill>
                <a:srgbClr val="6D9E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28"/>
              <p:cNvSpPr txBox="1"/>
              <p:nvPr/>
            </p:nvSpPr>
            <p:spPr>
              <a:xfrm rot="-5400000">
                <a:off x="7729699" y="3866550"/>
                <a:ext cx="1062300" cy="114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Ethanol</a:t>
                </a:r>
                <a:endParaRPr b="1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97" name="Google Shape;597;p28"/>
            <p:cNvGrpSpPr/>
            <p:nvPr/>
          </p:nvGrpSpPr>
          <p:grpSpPr>
            <a:xfrm rot="5400000">
              <a:off x="3992265" y="2913260"/>
              <a:ext cx="927170" cy="2062616"/>
              <a:chOff x="5971063" y="3739499"/>
              <a:chExt cx="1837800" cy="1404000"/>
            </a:xfrm>
          </p:grpSpPr>
          <p:sp>
            <p:nvSpPr>
              <p:cNvPr id="598" name="Google Shape;598;p28"/>
              <p:cNvSpPr/>
              <p:nvPr/>
            </p:nvSpPr>
            <p:spPr>
              <a:xfrm>
                <a:off x="5971063" y="3739499"/>
                <a:ext cx="1837800" cy="1404000"/>
              </a:xfrm>
              <a:prstGeom prst="rightArrowCallout">
                <a:avLst>
                  <a:gd fmla="val 9283" name="adj1"/>
                  <a:gd fmla="val 13570" name="adj2"/>
                  <a:gd fmla="val 16082" name="adj3"/>
                  <a:gd fmla="val 81236" name="adj4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28"/>
              <p:cNvSpPr/>
              <p:nvPr/>
            </p:nvSpPr>
            <p:spPr>
              <a:xfrm flipH="1" rot="5400000">
                <a:off x="6084177" y="3763431"/>
                <a:ext cx="1266900" cy="1355100"/>
              </a:xfrm>
              <a:prstGeom prst="snip1Rect">
                <a:avLst>
                  <a:gd fmla="val 0" name="adj"/>
                </a:avLst>
              </a:prstGeom>
              <a:solidFill>
                <a:srgbClr val="6D9E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28"/>
              <p:cNvSpPr txBox="1"/>
              <p:nvPr/>
            </p:nvSpPr>
            <p:spPr>
              <a:xfrm rot="-5400000">
                <a:off x="6223356" y="3893100"/>
                <a:ext cx="1062300" cy="10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Acetaldehyde</a:t>
                </a:r>
                <a:endParaRPr b="1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01" name="Google Shape;601;p28"/>
            <p:cNvGrpSpPr/>
            <p:nvPr/>
          </p:nvGrpSpPr>
          <p:grpSpPr>
            <a:xfrm rot="5400000">
              <a:off x="4019237" y="2175944"/>
              <a:ext cx="877865" cy="2068247"/>
              <a:chOff x="4478212" y="3739499"/>
              <a:chExt cx="1837690" cy="1404010"/>
            </a:xfrm>
          </p:grpSpPr>
          <p:grpSp>
            <p:nvGrpSpPr>
              <p:cNvPr id="602" name="Google Shape;602;p28"/>
              <p:cNvGrpSpPr/>
              <p:nvPr/>
            </p:nvGrpSpPr>
            <p:grpSpPr>
              <a:xfrm rot="5400000">
                <a:off x="4695052" y="3522659"/>
                <a:ext cx="1404010" cy="1837690"/>
                <a:chOff x="916059" y="1146343"/>
                <a:chExt cx="1827900" cy="2399700"/>
              </a:xfrm>
            </p:grpSpPr>
            <p:sp>
              <p:nvSpPr>
                <p:cNvPr id="603" name="Google Shape;603;p28"/>
                <p:cNvSpPr/>
                <p:nvPr/>
              </p:nvSpPr>
              <p:spPr>
                <a:xfrm rot="-5400000">
                  <a:off x="630159" y="1432243"/>
                  <a:ext cx="2399700" cy="1827900"/>
                </a:xfrm>
                <a:prstGeom prst="rightArrowCallout">
                  <a:avLst>
                    <a:gd fmla="val 9283" name="adj1"/>
                    <a:gd fmla="val 13570" name="adj2"/>
                    <a:gd fmla="val 16082" name="adj3"/>
                    <a:gd fmla="val 81236" name="adj4"/>
                  </a:avLst>
                </a:prstGeom>
                <a:solidFill>
                  <a:srgbClr val="A1C3F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4" name="Google Shape;604;p28"/>
                <p:cNvSpPr/>
                <p:nvPr/>
              </p:nvSpPr>
              <p:spPr>
                <a:xfrm flipH="1">
                  <a:off x="1004625" y="1686400"/>
                  <a:ext cx="1649400" cy="1769700"/>
                </a:xfrm>
                <a:prstGeom prst="snip1Rect">
                  <a:avLst>
                    <a:gd fmla="val 0" name="adj"/>
                  </a:avLst>
                </a:prstGeom>
                <a:solidFill>
                  <a:srgbClr val="6D9EE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5" name="Google Shape;605;p28"/>
                <p:cNvSpPr txBox="1"/>
                <p:nvPr/>
              </p:nvSpPr>
              <p:spPr>
                <a:xfrm rot="10800000">
                  <a:off x="1138508" y="1908120"/>
                  <a:ext cx="1383000" cy="147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rgbClr val="FFFFFF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Acetyl-CoA</a:t>
                  </a:r>
                  <a:endParaRPr b="1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t/>
                  </a:r>
                  <a:endParaRPr sz="8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descr="Image result for pyruvate" id="606" name="Google Shape;606;p28"/>
              <p:cNvPicPr preferRelativeResize="0"/>
              <p:nvPr/>
            </p:nvPicPr>
            <p:blipFill rotWithShape="1">
              <a:blip r:embed="rId5">
                <a:alphaModFix/>
              </a:blip>
              <a:srcRect b="18340" l="72011" r="10625" t="52713"/>
              <a:stretch/>
            </p:blipFill>
            <p:spPr>
              <a:xfrm rot="-5400000">
                <a:off x="5401977" y="4097231"/>
                <a:ext cx="244586" cy="6477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7" name="Google Shape;607;p28"/>
            <p:cNvGrpSpPr/>
            <p:nvPr/>
          </p:nvGrpSpPr>
          <p:grpSpPr>
            <a:xfrm rot="5400000">
              <a:off x="4005175" y="1460700"/>
              <a:ext cx="899733" cy="2062631"/>
              <a:chOff x="2985534" y="3739499"/>
              <a:chExt cx="1837690" cy="1404010"/>
            </a:xfrm>
          </p:grpSpPr>
          <p:grpSp>
            <p:nvGrpSpPr>
              <p:cNvPr id="608" name="Google Shape;608;p28"/>
              <p:cNvGrpSpPr/>
              <p:nvPr/>
            </p:nvGrpSpPr>
            <p:grpSpPr>
              <a:xfrm rot="-5400000">
                <a:off x="3202374" y="3522659"/>
                <a:ext cx="1404010" cy="1837690"/>
                <a:chOff x="6400059" y="1597469"/>
                <a:chExt cx="1827900" cy="2399700"/>
              </a:xfrm>
            </p:grpSpPr>
            <p:sp>
              <p:nvSpPr>
                <p:cNvPr id="609" name="Google Shape;609;p28"/>
                <p:cNvSpPr/>
                <p:nvPr/>
              </p:nvSpPr>
              <p:spPr>
                <a:xfrm rot="5400000">
                  <a:off x="6114159" y="1883369"/>
                  <a:ext cx="2399700" cy="1827900"/>
                </a:xfrm>
                <a:prstGeom prst="rightArrowCallout">
                  <a:avLst>
                    <a:gd fmla="val 9283" name="adj1"/>
                    <a:gd fmla="val 13570" name="adj2"/>
                    <a:gd fmla="val 16082" name="adj3"/>
                    <a:gd fmla="val 81236" name="adj4"/>
                  </a:avLst>
                </a:prstGeom>
                <a:solidFill>
                  <a:srgbClr val="0944A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0" name="Google Shape;610;p28"/>
                <p:cNvSpPr/>
                <p:nvPr/>
              </p:nvSpPr>
              <p:spPr>
                <a:xfrm flipH="1" rot="10800000">
                  <a:off x="6489993" y="1687411"/>
                  <a:ext cx="1649400" cy="1769700"/>
                </a:xfrm>
                <a:prstGeom prst="snip1Rect">
                  <a:avLst>
                    <a:gd fmla="val 0" name="adj"/>
                  </a:avLst>
                </a:prstGeom>
                <a:solidFill>
                  <a:srgbClr val="6D9EE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1" name="Google Shape;611;p28"/>
                <p:cNvSpPr txBox="1"/>
                <p:nvPr/>
              </p:nvSpPr>
              <p:spPr>
                <a:xfrm>
                  <a:off x="6617427" y="1787281"/>
                  <a:ext cx="1383000" cy="147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rgbClr val="FFFFFF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Pyruvate</a:t>
                  </a:r>
                  <a:endParaRPr b="1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t/>
                  </a:r>
                  <a:endParaRPr sz="8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descr="Image result for pyruvate" id="612" name="Google Shape;612;p28"/>
              <p:cNvPicPr preferRelativeResize="0"/>
              <p:nvPr/>
            </p:nvPicPr>
            <p:blipFill rotWithShape="1">
              <a:blip r:embed="rId6">
                <a:alphaModFix/>
              </a:blip>
              <a:srcRect b="16797" l="5633" r="80139" t="56130"/>
              <a:stretch/>
            </p:blipFill>
            <p:spPr>
              <a:xfrm rot="-5400000">
                <a:off x="3842027" y="4097687"/>
                <a:ext cx="245252" cy="631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3" name="Google Shape;613;p28"/>
            <p:cNvGrpSpPr/>
            <p:nvPr/>
          </p:nvGrpSpPr>
          <p:grpSpPr>
            <a:xfrm rot="10800000">
              <a:off x="3411195" y="1327345"/>
              <a:ext cx="2077226" cy="885249"/>
              <a:chOff x="4572009" y="1146343"/>
              <a:chExt cx="1827900" cy="2399700"/>
            </a:xfrm>
          </p:grpSpPr>
          <p:sp>
            <p:nvSpPr>
              <p:cNvPr id="614" name="Google Shape;614;p28"/>
              <p:cNvSpPr/>
              <p:nvPr/>
            </p:nvSpPr>
            <p:spPr>
              <a:xfrm rot="-5400000">
                <a:off x="4286109" y="1432243"/>
                <a:ext cx="2399700" cy="1827900"/>
              </a:xfrm>
              <a:prstGeom prst="rightArrowCallout">
                <a:avLst>
                  <a:gd fmla="val 9283" name="adj1"/>
                  <a:gd fmla="val 13570" name="adj2"/>
                  <a:gd fmla="val 16082" name="adj3"/>
                  <a:gd fmla="val 81236" name="adj4"/>
                </a:avLst>
              </a:prstGeom>
              <a:solidFill>
                <a:srgbClr val="A1C3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8"/>
              <p:cNvSpPr/>
              <p:nvPr/>
            </p:nvSpPr>
            <p:spPr>
              <a:xfrm flipH="1">
                <a:off x="4660575" y="1686400"/>
                <a:ext cx="1649400" cy="1769700"/>
              </a:xfrm>
              <a:prstGeom prst="snip1Rect">
                <a:avLst>
                  <a:gd fmla="val 0" name="adj"/>
                </a:avLst>
              </a:prstGeom>
              <a:solidFill>
                <a:srgbClr val="6D9E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8"/>
              <p:cNvSpPr txBox="1"/>
              <p:nvPr/>
            </p:nvSpPr>
            <p:spPr>
              <a:xfrm rot="10800000">
                <a:off x="4786431" y="1942978"/>
                <a:ext cx="1383000" cy="147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Glucose</a:t>
                </a:r>
                <a:endParaRPr b="1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17" name="Google Shape;617;p28"/>
            <p:cNvGrpSpPr/>
            <p:nvPr/>
          </p:nvGrpSpPr>
          <p:grpSpPr>
            <a:xfrm>
              <a:off x="3418585" y="610230"/>
              <a:ext cx="2062785" cy="882130"/>
              <a:chOff x="2744109" y="1597469"/>
              <a:chExt cx="1827900" cy="2399700"/>
            </a:xfrm>
          </p:grpSpPr>
          <p:sp>
            <p:nvSpPr>
              <p:cNvPr id="618" name="Google Shape;618;p28"/>
              <p:cNvSpPr/>
              <p:nvPr/>
            </p:nvSpPr>
            <p:spPr>
              <a:xfrm rot="5400000">
                <a:off x="2458209" y="1883369"/>
                <a:ext cx="2399700" cy="1827900"/>
              </a:xfrm>
              <a:prstGeom prst="rightArrowCallout">
                <a:avLst>
                  <a:gd fmla="val 9283" name="adj1"/>
                  <a:gd fmla="val 13570" name="adj2"/>
                  <a:gd fmla="val 16082" name="adj3"/>
                  <a:gd fmla="val 81236" name="adj4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 flipH="1" rot="10800000">
                <a:off x="2834043" y="1687411"/>
                <a:ext cx="1649400" cy="1769700"/>
              </a:xfrm>
              <a:prstGeom prst="snip1Rect">
                <a:avLst>
                  <a:gd fmla="val 0" name="adj"/>
                </a:avLst>
              </a:prstGeom>
              <a:solidFill>
                <a:srgbClr val="6D9E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8"/>
              <p:cNvSpPr txBox="1"/>
              <p:nvPr/>
            </p:nvSpPr>
            <p:spPr>
              <a:xfrm>
                <a:off x="2966450" y="1795520"/>
                <a:ext cx="1383000" cy="147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Cellulose: Switchgrass</a:t>
                </a:r>
                <a:endParaRPr b="1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descr="Image result for biofuel clipart" id="621" name="Google Shape;621;p28"/>
            <p:cNvPicPr preferRelativeResize="0"/>
            <p:nvPr/>
          </p:nvPicPr>
          <p:blipFill rotWithShape="1">
            <a:blip r:embed="rId7">
              <a:alphaModFix/>
            </a:blip>
            <a:srcRect b="14532" l="10997" r="10668" t="7670"/>
            <a:stretch/>
          </p:blipFill>
          <p:spPr>
            <a:xfrm>
              <a:off x="4952349" y="4303844"/>
              <a:ext cx="360300" cy="3906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622" name="Google Shape;622;p28"/>
            <p:cNvGrpSpPr/>
            <p:nvPr/>
          </p:nvGrpSpPr>
          <p:grpSpPr>
            <a:xfrm>
              <a:off x="5841285" y="2072370"/>
              <a:ext cx="998964" cy="1230866"/>
              <a:chOff x="5066236" y="2009060"/>
              <a:chExt cx="3461414" cy="1591499"/>
            </a:xfrm>
          </p:grpSpPr>
          <p:sp>
            <p:nvSpPr>
              <p:cNvPr id="623" name="Google Shape;623;p28"/>
              <p:cNvSpPr/>
              <p:nvPr/>
            </p:nvSpPr>
            <p:spPr>
              <a:xfrm>
                <a:off x="5149020" y="2009060"/>
                <a:ext cx="3001200" cy="1569600"/>
              </a:xfrm>
              <a:prstGeom prst="round2DiagRect">
                <a:avLst>
                  <a:gd fmla="val 0" name="adj1"/>
                  <a:gd fmla="val 17764" name="adj2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8"/>
              <p:cNvSpPr txBox="1"/>
              <p:nvPr/>
            </p:nvSpPr>
            <p:spPr>
              <a:xfrm>
                <a:off x="5066236" y="2013380"/>
                <a:ext cx="2674800" cy="4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E.coli: </a:t>
                </a:r>
                <a:endParaRPr b="1"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Pyruvate Decarboxylase </a:t>
                </a:r>
                <a:endParaRPr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25" name="Google Shape;625;p28"/>
              <p:cNvSpPr txBox="1"/>
              <p:nvPr/>
            </p:nvSpPr>
            <p:spPr>
              <a:xfrm>
                <a:off x="5066250" y="2459659"/>
                <a:ext cx="3461400" cy="11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In response to glucose, the enzyme pdh converts glucose into Pyruvate, which is converted to the compound Acetyl-CoA.</a:t>
                </a:r>
                <a:endParaRPr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26" name="Google Shape;626;p28"/>
            <p:cNvSpPr/>
            <p:nvPr/>
          </p:nvSpPr>
          <p:spPr>
            <a:xfrm rot="5400000">
              <a:off x="5169364" y="2618368"/>
              <a:ext cx="1018800" cy="324900"/>
            </a:xfrm>
            <a:prstGeom prst="uturnArrow">
              <a:avLst>
                <a:gd fmla="val 25000" name="adj1"/>
                <a:gd fmla="val 25000" name="adj2"/>
                <a:gd fmla="val 25000" name="adj3"/>
                <a:gd fmla="val 43750" name="adj4"/>
                <a:gd fmla="val 96755" name="adj5"/>
              </a:avLst>
            </a:prstGeom>
            <a:solidFill>
              <a:srgbClr val="3468BC"/>
            </a:solidFill>
            <a:ln cap="flat" cmpd="sng" w="9525">
              <a:solidFill>
                <a:srgbClr val="3468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3468BC"/>
                </a:solidFill>
              </a:endParaRPr>
            </a:p>
          </p:txBody>
        </p:sp>
        <p:pic>
          <p:nvPicPr>
            <p:cNvPr id="627" name="Google Shape;627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49743" y="4550990"/>
              <a:ext cx="773431" cy="493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987426" y="960073"/>
              <a:ext cx="501078" cy="290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4422104" y="960073"/>
              <a:ext cx="501078" cy="290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2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245861" y="3817485"/>
              <a:ext cx="418888" cy="372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2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923175" y="3521578"/>
              <a:ext cx="497567" cy="493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2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550846" y="4239191"/>
              <a:ext cx="773440" cy="5473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3" name="Google Shape;633;p28"/>
            <p:cNvGrpSpPr/>
            <p:nvPr/>
          </p:nvGrpSpPr>
          <p:grpSpPr>
            <a:xfrm>
              <a:off x="5845202" y="3697000"/>
              <a:ext cx="911962" cy="1233114"/>
              <a:chOff x="4946984" y="2000530"/>
              <a:chExt cx="3352800" cy="1582945"/>
            </a:xfrm>
          </p:grpSpPr>
          <p:sp>
            <p:nvSpPr>
              <p:cNvPr id="634" name="Google Shape;634;p2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fmla="val 0" name="adj1"/>
                  <a:gd fmla="val 17764" name="adj2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8"/>
              <p:cNvSpPr txBox="1"/>
              <p:nvPr/>
            </p:nvSpPr>
            <p:spPr>
              <a:xfrm>
                <a:off x="4946988" y="2000530"/>
                <a:ext cx="3034800" cy="4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E.coli: </a:t>
                </a:r>
                <a:endParaRPr b="1"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lang="en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Alcohol Dehydrogenase </a:t>
                </a:r>
                <a:endParaRPr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36" name="Google Shape;636;p28"/>
              <p:cNvSpPr txBox="1"/>
              <p:nvPr/>
            </p:nvSpPr>
            <p:spPr>
              <a:xfrm>
                <a:off x="4946984" y="2460439"/>
                <a:ext cx="3352800" cy="104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In response to Acetyl-CoA, the enzyme adhB converts Acetyl-CoA into Acetaldehyde, which is converted to ethanol.</a:t>
                </a:r>
                <a:endParaRPr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637" name="Google Shape;637;p2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245865" y="1629906"/>
              <a:ext cx="418888" cy="363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2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550858" y="2102333"/>
              <a:ext cx="616126" cy="504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9" name="Google Shape;639;p28"/>
            <p:cNvSpPr/>
            <p:nvPr/>
          </p:nvSpPr>
          <p:spPr>
            <a:xfrm rot="5400000">
              <a:off x="5156859" y="4114740"/>
              <a:ext cx="1018800" cy="325200"/>
            </a:xfrm>
            <a:prstGeom prst="uturnArrow">
              <a:avLst>
                <a:gd fmla="val 25000" name="adj1"/>
                <a:gd fmla="val 25000" name="adj2"/>
                <a:gd fmla="val 25000" name="adj3"/>
                <a:gd fmla="val 43750" name="adj4"/>
                <a:gd fmla="val 96755" name="adj5"/>
              </a:avLst>
            </a:prstGeom>
            <a:solidFill>
              <a:srgbClr val="3468BC"/>
            </a:solidFill>
            <a:ln cap="flat" cmpd="sng" w="9525">
              <a:solidFill>
                <a:srgbClr val="3468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8"/>
            <p:cNvSpPr/>
            <p:nvPr/>
          </p:nvSpPr>
          <p:spPr>
            <a:xfrm rot="5400000">
              <a:off x="5169364" y="1197893"/>
              <a:ext cx="1018800" cy="324900"/>
            </a:xfrm>
            <a:prstGeom prst="uturnArrow">
              <a:avLst>
                <a:gd fmla="val 25000" name="adj1"/>
                <a:gd fmla="val 25000" name="adj2"/>
                <a:gd fmla="val 25000" name="adj3"/>
                <a:gd fmla="val 43750" name="adj4"/>
                <a:gd fmla="val 96755" name="adj5"/>
              </a:avLst>
            </a:prstGeom>
            <a:solidFill>
              <a:srgbClr val="3468BC"/>
            </a:solidFill>
            <a:ln cap="flat" cmpd="sng" w="9525">
              <a:solidFill>
                <a:srgbClr val="3468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3468BC"/>
                </a:solidFill>
              </a:endParaRPr>
            </a:p>
          </p:txBody>
        </p:sp>
        <p:grpSp>
          <p:nvGrpSpPr>
            <p:cNvPr id="641" name="Google Shape;641;p28"/>
            <p:cNvGrpSpPr/>
            <p:nvPr/>
          </p:nvGrpSpPr>
          <p:grpSpPr>
            <a:xfrm>
              <a:off x="5857749" y="734293"/>
              <a:ext cx="943238" cy="1213929"/>
              <a:chOff x="5066114" y="2009060"/>
              <a:chExt cx="3365100" cy="1569600"/>
            </a:xfrm>
          </p:grpSpPr>
          <p:sp>
            <p:nvSpPr>
              <p:cNvPr id="642" name="Google Shape;642;p28"/>
              <p:cNvSpPr/>
              <p:nvPr/>
            </p:nvSpPr>
            <p:spPr>
              <a:xfrm>
                <a:off x="5149020" y="2009060"/>
                <a:ext cx="3001200" cy="1569600"/>
              </a:xfrm>
              <a:prstGeom prst="round2DiagRect">
                <a:avLst>
                  <a:gd fmla="val 0" name="adj1"/>
                  <a:gd fmla="val 17764" name="adj2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8"/>
              <p:cNvSpPr txBox="1"/>
              <p:nvPr/>
            </p:nvSpPr>
            <p:spPr>
              <a:xfrm>
                <a:off x="5066114" y="2013366"/>
                <a:ext cx="3365100" cy="4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E.coli: </a:t>
                </a:r>
                <a:endParaRPr b="1"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6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Hexokinase, </a:t>
                </a:r>
                <a:r>
                  <a:rPr b="1" lang="en" sz="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Phosphofructokinase</a:t>
                </a:r>
                <a:r>
                  <a:rPr b="1" lang="en" sz="65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, Pyruvate Kinase </a:t>
                </a:r>
                <a:endParaRPr sz="65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44" name="Google Shape;644;p28"/>
              <p:cNvSpPr txBox="1"/>
              <p:nvPr/>
            </p:nvSpPr>
            <p:spPr>
              <a:xfrm>
                <a:off x="5066201" y="2631676"/>
                <a:ext cx="3159900" cy="92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Glycolysis breaks down glucose and forms pyruvate with the production of two molecules of ATP</a:t>
                </a:r>
                <a:endParaRPr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9"/>
          <p:cNvSpPr/>
          <p:nvPr/>
        </p:nvSpPr>
        <p:spPr>
          <a:xfrm>
            <a:off x="247650" y="1638300"/>
            <a:ext cx="3733800" cy="329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1" name="Google Shape;651;p29"/>
          <p:cNvSpPr txBox="1"/>
          <p:nvPr>
            <p:ph idx="4294967295" type="body"/>
          </p:nvPr>
        </p:nvSpPr>
        <p:spPr>
          <a:xfrm>
            <a:off x="222575" y="1610700"/>
            <a:ext cx="36447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rPr>
              <a:t>Steps</a:t>
            </a:r>
            <a:r>
              <a:rPr b="1" lang="en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Char char="●"/>
            </a:pPr>
            <a:r>
              <a:rPr b="1" lang="en">
                <a:solidFill>
                  <a:srgbClr val="28324A"/>
                </a:solidFill>
                <a:highlight>
                  <a:srgbClr val="CFE2F3"/>
                </a:highlight>
              </a:rPr>
              <a:t>Step (1)</a:t>
            </a:r>
            <a:r>
              <a:rPr b="1" lang="en">
                <a:solidFill>
                  <a:srgbClr val="28324A"/>
                </a:solidFill>
              </a:rPr>
              <a:t>: </a:t>
            </a:r>
            <a:r>
              <a:rPr b="1" lang="en" sz="1500">
                <a:solidFill>
                  <a:srgbClr val="28324A"/>
                </a:solidFill>
                <a:highlight>
                  <a:srgbClr val="FFFFFF"/>
                </a:highlight>
              </a:rPr>
              <a:t>a carboxyl group is removed from pyruvate and released in as carbon dioxide, producing a two-carbon molecule called acetaldehyde</a:t>
            </a:r>
            <a:endParaRPr b="1" sz="1500">
              <a:solidFill>
                <a:srgbClr val="28324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28324A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Char char="●"/>
            </a:pPr>
            <a:r>
              <a:rPr b="1" lang="en">
                <a:solidFill>
                  <a:srgbClr val="28324A"/>
                </a:solidFill>
                <a:highlight>
                  <a:srgbClr val="CFE2F3"/>
                </a:highlight>
              </a:rPr>
              <a:t>Step (2)</a:t>
            </a:r>
            <a:r>
              <a:rPr b="1" lang="en">
                <a:solidFill>
                  <a:srgbClr val="28324A"/>
                </a:solidFill>
              </a:rPr>
              <a:t>: </a:t>
            </a:r>
            <a:r>
              <a:rPr b="1" lang="en" sz="1500">
                <a:solidFill>
                  <a:srgbClr val="28324A"/>
                </a:solidFill>
                <a:highlight>
                  <a:srgbClr val="FFFFFF"/>
                </a:highlight>
              </a:rPr>
              <a:t>NADH passes its electrons to acetaldehyde,  regenerating NAD</a:t>
            </a:r>
            <a:r>
              <a:rPr b="1" baseline="30000" lang="en" sz="1500">
                <a:solidFill>
                  <a:srgbClr val="28324A"/>
                </a:solidFill>
                <a:highlight>
                  <a:srgbClr val="FFFFFF"/>
                </a:highlight>
              </a:rPr>
              <a:t>+</a:t>
            </a:r>
            <a:r>
              <a:rPr b="1" lang="en" sz="1500">
                <a:solidFill>
                  <a:srgbClr val="28324A"/>
                </a:solidFill>
                <a:highlight>
                  <a:srgbClr val="FFFFFF"/>
                </a:highlight>
              </a:rPr>
              <a:t> and forming ethanol</a:t>
            </a:r>
            <a:endParaRPr b="1" sz="1500">
              <a:solidFill>
                <a:srgbClr val="28324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C40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C4043"/>
              </a:solidFill>
            </a:endParaRPr>
          </a:p>
        </p:txBody>
      </p:sp>
      <p:pic>
        <p:nvPicPr>
          <p:cNvPr descr="Image result for ethanol fermentation" id="652" name="Google Shape;6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4458" y="1638300"/>
            <a:ext cx="3507818" cy="32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0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Ethanol Fermentation</a:t>
            </a:r>
            <a:endParaRPr/>
          </a:p>
        </p:txBody>
      </p:sp>
      <p:sp>
        <p:nvSpPr>
          <p:cNvPr id="658" name="Google Shape;658;p3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ethanol fermentation" id="659" name="Google Shape;659;p30"/>
          <p:cNvPicPr preferRelativeResize="0"/>
          <p:nvPr/>
        </p:nvPicPr>
        <p:blipFill rotWithShape="1">
          <a:blip r:embed="rId3">
            <a:alphaModFix/>
          </a:blip>
          <a:srcRect b="20690" l="12709" r="12791" t="33847"/>
          <a:stretch/>
        </p:blipFill>
        <p:spPr>
          <a:xfrm>
            <a:off x="98488" y="1561524"/>
            <a:ext cx="8895125" cy="305307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1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Research: Bacteria</a:t>
            </a:r>
            <a:endParaRPr/>
          </a:p>
        </p:txBody>
      </p:sp>
      <p:sp>
        <p:nvSpPr>
          <p:cNvPr id="665" name="Google Shape;665;p31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Bacteria </a:t>
            </a:r>
            <a:r>
              <a:rPr lang="en"/>
              <a:t>that </a:t>
            </a:r>
            <a:r>
              <a:rPr lang="en"/>
              <a:t>perform steps in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Glycolysis &amp; Ethanol Fermentation </a:t>
            </a:r>
            <a:endParaRPr/>
          </a:p>
        </p:txBody>
      </p:sp>
      <p:sp>
        <p:nvSpPr>
          <p:cNvPr id="666" name="Google Shape;666;p3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thermocellum" id="667" name="Google Shape;6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97850"/>
            <a:ext cx="2457450" cy="34931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38761D">
                <a:alpha val="9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4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471" name="Google Shape;471;p14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Biofuel? Why is biofuel effective?</a:t>
            </a:r>
            <a:endParaRPr/>
          </a:p>
        </p:txBody>
      </p:sp>
      <p:sp>
        <p:nvSpPr>
          <p:cNvPr id="472" name="Google Shape;472;p14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C78D8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2000">
              <a:solidFill>
                <a:srgbClr val="3C78D8"/>
              </a:solidFill>
            </a:endParaRPr>
          </a:p>
        </p:txBody>
      </p:sp>
      <p:sp>
        <p:nvSpPr>
          <p:cNvPr id="473" name="Google Shape;473;p1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iofuel" id="474" name="Google Shape;4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75" y="864475"/>
            <a:ext cx="4191325" cy="2903875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2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AutoNum type="arabicParenBoth"/>
            </a:pPr>
            <a:r>
              <a:rPr lang="en"/>
              <a:t>Zymomona Mobilis</a:t>
            </a:r>
            <a:endParaRPr/>
          </a:p>
        </p:txBody>
      </p:sp>
      <p:sp>
        <p:nvSpPr>
          <p:cNvPr id="673" name="Google Shape;673;p32"/>
          <p:cNvSpPr txBox="1"/>
          <p:nvPr>
            <p:ph idx="1" type="body"/>
          </p:nvPr>
        </p:nvSpPr>
        <p:spPr>
          <a:xfrm>
            <a:off x="390525" y="1254425"/>
            <a:ext cx="598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Steps</a:t>
            </a:r>
            <a:r>
              <a:rPr b="1" lang="en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" sz="1700">
                <a:solidFill>
                  <a:srgbClr val="28324A"/>
                </a:solidFill>
              </a:rPr>
              <a:t>turns pyruvate into ethanol and carbon dioxide</a:t>
            </a:r>
            <a:endParaRPr sz="1700">
              <a:solidFill>
                <a:srgbClr val="28324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68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74" name="Google Shape;674;p3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5" name="Google Shape;675;p32"/>
          <p:cNvSpPr txBox="1"/>
          <p:nvPr/>
        </p:nvSpPr>
        <p:spPr>
          <a:xfrm>
            <a:off x="9375" y="1637700"/>
            <a:ext cx="6524700" cy="22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Beneficial Traits:</a:t>
            </a:r>
            <a:r>
              <a:rPr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high-ethanol productivity, high alcohol tolerance, broad pH range </a:t>
            </a:r>
            <a:endParaRPr i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Processes: </a:t>
            </a:r>
            <a:endParaRPr b="1" i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D0E0E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Entner-Doudoroff Pathway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a metabolic pathway that starts with 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Glucose and through a series of enzyme assisted chemical reactions is catabolized into pyruvate 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D0E0E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Homoethanol pathway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to metabolize pyruvate to ethanol (pdc, adh)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Genes/Enzymes: </a:t>
            </a:r>
            <a:endParaRPr b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Pyruvate Decarboxylase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pyruvic acid to acetaldehyde and CO2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Alcohol Dehydrogenase II (adhB gene)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acetaldehyde and a 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ubiquinon → ethanol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Image result for Zymomonas Mobilis" id="676" name="Google Shape;6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1375" y="2294925"/>
            <a:ext cx="2674101" cy="1284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zymomonas mobilis" id="677" name="Google Shape;677;p32"/>
          <p:cNvPicPr preferRelativeResize="0"/>
          <p:nvPr/>
        </p:nvPicPr>
        <p:blipFill rotWithShape="1">
          <a:blip r:embed="rId4">
            <a:alphaModFix amt="70000"/>
          </a:blip>
          <a:srcRect b="38400" l="0" r="0" t="19700"/>
          <a:stretch/>
        </p:blipFill>
        <p:spPr>
          <a:xfrm>
            <a:off x="3023550" y="123075"/>
            <a:ext cx="3045000" cy="67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3"/>
          <p:cNvSpPr txBox="1"/>
          <p:nvPr>
            <p:ph type="title"/>
          </p:nvPr>
        </p:nvSpPr>
        <p:spPr>
          <a:xfrm>
            <a:off x="200474" y="1102125"/>
            <a:ext cx="44478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(2)   </a:t>
            </a:r>
            <a:r>
              <a:rPr lang="en"/>
              <a:t>(Geo)Bacillus Stearothermophilus</a:t>
            </a:r>
            <a:endParaRPr/>
          </a:p>
        </p:txBody>
      </p:sp>
      <p:sp>
        <p:nvSpPr>
          <p:cNvPr id="683" name="Google Shape;683;p33"/>
          <p:cNvSpPr txBox="1"/>
          <p:nvPr>
            <p:ph idx="1" type="body"/>
          </p:nvPr>
        </p:nvSpPr>
        <p:spPr>
          <a:xfrm>
            <a:off x="241472" y="1893975"/>
            <a:ext cx="42924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Steps</a:t>
            </a:r>
            <a:r>
              <a:rPr b="1" lang="en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" sz="1700">
                <a:solidFill>
                  <a:srgbClr val="28324A"/>
                </a:solidFill>
              </a:rPr>
              <a:t>turns acetalhyde into ethanol </a:t>
            </a:r>
            <a:endParaRPr sz="1700">
              <a:solidFill>
                <a:srgbClr val="28324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68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84" name="Google Shape;684;p3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33"/>
          <p:cNvSpPr txBox="1"/>
          <p:nvPr/>
        </p:nvSpPr>
        <p:spPr>
          <a:xfrm>
            <a:off x="104775" y="2410500"/>
            <a:ext cx="4292400" cy="12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Beneficial Traits:</a:t>
            </a:r>
            <a:r>
              <a:rPr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 growth rate, high ethanol production from glucose 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Genes/Enzymes: </a:t>
            </a:r>
            <a:endParaRPr b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Alcohol Dehydrogenase (NAD+ dependent)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acetaldehyde and a ubiquinon → ethanol and NADH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CFE2F3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6" name="Google Shape;686;p33"/>
          <p:cNvSpPr txBox="1"/>
          <p:nvPr>
            <p:ph type="title"/>
          </p:nvPr>
        </p:nvSpPr>
        <p:spPr>
          <a:xfrm>
            <a:off x="4822950" y="351675"/>
            <a:ext cx="4225800" cy="67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(3)   Zymobacter Palmae</a:t>
            </a:r>
            <a:endParaRPr/>
          </a:p>
        </p:txBody>
      </p:sp>
      <p:sp>
        <p:nvSpPr>
          <p:cNvPr id="687" name="Google Shape;687;p33"/>
          <p:cNvSpPr txBox="1"/>
          <p:nvPr>
            <p:ph idx="1" type="body"/>
          </p:nvPr>
        </p:nvSpPr>
        <p:spPr>
          <a:xfrm>
            <a:off x="4822938" y="1027575"/>
            <a:ext cx="39945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Steps</a:t>
            </a:r>
            <a:r>
              <a:rPr b="1" lang="en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" sz="1700">
                <a:solidFill>
                  <a:srgbClr val="28324A"/>
                </a:solidFill>
              </a:rPr>
              <a:t>turns pyruvic acid into ethanol</a:t>
            </a:r>
            <a:endParaRPr sz="1700">
              <a:solidFill>
                <a:srgbClr val="28324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68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88" name="Google Shape;688;p33"/>
          <p:cNvSpPr txBox="1"/>
          <p:nvPr/>
        </p:nvSpPr>
        <p:spPr>
          <a:xfrm>
            <a:off x="4733900" y="1496400"/>
            <a:ext cx="4292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Beneficial Traits:</a:t>
            </a:r>
            <a:r>
              <a:rPr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high-ethanol productivity, high alcohol tolerance, broad pH range 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Genes/Enzymes: </a:t>
            </a:r>
            <a:endParaRPr b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Pyruvate Decarboxylase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pyruvic acid to acetaldehyde and CO2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Alcohol dehydrogenase II (adhB gene)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acetaldehyde and a ubiquinon → ethanol</a:t>
            </a:r>
            <a:endParaRPr sz="1300">
              <a:solidFill>
                <a:srgbClr val="28324A"/>
              </a:solidFill>
              <a:highlight>
                <a:srgbClr val="CFE2F3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CFE2F3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Image result for geobacillus stearothermophilus" id="689" name="Google Shape;689;p33"/>
          <p:cNvPicPr preferRelativeResize="0"/>
          <p:nvPr/>
        </p:nvPicPr>
        <p:blipFill rotWithShape="1">
          <a:blip r:embed="rId3">
            <a:alphaModFix amt="70000"/>
          </a:blip>
          <a:srcRect b="25806" l="3089" r="3014" t="4950"/>
          <a:stretch/>
        </p:blipFill>
        <p:spPr>
          <a:xfrm>
            <a:off x="865175" y="351675"/>
            <a:ext cx="3045000" cy="67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Image result for zymobacter palmae" id="690" name="Google Shape;690;p33"/>
          <p:cNvPicPr preferRelativeResize="0"/>
          <p:nvPr/>
        </p:nvPicPr>
        <p:blipFill rotWithShape="1">
          <a:blip r:embed="rId4">
            <a:alphaModFix amt="70000"/>
          </a:blip>
          <a:srcRect b="23988" l="0" r="0" t="25424"/>
          <a:stretch/>
        </p:blipFill>
        <p:spPr>
          <a:xfrm>
            <a:off x="5413362" y="4151800"/>
            <a:ext cx="3045000" cy="67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4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(4)   Clostridium Thermocellum</a:t>
            </a:r>
            <a:endParaRPr/>
          </a:p>
        </p:txBody>
      </p:sp>
      <p:sp>
        <p:nvSpPr>
          <p:cNvPr id="696" name="Google Shape;696;p34"/>
          <p:cNvSpPr txBox="1"/>
          <p:nvPr>
            <p:ph idx="1" type="body"/>
          </p:nvPr>
        </p:nvSpPr>
        <p:spPr>
          <a:xfrm>
            <a:off x="390525" y="1254425"/>
            <a:ext cx="598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Steps</a:t>
            </a:r>
            <a:r>
              <a:rPr b="1" lang="en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" sz="1700">
                <a:solidFill>
                  <a:srgbClr val="28324A"/>
                </a:solidFill>
              </a:rPr>
              <a:t>turns pyruvate into ethanol and carbon dioxide</a:t>
            </a:r>
            <a:endParaRPr sz="1700">
              <a:solidFill>
                <a:srgbClr val="28324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68B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97" name="Google Shape;697;p3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34"/>
          <p:cNvSpPr txBox="1"/>
          <p:nvPr/>
        </p:nvSpPr>
        <p:spPr>
          <a:xfrm>
            <a:off x="9375" y="1742475"/>
            <a:ext cx="5934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Beneficial Traits:</a:t>
            </a:r>
            <a:r>
              <a:rPr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rapidly ferments cellulose, produces ethanol at a high yield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Processes: </a:t>
            </a:r>
            <a:endParaRPr b="1" i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D0E0E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Glycolysis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the process in which one glucose molecule is broken down to form two molecules of pyruvic acid (also called pyruvate)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●"/>
            </a:pPr>
            <a:r>
              <a:rPr b="1" i="1"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Genes/Enzymes: </a:t>
            </a:r>
            <a:endParaRPr b="1"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Pyruvate Decarboxylase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pyruvic acid to acetaldehyde and CO2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Font typeface="Source Sans Pro"/>
              <a:buChar char="○"/>
            </a:pPr>
            <a:r>
              <a:rPr lang="en" sz="1300">
                <a:solidFill>
                  <a:srgbClr val="28324A"/>
                </a:solidFill>
                <a:highlight>
                  <a:srgbClr val="CFE2F3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Alcohol Dehydrogenase II (adhB gene)</a:t>
            </a:r>
            <a:r>
              <a:rPr lang="en" sz="13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turns acetaldehyde and a ubiquinon → ethanol</a:t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Image result for clostridium thermocellum" id="699" name="Google Shape;699;p34"/>
          <p:cNvPicPr preferRelativeResize="0"/>
          <p:nvPr/>
        </p:nvPicPr>
        <p:blipFill rotWithShape="1">
          <a:blip r:embed="rId3">
            <a:alphaModFix amt="80000"/>
          </a:blip>
          <a:srcRect b="49222" l="0" r="3297" t="2937"/>
          <a:stretch/>
        </p:blipFill>
        <p:spPr>
          <a:xfrm>
            <a:off x="3327225" y="132400"/>
            <a:ext cx="3045000" cy="67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Image result for clostridium thermocellum" id="700" name="Google Shape;7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956" y="1509749"/>
            <a:ext cx="2651069" cy="21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5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Research: Problems </a:t>
            </a:r>
            <a:endParaRPr/>
          </a:p>
        </p:txBody>
      </p:sp>
      <p:sp>
        <p:nvSpPr>
          <p:cNvPr id="706" name="Google Shape;706;p35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 concerning leftover CO</a:t>
            </a:r>
            <a:r>
              <a:rPr baseline="-25000" lang="en"/>
              <a:t>2</a:t>
            </a:r>
            <a:r>
              <a:rPr lang="en"/>
              <a:t> </a:t>
            </a:r>
            <a:endParaRPr/>
          </a:p>
        </p:txBody>
      </p:sp>
      <p:sp>
        <p:nvSpPr>
          <p:cNvPr id="707" name="Google Shape;707;p3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quedstion mark png" id="708" name="Google Shape;7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875" y="857574"/>
            <a:ext cx="2231075" cy="22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6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 in Research</a:t>
            </a:r>
            <a:endParaRPr/>
          </a:p>
        </p:txBody>
      </p:sp>
      <p:sp>
        <p:nvSpPr>
          <p:cNvPr id="714" name="Google Shape;714;p36"/>
          <p:cNvSpPr txBox="1"/>
          <p:nvPr>
            <p:ph idx="1" type="body"/>
          </p:nvPr>
        </p:nvSpPr>
        <p:spPr>
          <a:xfrm>
            <a:off x="247650" y="1180500"/>
            <a:ext cx="6105600" cy="3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468BC"/>
                </a:solidFill>
                <a:latin typeface="Oswald"/>
                <a:ea typeface="Oswald"/>
                <a:cs typeface="Oswald"/>
                <a:sym typeface="Oswald"/>
              </a:rPr>
              <a:t>Problem</a:t>
            </a:r>
            <a:r>
              <a:rPr lang="en"/>
              <a:t>: </a:t>
            </a:r>
            <a:r>
              <a:rPr lang="en" sz="1700">
                <a:solidFill>
                  <a:srgbClr val="28324A"/>
                </a:solidFill>
              </a:rPr>
              <a:t>Ethanol Fermentation produces CO</a:t>
            </a:r>
            <a:r>
              <a:rPr baseline="-25000" lang="en" sz="1700">
                <a:solidFill>
                  <a:srgbClr val="28324A"/>
                </a:solidFill>
              </a:rPr>
              <a:t>2</a:t>
            </a:r>
            <a:r>
              <a:rPr lang="en" sz="1700">
                <a:solidFill>
                  <a:srgbClr val="28324A"/>
                </a:solidFill>
              </a:rPr>
              <a:t> as by-product</a:t>
            </a:r>
            <a:endParaRPr sz="1700">
              <a:solidFill>
                <a:srgbClr val="28324A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324A"/>
                </a:solidFill>
              </a:rPr>
              <a:t>Need to get rid </a:t>
            </a:r>
            <a:r>
              <a:rPr lang="en" sz="1300">
                <a:solidFill>
                  <a:srgbClr val="28324A"/>
                </a:solidFill>
              </a:rPr>
              <a:t>of </a:t>
            </a:r>
            <a:r>
              <a:rPr lang="en" sz="1300">
                <a:solidFill>
                  <a:srgbClr val="28324A"/>
                </a:solidFill>
              </a:rPr>
              <a:t>CO</a:t>
            </a:r>
            <a:r>
              <a:rPr baseline="-25000" lang="en" sz="1300">
                <a:solidFill>
                  <a:srgbClr val="28324A"/>
                </a:solidFill>
              </a:rPr>
              <a:t>2</a:t>
            </a:r>
            <a:r>
              <a:rPr lang="en" sz="1300">
                <a:solidFill>
                  <a:srgbClr val="28324A"/>
                </a:solidFill>
              </a:rPr>
              <a:t> as well</a:t>
            </a:r>
            <a:r>
              <a:rPr lang="en" sz="1300">
                <a:solidFill>
                  <a:srgbClr val="28324A"/>
                </a:solidFill>
              </a:rPr>
              <a:t> or it’s pointless?</a:t>
            </a:r>
            <a:endParaRPr sz="1300">
              <a:solidFill>
                <a:srgbClr val="28324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8324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8324A"/>
                </a:solidFill>
              </a:rPr>
              <a:t>Original idea</a:t>
            </a:r>
            <a:r>
              <a:rPr lang="en" sz="1300">
                <a:solidFill>
                  <a:srgbClr val="28324A"/>
                </a:solidFill>
              </a:rPr>
              <a:t>: fix carbon into energy (biofuel)</a:t>
            </a:r>
            <a:endParaRPr sz="1300">
              <a:solidFill>
                <a:srgbClr val="28324A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AutoNum type="arabicPeriod"/>
            </a:pPr>
            <a:r>
              <a:rPr lang="en" sz="1300">
                <a:solidFill>
                  <a:srgbClr val="28324A"/>
                </a:solidFill>
              </a:rPr>
              <a:t>Use of biofuel </a:t>
            </a:r>
            <a:r>
              <a:rPr i="1" lang="en" sz="1300">
                <a:solidFill>
                  <a:srgbClr val="28324A"/>
                </a:solidFill>
              </a:rPr>
              <a:t>decreases </a:t>
            </a:r>
            <a:r>
              <a:rPr lang="en" sz="1300">
                <a:solidFill>
                  <a:srgbClr val="28324A"/>
                </a:solidFill>
              </a:rPr>
              <a:t>major CO</a:t>
            </a:r>
            <a:r>
              <a:rPr baseline="-25000" lang="en" sz="1300">
                <a:solidFill>
                  <a:srgbClr val="28324A"/>
                </a:solidFill>
              </a:rPr>
              <a:t>2 </a:t>
            </a:r>
            <a:r>
              <a:rPr lang="en" sz="1300">
                <a:solidFill>
                  <a:srgbClr val="28324A"/>
                </a:solidFill>
              </a:rPr>
              <a:t>emission </a:t>
            </a:r>
            <a:endParaRPr sz="1300">
              <a:solidFill>
                <a:srgbClr val="28324A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AutoNum type="alphaLcPeriod"/>
            </a:pPr>
            <a:r>
              <a:rPr lang="en" sz="1300">
                <a:solidFill>
                  <a:srgbClr val="28324A"/>
                </a:solidFill>
              </a:rPr>
              <a:t>Less combustion emission in production process</a:t>
            </a:r>
            <a:endParaRPr sz="1300">
              <a:solidFill>
                <a:srgbClr val="28324A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AutoNum type="alphaLcPeriod"/>
            </a:pPr>
            <a:r>
              <a:rPr lang="en" sz="1300">
                <a:solidFill>
                  <a:srgbClr val="28324A"/>
                </a:solidFill>
              </a:rPr>
              <a:t>Replacing production of CO</a:t>
            </a:r>
            <a:r>
              <a:rPr baseline="-25000" lang="en" sz="1300">
                <a:solidFill>
                  <a:srgbClr val="28324A"/>
                </a:solidFill>
              </a:rPr>
              <a:t>2</a:t>
            </a:r>
            <a:r>
              <a:rPr lang="en" sz="1300">
                <a:solidFill>
                  <a:srgbClr val="28324A"/>
                </a:solidFill>
              </a:rPr>
              <a:t> in combustion rxns &gt; CO</a:t>
            </a:r>
            <a:r>
              <a:rPr baseline="-25000" lang="en" sz="1300">
                <a:solidFill>
                  <a:srgbClr val="28324A"/>
                </a:solidFill>
              </a:rPr>
              <a:t>2</a:t>
            </a:r>
            <a:r>
              <a:rPr lang="en" sz="1300">
                <a:solidFill>
                  <a:srgbClr val="28324A"/>
                </a:solidFill>
              </a:rPr>
              <a:t> produced through ethanol production</a:t>
            </a:r>
            <a:endParaRPr sz="1300">
              <a:solidFill>
                <a:srgbClr val="28324A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300"/>
              <a:buAutoNum type="arabicPeriod"/>
            </a:pPr>
            <a:r>
              <a:rPr i="1" lang="en" sz="1300">
                <a:solidFill>
                  <a:srgbClr val="28324A"/>
                </a:solidFill>
              </a:rPr>
              <a:t>Negligible </a:t>
            </a:r>
            <a:r>
              <a:rPr lang="en" sz="1300">
                <a:solidFill>
                  <a:srgbClr val="28324A"/>
                </a:solidFill>
              </a:rPr>
              <a:t>CO</a:t>
            </a:r>
            <a:r>
              <a:rPr baseline="-25000" lang="en" sz="1300">
                <a:solidFill>
                  <a:srgbClr val="28324A"/>
                </a:solidFill>
              </a:rPr>
              <a:t>2</a:t>
            </a:r>
            <a:r>
              <a:rPr lang="en" sz="1300">
                <a:solidFill>
                  <a:srgbClr val="28324A"/>
                </a:solidFill>
              </a:rPr>
              <a:t> emission: we don’t need to deal with it</a:t>
            </a:r>
            <a:endParaRPr sz="1300">
              <a:solidFill>
                <a:srgbClr val="28324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8324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8324A"/>
                </a:solidFill>
              </a:rPr>
              <a:t>Overall</a:t>
            </a:r>
            <a:r>
              <a:rPr lang="en" sz="1300">
                <a:solidFill>
                  <a:srgbClr val="28324A"/>
                </a:solidFill>
              </a:rPr>
              <a:t>: Production of CO2 in this bacteria will pale in comparison to the CO</a:t>
            </a:r>
            <a:r>
              <a:rPr baseline="-25000" lang="en" sz="1300">
                <a:solidFill>
                  <a:srgbClr val="28324A"/>
                </a:solidFill>
              </a:rPr>
              <a:t>2</a:t>
            </a:r>
            <a:r>
              <a:rPr lang="en" sz="1300">
                <a:solidFill>
                  <a:srgbClr val="28324A"/>
                </a:solidFill>
              </a:rPr>
              <a:t> produced by a car/plane/other vehicle that uses traditional fuels)</a:t>
            </a:r>
            <a:endParaRPr sz="1300">
              <a:solidFill>
                <a:srgbClr val="28324A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15" name="Google Shape;715;p3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6" name="Google Shape;716;p36"/>
          <p:cNvGrpSpPr/>
          <p:nvPr/>
        </p:nvGrpSpPr>
        <p:grpSpPr>
          <a:xfrm>
            <a:off x="6267525" y="276200"/>
            <a:ext cx="2626650" cy="1571575"/>
            <a:chOff x="6353250" y="2409800"/>
            <a:chExt cx="2626650" cy="1571575"/>
          </a:xfrm>
        </p:grpSpPr>
        <p:pic>
          <p:nvPicPr>
            <p:cNvPr descr="Image result for ethanol fermentation" id="717" name="Google Shape;717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53250" y="2409800"/>
              <a:ext cx="2626650" cy="1276375"/>
            </a:xfrm>
            <a:prstGeom prst="rect">
              <a:avLst/>
            </a:prstGeom>
            <a:noFill/>
            <a:ln>
              <a:noFill/>
            </a:ln>
            <a:effectLst>
              <a:outerShdw blurRad="200025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718" name="Google Shape;718;p36"/>
            <p:cNvSpPr/>
            <p:nvPr/>
          </p:nvSpPr>
          <p:spPr>
            <a:xfrm rot="10800000">
              <a:off x="8643300" y="2965275"/>
              <a:ext cx="336600" cy="408900"/>
            </a:xfrm>
            <a:prstGeom prst="donut">
              <a:avLst>
                <a:gd fmla="val 0" name="adj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19" name="Google Shape;719;p36"/>
            <p:cNvCxnSpPr>
              <a:endCxn id="718" idx="0"/>
            </p:cNvCxnSpPr>
            <p:nvPr/>
          </p:nvCxnSpPr>
          <p:spPr>
            <a:xfrm flipH="1" rot="10800000">
              <a:off x="8439000" y="3374175"/>
              <a:ext cx="372600" cy="6072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descr="Image result for biofuel vs biodiesel" id="720" name="Google Shape;7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088" y="1919288"/>
            <a:ext cx="1917525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6"/>
          <p:cNvSpPr/>
          <p:nvPr/>
        </p:nvSpPr>
        <p:spPr>
          <a:xfrm rot="10800000">
            <a:off x="8220175" y="3546300"/>
            <a:ext cx="336600" cy="644700"/>
          </a:xfrm>
          <a:prstGeom prst="donut">
            <a:avLst>
              <a:gd fmla="val 0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2" name="Google Shape;722;p36"/>
          <p:cNvCxnSpPr>
            <a:endCxn id="721" idx="4"/>
          </p:cNvCxnSpPr>
          <p:nvPr/>
        </p:nvCxnSpPr>
        <p:spPr>
          <a:xfrm flipH="1">
            <a:off x="8388475" y="2886000"/>
            <a:ext cx="298200" cy="660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cellulosic ethanol vs gasoline" id="728" name="Google Shape;7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400" y="598525"/>
            <a:ext cx="2843026" cy="1919048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14300">
              <a:srgbClr val="38761D">
                <a:alpha val="50000"/>
              </a:srgbClr>
            </a:outerShdw>
          </a:effectLst>
        </p:spPr>
      </p:pic>
      <p:pic>
        <p:nvPicPr>
          <p:cNvPr descr="Image result for cellulosic ethanol vs gasoline" id="729" name="Google Shape;7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7850" y="598525"/>
            <a:ext cx="2520925" cy="206037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14300">
              <a:srgbClr val="38761D">
                <a:alpha val="50000"/>
              </a:srgbClr>
            </a:outerShdw>
          </a:effectLst>
        </p:spPr>
      </p:pic>
      <p:pic>
        <p:nvPicPr>
          <p:cNvPr descr="Image result for switchgrass ethanol vs gasoline" id="730" name="Google Shape;73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6400" y="2769050"/>
            <a:ext cx="3000375" cy="218027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14300">
              <a:srgbClr val="38761D">
                <a:alpha val="50000"/>
              </a:srgbClr>
            </a:outerShdw>
          </a:effectLst>
        </p:spPr>
      </p:pic>
      <p:pic>
        <p:nvPicPr>
          <p:cNvPr descr="Image result for switchgrass ethanol vs gasoline" id="731" name="Google Shape;73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8750" y="3044400"/>
            <a:ext cx="3190875" cy="17246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14300">
              <a:srgbClr val="38761D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8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Research</a:t>
            </a:r>
            <a:endParaRPr/>
          </a:p>
        </p:txBody>
      </p:sp>
      <p:sp>
        <p:nvSpPr>
          <p:cNvPr id="737" name="Google Shape;737;p38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  <p:sp>
        <p:nvSpPr>
          <p:cNvPr id="738" name="Google Shape;738;p38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C78D8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 sz="12000">
              <a:solidFill>
                <a:srgbClr val="3C78D8"/>
              </a:solidFill>
            </a:endParaRPr>
          </a:p>
        </p:txBody>
      </p:sp>
      <p:sp>
        <p:nvSpPr>
          <p:cNvPr id="739" name="Google Shape;739;p3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witchgrass" id="740" name="Google Shape;740;p38"/>
          <p:cNvPicPr preferRelativeResize="0"/>
          <p:nvPr/>
        </p:nvPicPr>
        <p:blipFill rotWithShape="1">
          <a:blip r:embed="rId3">
            <a:alphaModFix/>
          </a:blip>
          <a:srcRect b="9194" l="0" r="0" t="15504"/>
          <a:stretch/>
        </p:blipFill>
        <p:spPr>
          <a:xfrm>
            <a:off x="493275" y="1600200"/>
            <a:ext cx="3591374" cy="1965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9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Research</a:t>
            </a:r>
            <a:endParaRPr/>
          </a:p>
        </p:txBody>
      </p:sp>
      <p:sp>
        <p:nvSpPr>
          <p:cNvPr id="746" name="Google Shape;746;p39"/>
          <p:cNvSpPr txBox="1"/>
          <p:nvPr>
            <p:ph idx="1" type="body"/>
          </p:nvPr>
        </p:nvSpPr>
        <p:spPr>
          <a:xfrm>
            <a:off x="152400" y="1552950"/>
            <a:ext cx="43191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900"/>
              <a:buChar char="●"/>
            </a:pPr>
            <a:r>
              <a:rPr lang="en" sz="1900">
                <a:solidFill>
                  <a:srgbClr val="28324A"/>
                </a:solidFill>
              </a:rPr>
              <a:t>Find specific genes of target bacteria</a:t>
            </a:r>
            <a:endParaRPr sz="1900">
              <a:solidFill>
                <a:srgbClr val="28324A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900"/>
              <a:buChar char="●"/>
            </a:pPr>
            <a:r>
              <a:rPr lang="en" sz="1900">
                <a:solidFill>
                  <a:srgbClr val="28324A"/>
                </a:solidFill>
              </a:rPr>
              <a:t>Choose two bacteria to work with </a:t>
            </a:r>
            <a:endParaRPr sz="1900">
              <a:solidFill>
                <a:srgbClr val="28324A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900"/>
              <a:buChar char="●"/>
            </a:pPr>
            <a:r>
              <a:rPr lang="en" sz="1900">
                <a:solidFill>
                  <a:srgbClr val="28324A"/>
                </a:solidFill>
              </a:rPr>
              <a:t>Design gene plasmid for E.coli chassis bacteria </a:t>
            </a:r>
            <a:endParaRPr sz="1900">
              <a:solidFill>
                <a:srgbClr val="28324A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900"/>
              <a:buChar char="●"/>
            </a:pPr>
            <a:r>
              <a:rPr lang="en" sz="1900">
                <a:solidFill>
                  <a:srgbClr val="28324A"/>
                </a:solidFill>
              </a:rPr>
              <a:t>Participate in competition</a:t>
            </a:r>
            <a:endParaRPr sz="1900">
              <a:solidFill>
                <a:srgbClr val="28324A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900"/>
              <a:buChar char="●"/>
            </a:pPr>
            <a:r>
              <a:rPr lang="en" sz="1900">
                <a:solidFill>
                  <a:srgbClr val="28324A"/>
                </a:solidFill>
              </a:rPr>
              <a:t>Reach out to local biotech companies </a:t>
            </a:r>
            <a:endParaRPr sz="1900">
              <a:solidFill>
                <a:srgbClr val="28324A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witchgrass field" id="748" name="Google Shape;7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850" y="1637975"/>
            <a:ext cx="2760925" cy="20707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descr="Image result for biofuel" id="749" name="Google Shape;749;p3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6542100" y="2964100"/>
            <a:ext cx="2601900" cy="1463400"/>
          </a:xfrm>
          <a:prstGeom prst="snip2DiagRect">
            <a:avLst>
              <a:gd fmla="val 50000" name="adj1"/>
              <a:gd fmla="val 27958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Used </a:t>
            </a:r>
            <a:endParaRPr/>
          </a:p>
        </p:txBody>
      </p:sp>
      <p:sp>
        <p:nvSpPr>
          <p:cNvPr id="755" name="Google Shape;755;p40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000"/>
              <a:buChar char="●"/>
            </a:pPr>
            <a:r>
              <a:rPr lang="en">
                <a:solidFill>
                  <a:srgbClr val="28324A"/>
                </a:solidFill>
              </a:rPr>
              <a:t>iGEM Database</a:t>
            </a:r>
            <a:endParaRPr>
              <a:solidFill>
                <a:srgbClr val="28324A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000"/>
              <a:buChar char="●"/>
            </a:pPr>
            <a:r>
              <a:rPr lang="en">
                <a:solidFill>
                  <a:srgbClr val="28324A"/>
                </a:solidFill>
              </a:rPr>
              <a:t>BRENDA Database</a:t>
            </a:r>
            <a:endParaRPr>
              <a:solidFill>
                <a:srgbClr val="28324A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000"/>
              <a:buChar char="●"/>
            </a:pPr>
            <a:r>
              <a:rPr lang="en">
                <a:solidFill>
                  <a:srgbClr val="28324A"/>
                </a:solidFill>
              </a:rPr>
              <a:t>BioCyc Database</a:t>
            </a:r>
            <a:endParaRPr>
              <a:solidFill>
                <a:srgbClr val="28324A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000"/>
              <a:buChar char="●"/>
            </a:pPr>
            <a:r>
              <a:rPr lang="en">
                <a:solidFill>
                  <a:srgbClr val="28324A"/>
                </a:solidFill>
              </a:rPr>
              <a:t>Uniprot Database</a:t>
            </a:r>
            <a:endParaRPr>
              <a:solidFill>
                <a:srgbClr val="28324A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000"/>
              <a:buChar char="●"/>
            </a:pPr>
            <a:r>
              <a:rPr lang="en">
                <a:solidFill>
                  <a:srgbClr val="28324A"/>
                </a:solidFill>
              </a:rPr>
              <a:t>QuickGo Database</a:t>
            </a:r>
            <a:endParaRPr>
              <a:solidFill>
                <a:srgbClr val="28324A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000"/>
              <a:buChar char="●"/>
            </a:pPr>
            <a:r>
              <a:rPr lang="en">
                <a:solidFill>
                  <a:srgbClr val="28324A"/>
                </a:solidFill>
              </a:rPr>
              <a:t>MicrobeWiki</a:t>
            </a:r>
            <a:endParaRPr>
              <a:solidFill>
                <a:srgbClr val="28324A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iofuel" id="757" name="Google Shape;7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951" y="1401900"/>
            <a:ext cx="3087650" cy="30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</a:t>
            </a:r>
            <a:endParaRPr/>
          </a:p>
        </p:txBody>
      </p:sp>
      <p:sp>
        <p:nvSpPr>
          <p:cNvPr id="763" name="Google Shape;763;p41"/>
          <p:cNvSpPr txBox="1"/>
          <p:nvPr>
            <p:ph idx="1" type="body"/>
          </p:nvPr>
        </p:nvSpPr>
        <p:spPr>
          <a:xfrm>
            <a:off x="685300" y="1206575"/>
            <a:ext cx="7943700" cy="20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Akinosho, Hannah, et al. “The Emergence of Clostridium Thermocellum as a High Utility Candidate for Consolidated Bioprocessing Applications.”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Frontiers in Chemistry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2, 2014, doi:10.3389/fchem.2014.00066.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Tian, Liang, et al. “Enhanced Ethanol Formation by Clostridium Thermocellum via Pyruvate Decarboxylase.”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Microbial Cell Factories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16, no. 1, 2017, doi:10.1186/s12934-017-0783-9.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Zarubin, Bobby. “Cellulosic Ethanol: Environmentally Friendly, But Costly.”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Cellulosic Ethanol: Environmentally Friendly, But Costly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16 Nov. 2014, large.stanford.edu/courses/2014/ph240/zarubin1/.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Badger, P. C. “Ethanol From Cellulose: A General Review.”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Ethanol From Cellulose: A General Review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2002, hort.purdue.edu/newcrop/ncnu02/v5-017.html.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Xiong, Wei, et al. “CO2-Fixing One-Carbon Metabolism in a Cellulose-Degrading Bacterium Clostridium Thermocellum.”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Proceedings of the National Academy of Sciences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113, no. 46, 2016, pp. 13180–13185., doi:10.1073/pnas.1605482113.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“Geobacillus Stearothermophilus.”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Microbewiki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microbewiki.kenyon.edu/index.php/Geobacillus_stearothermophilus.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Mohamed Rizwan Haroon Al Rasheed and Carmencita G. Senseng (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2016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Sarcina ventriculi: Review of the Literature. Archives of Pathology &amp; Laboratory Medicine: December 2016, Vol. 140, No. 12, pp. 1441-1445.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Singh, Kevin. “Emphysematous Gastritis Associated with </a:t>
            </a:r>
            <a:r>
              <a:rPr b="1"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Sarcina Ventriculi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Reports in Gastroenterology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13, no. 1, 2019, pp. 207–213., doi:10.1159/000499446.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Okamoto, Tomoyuki, et al. “Zymobacter Palmae Gen. Nov., Sp. Nov., a New Ethanol-Fermenting Peritrichous Bacterium Isolated from Palm Sap.”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Archives of Microbiology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160, no. 5, 1993, doi:10.1007/bf00252218.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Lee, Jae Sun, et al. “Bioethanol Production by Heterologous Expression of Pdc and AdhII in Streptomyces Lividans.”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Applied Microbiology and Biotechnology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97, no. 13, 2013, pp. 6089–6097., doi:10.1007/s00253-013-4951-5.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“Alcohol Dehydrogenase II	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MetaCyc AdhB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SRI International, 2020, biocyc.org/gene?orgid=META&amp;id=G-14634.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UniProt ConsortiumEuropean Bioinformatics InstituteProtein Information ResourceSIB Swiss Institute of Bioinformatics. “Alcohol Dehydrogenase II.”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UniProt ConsortiumEuropean Bioinformatics InstituteProtein Information ResourceSIB Swiss Institute of Bioinformatics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11 Dec. 2019, www.uniprot.org/uniprot/O31150.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800"/>
              <a:buFont typeface="Times New Roman"/>
              <a:buAutoNum type="arabicPeriod"/>
            </a:pP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Kirmair, Ludwig, et al. “Stability Engineering of the Geobacillus Stearothermophilus Alcohol Dehydrogenase and Application for the Synthesis of a Polyamide 12 Precursor.” </a:t>
            </a:r>
            <a:r>
              <a:rPr i="1"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Applied Microbiology and Biotechnology</a:t>
            </a:r>
            <a:r>
              <a:rPr lang="en" sz="800">
                <a:solidFill>
                  <a:srgbClr val="2832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99, no. 24, 2015, pp. 10501–10513., doi:10.1007/s00253-015-6930-5.</a:t>
            </a:r>
            <a:endParaRPr sz="800">
              <a:solidFill>
                <a:srgbClr val="2832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764" name="Google Shape;764;p4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biofuel" id="479" name="Google Shape;479;p15"/>
          <p:cNvPicPr preferRelativeResize="0"/>
          <p:nvPr/>
        </p:nvPicPr>
        <p:blipFill rotWithShape="1">
          <a:blip r:embed="rId3">
            <a:alphaModFix/>
          </a:blip>
          <a:srcRect b="4371" l="1120" r="-1120" t="6038"/>
          <a:stretch/>
        </p:blipFill>
        <p:spPr>
          <a:xfrm>
            <a:off x="4932025" y="2732225"/>
            <a:ext cx="4134900" cy="1690200"/>
          </a:xfrm>
          <a:prstGeom prst="roundRect">
            <a:avLst>
              <a:gd fmla="val 22625" name="adj"/>
            </a:avLst>
          </a:prstGeom>
          <a:noFill/>
          <a:ln>
            <a:noFill/>
          </a:ln>
        </p:spPr>
      </p:pic>
      <p:sp>
        <p:nvSpPr>
          <p:cNvPr id="480" name="Google Shape;480;p15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Biofuel? </a:t>
            </a:r>
            <a:endParaRPr/>
          </a:p>
        </p:txBody>
      </p:sp>
      <p:sp>
        <p:nvSpPr>
          <p:cNvPr id="481" name="Google Shape;481;p1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15"/>
          <p:cNvSpPr txBox="1"/>
          <p:nvPr/>
        </p:nvSpPr>
        <p:spPr>
          <a:xfrm>
            <a:off x="239725" y="1817125"/>
            <a:ext cx="4692300" cy="22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fuel derived directly from</a:t>
            </a:r>
            <a:r>
              <a:rPr b="1" lang="en" sz="25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1" sz="25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living matter</a:t>
            </a:r>
            <a:endParaRPr b="1" sz="25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C4043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Derived from </a:t>
            </a:r>
            <a:r>
              <a:rPr b="1" lang="en" sz="2500">
                <a:solidFill>
                  <a:srgbClr val="3C4043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biomass</a:t>
            </a:r>
            <a:r>
              <a:rPr lang="en" sz="2500">
                <a:solidFill>
                  <a:srgbClr val="3C4043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plant or algae material or animal waste</a:t>
            </a:r>
            <a:endParaRPr sz="2500">
              <a:solidFill>
                <a:srgbClr val="3C4043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Image result for garbage" id="483" name="Google Shape;483;p15"/>
          <p:cNvPicPr preferRelativeResize="0"/>
          <p:nvPr/>
        </p:nvPicPr>
        <p:blipFill rotWithShape="1">
          <a:blip r:embed="rId4">
            <a:alphaModFix/>
          </a:blip>
          <a:srcRect b="7104" l="31122" r="4240" t="32381"/>
          <a:stretch/>
        </p:blipFill>
        <p:spPr>
          <a:xfrm>
            <a:off x="7756225" y="1349925"/>
            <a:ext cx="1291200" cy="1275300"/>
          </a:xfrm>
          <a:prstGeom prst="ellipse">
            <a:avLst/>
          </a:prstGeom>
          <a:noFill/>
          <a:ln>
            <a:noFill/>
          </a:ln>
          <a:effectLst>
            <a:outerShdw blurRad="185738" rotWithShape="0" algn="bl" dir="5400000" dist="38100">
              <a:srgbClr val="274E13">
                <a:alpha val="50000"/>
              </a:srgbClr>
            </a:outerShdw>
          </a:effectLst>
        </p:spPr>
      </p:pic>
      <p:pic>
        <p:nvPicPr>
          <p:cNvPr descr="Image result for biofuel" id="484" name="Google Shape;484;p15"/>
          <p:cNvPicPr preferRelativeResize="0"/>
          <p:nvPr/>
        </p:nvPicPr>
        <p:blipFill rotWithShape="1">
          <a:blip r:embed="rId5">
            <a:alphaModFix/>
          </a:blip>
          <a:srcRect b="0" l="29109" r="6828" t="0"/>
          <a:stretch/>
        </p:blipFill>
        <p:spPr>
          <a:xfrm flipH="1">
            <a:off x="4951526" y="1415936"/>
            <a:ext cx="1291200" cy="1209300"/>
          </a:xfrm>
          <a:prstGeom prst="ellipse">
            <a:avLst/>
          </a:prstGeom>
          <a:noFill/>
          <a:ln>
            <a:noFill/>
          </a:ln>
          <a:effectLst>
            <a:outerShdw blurRad="185738" rotWithShape="0" algn="bl" dir="5400000" dist="38100">
              <a:srgbClr val="274E13">
                <a:alpha val="50000"/>
              </a:srgbClr>
            </a:outerShdw>
          </a:effectLst>
        </p:spPr>
      </p:pic>
      <p:pic>
        <p:nvPicPr>
          <p:cNvPr descr="Image result for wood" id="485" name="Google Shape;485;p15"/>
          <p:cNvPicPr preferRelativeResize="0"/>
          <p:nvPr/>
        </p:nvPicPr>
        <p:blipFill rotWithShape="1">
          <a:blip r:embed="rId6">
            <a:alphaModFix/>
          </a:blip>
          <a:srcRect b="0" l="0" r="41765" t="0"/>
          <a:stretch/>
        </p:blipFill>
        <p:spPr>
          <a:xfrm>
            <a:off x="6399075" y="1395975"/>
            <a:ext cx="1291200" cy="1249200"/>
          </a:xfrm>
          <a:prstGeom prst="ellipse">
            <a:avLst/>
          </a:prstGeom>
          <a:noFill/>
          <a:ln>
            <a:noFill/>
          </a:ln>
          <a:effectLst>
            <a:outerShdw blurRad="185738" rotWithShape="0" algn="bl" dir="5400000" dist="38100">
              <a:srgbClr val="274E13">
                <a:alpha val="50000"/>
              </a:srgbClr>
            </a:outerShdw>
          </a:effectLst>
        </p:spPr>
      </p:pic>
      <p:pic>
        <p:nvPicPr>
          <p:cNvPr descr="Image result for biofuel png" id="486" name="Google Shape;486;p15"/>
          <p:cNvPicPr preferRelativeResize="0"/>
          <p:nvPr/>
        </p:nvPicPr>
        <p:blipFill rotWithShape="1">
          <a:blip r:embed="rId7">
            <a:alphaModFix/>
          </a:blip>
          <a:srcRect b="11102" l="0" r="0" t="16475"/>
          <a:stretch/>
        </p:blipFill>
        <p:spPr>
          <a:xfrm>
            <a:off x="684900" y="731845"/>
            <a:ext cx="1998149" cy="108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4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275150" y="282250"/>
            <a:ext cx="6467750" cy="4349575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274E13">
                <a:alpha val="50000"/>
              </a:srgbClr>
            </a:outerShdw>
          </a:effectLst>
        </p:spPr>
      </p:pic>
      <p:sp>
        <p:nvSpPr>
          <p:cNvPr id="770" name="Google Shape;770;p42"/>
          <p:cNvSpPr/>
          <p:nvPr/>
        </p:nvSpPr>
        <p:spPr>
          <a:xfrm>
            <a:off x="2165675" y="625650"/>
            <a:ext cx="4920900" cy="2610900"/>
          </a:xfrm>
          <a:prstGeom prst="roundRect">
            <a:avLst>
              <a:gd fmla="val 16667" name="adj"/>
            </a:avLst>
          </a:prstGeom>
          <a:solidFill>
            <a:srgbClr val="F3F3F3">
              <a:alpha val="63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2"/>
          <p:cNvSpPr txBox="1"/>
          <p:nvPr>
            <p:ph idx="4294967295" type="ctrTitle"/>
          </p:nvPr>
        </p:nvSpPr>
        <p:spPr>
          <a:xfrm>
            <a:off x="1275150" y="1278550"/>
            <a:ext cx="6593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THANKS!</a:t>
            </a:r>
            <a:endParaRPr sz="10000"/>
          </a:p>
        </p:txBody>
      </p:sp>
      <p:sp>
        <p:nvSpPr>
          <p:cNvPr id="772" name="Google Shape;772;p42"/>
          <p:cNvSpPr txBox="1"/>
          <p:nvPr>
            <p:ph idx="4294967295" type="subTitle"/>
          </p:nvPr>
        </p:nvSpPr>
        <p:spPr>
          <a:xfrm>
            <a:off x="1275150" y="2325749"/>
            <a:ext cx="6593700" cy="16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Any questions?</a:t>
            </a:r>
            <a:endParaRPr b="1" sz="36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773" name="Google Shape;773;p4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iofuel png" id="774" name="Google Shape;7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0225" y="3316650"/>
            <a:ext cx="1680900" cy="16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iofuel" id="492" name="Google Shape;492;p16"/>
          <p:cNvPicPr preferRelativeResize="0"/>
          <p:nvPr/>
        </p:nvPicPr>
        <p:blipFill rotWithShape="1">
          <a:blip r:embed="rId3">
            <a:alphaModFix/>
          </a:blip>
          <a:srcRect b="0" l="0" r="0" t="12929"/>
          <a:stretch/>
        </p:blipFill>
        <p:spPr>
          <a:xfrm>
            <a:off x="686875" y="1542425"/>
            <a:ext cx="7770226" cy="3403875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93" name="Google Shape;493;p16"/>
          <p:cNvSpPr txBox="1"/>
          <p:nvPr>
            <p:ph idx="4294967295"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Biofuel Process: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9" name="Google Shape;499;p17"/>
          <p:cNvSpPr txBox="1"/>
          <p:nvPr>
            <p:ph idx="4294967295"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Biofuel Process:</a:t>
            </a:r>
            <a:endParaRPr/>
          </a:p>
        </p:txBody>
      </p:sp>
      <p:pic>
        <p:nvPicPr>
          <p:cNvPr descr="Image result for switchgrass fuel" id="500" name="Google Shape;5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550" y="1349925"/>
            <a:ext cx="5751151" cy="355217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witchgrass fuel" id="506" name="Google Shape;506;p18"/>
          <p:cNvPicPr preferRelativeResize="0"/>
          <p:nvPr/>
        </p:nvPicPr>
        <p:blipFill rotWithShape="1">
          <a:blip r:embed="rId3">
            <a:alphaModFix/>
          </a:blip>
          <a:srcRect b="0" l="0" r="49642" t="0"/>
          <a:stretch/>
        </p:blipFill>
        <p:spPr>
          <a:xfrm>
            <a:off x="831175" y="1349925"/>
            <a:ext cx="2829424" cy="3002025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7" name="Google Shape;507;p18"/>
          <p:cNvSpPr txBox="1"/>
          <p:nvPr>
            <p:ph idx="4294967295"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Biofuel Process:</a:t>
            </a:r>
            <a:endParaRPr/>
          </a:p>
        </p:txBody>
      </p:sp>
      <p:pic>
        <p:nvPicPr>
          <p:cNvPr descr="Image result for switchgrass fuel" id="508" name="Google Shape;508;p18"/>
          <p:cNvPicPr preferRelativeResize="0"/>
          <p:nvPr/>
        </p:nvPicPr>
        <p:blipFill rotWithShape="1">
          <a:blip r:embed="rId3">
            <a:alphaModFix/>
          </a:blip>
          <a:srcRect b="0" l="49642" r="0" t="0"/>
          <a:stretch/>
        </p:blipFill>
        <p:spPr>
          <a:xfrm>
            <a:off x="5269825" y="1349938"/>
            <a:ext cx="2829424" cy="3002025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9" name="Google Shape;509;p18"/>
          <p:cNvSpPr txBox="1"/>
          <p:nvPr/>
        </p:nvSpPr>
        <p:spPr>
          <a:xfrm>
            <a:off x="4241550" y="2493038"/>
            <a:ext cx="609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Source Sans Pro"/>
                <a:ea typeface="Source Sans Pro"/>
                <a:cs typeface="Source Sans Pro"/>
                <a:sym typeface="Source Sans Pro"/>
              </a:rPr>
              <a:t>vs</a:t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9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Biofuel?</a:t>
            </a:r>
            <a:endParaRPr/>
          </a:p>
        </p:txBody>
      </p:sp>
      <p:sp>
        <p:nvSpPr>
          <p:cNvPr id="515" name="Google Shape;515;p19"/>
          <p:cNvSpPr txBox="1"/>
          <p:nvPr>
            <p:ph idx="1" type="body"/>
          </p:nvPr>
        </p:nvSpPr>
        <p:spPr>
          <a:xfrm>
            <a:off x="137400" y="1287500"/>
            <a:ext cx="49518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D9EAD3"/>
                </a:highlight>
              </a:rPr>
              <a:t>Sustainable energy </a:t>
            </a:r>
            <a:endParaRPr b="1">
              <a:highlight>
                <a:srgbClr val="D9EAD3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C4043"/>
              </a:buClr>
              <a:buSzPts val="2000"/>
              <a:buChar char="●"/>
            </a:pPr>
            <a:r>
              <a:rPr lang="en" sz="2000">
                <a:solidFill>
                  <a:srgbClr val="3C4043"/>
                </a:solidFill>
                <a:highlight>
                  <a:schemeClr val="lt1"/>
                </a:highlight>
              </a:rPr>
              <a:t>Feedstock material replenished readily</a:t>
            </a:r>
            <a:endParaRPr sz="2000">
              <a:solidFill>
                <a:srgbClr val="3C4043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000"/>
              <a:buChar char="●"/>
            </a:pPr>
            <a:r>
              <a:rPr i="1" lang="en">
                <a:solidFill>
                  <a:srgbClr val="3C4043"/>
                </a:solidFill>
                <a:highlight>
                  <a:schemeClr val="lt1"/>
                </a:highlight>
              </a:rPr>
              <a:t>R</a:t>
            </a:r>
            <a:r>
              <a:rPr i="1" lang="en" sz="2000">
                <a:solidFill>
                  <a:srgbClr val="3C4043"/>
                </a:solidFill>
                <a:highlight>
                  <a:schemeClr val="lt1"/>
                </a:highlight>
              </a:rPr>
              <a:t>enewable </a:t>
            </a:r>
            <a:r>
              <a:rPr lang="en" sz="2000">
                <a:solidFill>
                  <a:srgbClr val="3C4043"/>
                </a:solidFill>
                <a:highlight>
                  <a:schemeClr val="lt1"/>
                </a:highlight>
              </a:rPr>
              <a:t>energy</a:t>
            </a:r>
            <a:endParaRPr sz="2000">
              <a:solidFill>
                <a:srgbClr val="3C4043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C4043"/>
                </a:solidFill>
                <a:highlight>
                  <a:srgbClr val="D9EAD3"/>
                </a:highlight>
              </a:rPr>
              <a:t>Better for environment</a:t>
            </a:r>
            <a:endParaRPr b="1">
              <a:solidFill>
                <a:srgbClr val="3C4043"/>
              </a:solidFill>
              <a:highlight>
                <a:srgbClr val="D9EAD3"/>
              </a:highlight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C4043"/>
              </a:buClr>
              <a:buSzPts val="2000"/>
              <a:buChar char="●"/>
            </a:pPr>
            <a:r>
              <a:rPr lang="en" sz="2000">
                <a:solidFill>
                  <a:srgbClr val="3C4043"/>
                </a:solidFill>
              </a:rPr>
              <a:t>Unlike fossil fuels such as petroleum, coal, and natural gas</a:t>
            </a:r>
            <a:endParaRPr sz="2000">
              <a:solidFill>
                <a:srgbClr val="3C404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000"/>
              <a:buChar char="●"/>
            </a:pPr>
            <a:r>
              <a:rPr lang="en">
                <a:solidFill>
                  <a:srgbClr val="3C4043"/>
                </a:solidFill>
                <a:highlight>
                  <a:schemeClr val="lt1"/>
                </a:highlight>
              </a:rPr>
              <a:t>Combats alternatives that contribute to </a:t>
            </a:r>
            <a:r>
              <a:rPr i="1" lang="en">
                <a:solidFill>
                  <a:srgbClr val="3C4043"/>
                </a:solidFill>
                <a:highlight>
                  <a:schemeClr val="lt1"/>
                </a:highlight>
              </a:rPr>
              <a:t>global warming</a:t>
            </a:r>
            <a:endParaRPr i="1">
              <a:solidFill>
                <a:srgbClr val="3C404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iofuel" id="517" name="Google Shape;5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200" y="1817649"/>
            <a:ext cx="4064401" cy="2384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iofuel field" id="518" name="Google Shape;5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850" y="395075"/>
            <a:ext cx="1696426" cy="95485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0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 with </a:t>
            </a:r>
            <a:r>
              <a:rPr lang="en">
                <a:solidFill>
                  <a:srgbClr val="3C78D8"/>
                </a:solidFill>
              </a:rPr>
              <a:t>Switchgrass</a:t>
            </a:r>
            <a:r>
              <a:rPr lang="en"/>
              <a:t>...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524" name="Google Shape;524;p20"/>
          <p:cNvSpPr txBox="1"/>
          <p:nvPr>
            <p:ph idx="1" type="body"/>
          </p:nvPr>
        </p:nvSpPr>
        <p:spPr>
          <a:xfrm>
            <a:off x="980213" y="1480025"/>
            <a:ext cx="69966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8324A"/>
                </a:solidFill>
              </a:rPr>
              <a:t>“</a:t>
            </a:r>
            <a:r>
              <a:rPr b="1" lang="en" sz="1800">
                <a:solidFill>
                  <a:srgbClr val="28324A"/>
                </a:solidFill>
                <a:highlight>
                  <a:srgbClr val="FFFFFF"/>
                </a:highlight>
              </a:rPr>
              <a:t>We reviewed over 100 articles on switchgrass, which found that this crop has a considerable ability to accumulate carbon in the soil compared to several other grasses, and especially row crops” </a:t>
            </a:r>
            <a:endParaRPr b="1" sz="1800">
              <a:solidFill>
                <a:srgbClr val="28324A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8324A"/>
                </a:solidFill>
                <a:highlight>
                  <a:srgbClr val="FFFFFF"/>
                </a:highlight>
              </a:rPr>
              <a:t>-</a:t>
            </a:r>
            <a:r>
              <a:rPr b="1" lang="en" sz="1800">
                <a:solidFill>
                  <a:srgbClr val="28324A"/>
                </a:solidFill>
                <a:highlight>
                  <a:srgbClr val="FFFFFF"/>
                </a:highlight>
              </a:rPr>
              <a:t> </a:t>
            </a:r>
            <a:r>
              <a:rPr lang="en" sz="1800">
                <a:solidFill>
                  <a:srgbClr val="28324A"/>
                </a:solidFill>
                <a:highlight>
                  <a:srgbClr val="FFFFFF"/>
                </a:highlight>
              </a:rPr>
              <a:t>Dr. Andrea Monti (research Scientist, Univ. Bologna, Italy)</a:t>
            </a:r>
            <a:endParaRPr sz="1800">
              <a:solidFill>
                <a:srgbClr val="28324A"/>
              </a:solidFill>
            </a:endParaRPr>
          </a:p>
        </p:txBody>
      </p:sp>
      <p:sp>
        <p:nvSpPr>
          <p:cNvPr id="525" name="Google Shape;525;p2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witchgrass" id="526" name="Google Shape;5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700" y="3068050"/>
            <a:ext cx="3590926" cy="1316677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Switchgrass </a:t>
            </a:r>
            <a:r>
              <a:rPr lang="en"/>
              <a:t>Biosynthetic Production</a:t>
            </a:r>
            <a:endParaRPr/>
          </a:p>
        </p:txBody>
      </p:sp>
      <p:sp>
        <p:nvSpPr>
          <p:cNvPr id="532" name="Google Shape;532;p21"/>
          <p:cNvSpPr txBox="1"/>
          <p:nvPr>
            <p:ph idx="1" type="body"/>
          </p:nvPr>
        </p:nvSpPr>
        <p:spPr>
          <a:xfrm>
            <a:off x="108275" y="1610700"/>
            <a:ext cx="54021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●"/>
            </a:pPr>
            <a:r>
              <a:rPr lang="en" sz="1800">
                <a:solidFill>
                  <a:srgbClr val="3C4043"/>
                </a:solidFill>
              </a:rPr>
              <a:t>Ethanol can also be produced from </a:t>
            </a:r>
            <a:r>
              <a:rPr b="1" lang="en" sz="1800">
                <a:solidFill>
                  <a:srgbClr val="3C4043"/>
                </a:solidFill>
              </a:rPr>
              <a:t>cellulose</a:t>
            </a:r>
            <a:r>
              <a:rPr lang="en" sz="1800">
                <a:solidFill>
                  <a:srgbClr val="3C4043"/>
                </a:solidFill>
              </a:rPr>
              <a:t>, the stringy fibre that is a major component of stems of leaves </a:t>
            </a:r>
            <a:endParaRPr sz="1800">
              <a:solidFill>
                <a:srgbClr val="3C40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●"/>
            </a:pPr>
            <a:r>
              <a:rPr lang="en" sz="1800">
                <a:solidFill>
                  <a:srgbClr val="3C4043"/>
                </a:solidFill>
              </a:rPr>
              <a:t>Prodigious producer of cellulose, producing </a:t>
            </a:r>
            <a:r>
              <a:rPr i="1" lang="en" sz="1800">
                <a:solidFill>
                  <a:srgbClr val="3C4043"/>
                </a:solidFill>
              </a:rPr>
              <a:t>higher biofuel yields </a:t>
            </a:r>
            <a:r>
              <a:rPr lang="en" sz="1800">
                <a:solidFill>
                  <a:srgbClr val="3C4043"/>
                </a:solidFill>
              </a:rPr>
              <a:t>than food crops </a:t>
            </a:r>
            <a:endParaRPr sz="1800">
              <a:solidFill>
                <a:srgbClr val="3C40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●"/>
            </a:pPr>
            <a:r>
              <a:rPr lang="en" sz="1800">
                <a:solidFill>
                  <a:srgbClr val="3C4043"/>
                </a:solidFill>
              </a:rPr>
              <a:t>Grows higher than</a:t>
            </a:r>
            <a:r>
              <a:rPr b="1" lang="en" sz="1800">
                <a:solidFill>
                  <a:srgbClr val="3C4043"/>
                </a:solidFill>
              </a:rPr>
              <a:t> 2.7 meters</a:t>
            </a:r>
            <a:r>
              <a:rPr lang="en" sz="1800">
                <a:solidFill>
                  <a:srgbClr val="3C4043"/>
                </a:solidFill>
              </a:rPr>
              <a:t> and grows in large amounts </a:t>
            </a:r>
            <a:endParaRPr sz="1800">
              <a:solidFill>
                <a:srgbClr val="3C40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C4043"/>
              </a:solidFill>
            </a:endParaRPr>
          </a:p>
        </p:txBody>
      </p:sp>
      <p:pic>
        <p:nvPicPr>
          <p:cNvPr descr="Image result for switchgrass fuel" id="533" name="Google Shape;5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275" y="1454300"/>
            <a:ext cx="2589832" cy="2484026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4" name="Google Shape;534;p2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iofuel png" id="535" name="Google Shape;5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999" y="3532800"/>
            <a:ext cx="830476" cy="830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witchgrass field" id="536" name="Google Shape;5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150" y="3645572"/>
            <a:ext cx="1636349" cy="921875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Qui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