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</p:sldIdLst>
  <p:sldSz cy="21067700" cx="37463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Patrick Holec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6" orient="horz"/>
        <p:guide pos="1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3-23T19:27:32.258">
    <p:pos x="6000" y="0"/>
    <p:text>May want to include a "Next steps" section after the bacterial transformation. I think what Daniel's been talking about lately is a really important part of the project (how do you make sure the bacteria don't leak into the ocean, and just stay near the ice caps?)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 rot="5400000">
            <a:off x="100937226" y="12936894"/>
            <a:ext cx="55224718" cy="34530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1555124" y="-21290746"/>
            <a:ext cx="55224718" cy="10298535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2959352" y="13537958"/>
            <a:ext cx="31843901" cy="418428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Calibri"/>
              <a:buNone/>
              <a:defRPr b="1" sz="1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2959352" y="8929397"/>
            <a:ext cx="31843901" cy="4608561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674798" y="15103406"/>
            <a:ext cx="687544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77053656" y="15103406"/>
            <a:ext cx="687609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873171" y="4715853"/>
            <a:ext cx="16552847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1873171" y="6681196"/>
            <a:ext cx="16552847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38" name="Google Shape;38;p5"/>
          <p:cNvSpPr txBox="1"/>
          <p:nvPr>
            <p:ph idx="3" type="body"/>
          </p:nvPr>
        </p:nvSpPr>
        <p:spPr>
          <a:xfrm>
            <a:off x="19030895" y="4715853"/>
            <a:ext cx="16559349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9" name="Google Shape;39;p5"/>
          <p:cNvSpPr txBox="1"/>
          <p:nvPr>
            <p:ph idx="4" type="body"/>
          </p:nvPr>
        </p:nvSpPr>
        <p:spPr>
          <a:xfrm>
            <a:off x="19030895" y="6681196"/>
            <a:ext cx="16559349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1873173" y="838807"/>
            <a:ext cx="12325205" cy="3569807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14647155" y="838809"/>
            <a:ext cx="20943089" cy="1798071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Char char="•"/>
              <a:defRPr sz="11700"/>
            </a:lvl1pPr>
            <a:lvl2pPr indent="-876300" lvl="1" marL="9144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–"/>
              <a:defRPr sz="10200"/>
            </a:lvl2pPr>
            <a:lvl3pPr indent="-787400" lvl="2" marL="13716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3pPr>
            <a:lvl4pPr indent="-692150" lvl="3" marL="1828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indent="-692150" lvl="4" marL="22860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indent="-692150" lvl="5" marL="2743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indent="-692150" lvl="6" marL="3200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indent="-692150" lvl="7" marL="3657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indent="-692150" lvl="8" marL="4114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1873173" y="4408616"/>
            <a:ext cx="12325205" cy="14410903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7343091" y="14747398"/>
            <a:ext cx="22478047" cy="1741014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7343091" y="1882439"/>
            <a:ext cx="22478047" cy="1264062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Font typeface="Arial"/>
              <a:buNone/>
              <a:defRPr b="0" i="0" sz="10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7343091" y="16488413"/>
            <a:ext cx="22478047" cy="247252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11779849" y="-4990876"/>
            <a:ext cx="13903718" cy="3371707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4000">
              <a:srgbClr val="BFBFBF"/>
            </a:gs>
            <a:gs pos="71000">
              <a:srgbClr val="8C8C8C"/>
            </a:gs>
            <a:gs pos="85500">
              <a:srgbClr val="737373"/>
            </a:gs>
            <a:gs pos="100000">
              <a:srgbClr val="59595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 b="0" i="0" sz="16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76300" lvl="1" marL="914400" marR="0" rtl="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Font typeface="Arial"/>
              <a:buChar char="–"/>
              <a:defRPr b="0" i="0" sz="10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87400" lvl="2" marL="137160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92150" lvl="3" marL="1828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–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2150" lvl="4" marL="22860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»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92150" lvl="5" marL="27432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92150" lvl="6" marL="32004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92150" lvl="7" marL="36576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92150" lvl="8" marL="4114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addgene.org/26759/" TargetMode="External"/><Relationship Id="rId4" Type="http://schemas.openxmlformats.org/officeDocument/2006/relationships/hyperlink" Target="https://www.uniprot.org/uniprot/S3MD81" TargetMode="External"/><Relationship Id="rId9" Type="http://schemas.openxmlformats.org/officeDocument/2006/relationships/image" Target="../media/image6.png"/><Relationship Id="rId5" Type="http://schemas.openxmlformats.org/officeDocument/2006/relationships/hyperlink" Target="https://www.addgene.org/protocols/bacterial-transformation/#:~:text=Incubate%20the%20competent%20cell%2FDNA,on%20ice%20for%202%20min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18973113" y="5118986"/>
            <a:ext cx="17830801" cy="15087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Order Materials: 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latin typeface="Calibri"/>
                <a:ea typeface="Calibri"/>
                <a:cs typeface="Calibri"/>
                <a:sym typeface="Calibri"/>
              </a:rPr>
              <a:t>-Plasmid </a:t>
            </a:r>
            <a:r>
              <a:rPr lang="en-US" sz="5100">
                <a:latin typeface="Calibri"/>
                <a:ea typeface="Calibri"/>
                <a:cs typeface="Calibri"/>
                <a:sym typeface="Calibri"/>
              </a:rPr>
              <a:t>(#26759)</a:t>
            </a:r>
            <a:endParaRPr sz="5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latin typeface="Calibri"/>
                <a:ea typeface="Calibri"/>
                <a:cs typeface="Calibri"/>
                <a:sym typeface="Calibri"/>
              </a:rPr>
              <a:t>- BL21 cells (E. Coli) </a:t>
            </a:r>
            <a:endParaRPr sz="5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Bacterial Transformation: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inserting plasmid into the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lang="en-US" sz="4800" u="sng">
                <a:latin typeface="Calibri"/>
                <a:ea typeface="Calibri"/>
                <a:cs typeface="Calibri"/>
                <a:sym typeface="Calibri"/>
              </a:rPr>
              <a:t>Heat shock</a:t>
            </a:r>
            <a:endParaRPr sz="4800" u="sng"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High temp = Little pores open up in bacteria membrane → Allows plasmids in surrounding area to be sucked into bacteria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lang="en-US" sz="4800" u="sng"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4800" u="sng">
              <a:latin typeface="Calibri"/>
              <a:ea typeface="Calibri"/>
              <a:cs typeface="Calibri"/>
              <a:sym typeface="Calibri"/>
            </a:endParaRPr>
          </a:p>
          <a:p>
            <a:pPr indent="-533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Compare bacteria with the Ice Nucleating gene vs bacteria without the gene and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see whether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our null hypothesis is supported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Control Bacteria: Proteins don't produce ice when exposed to water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Altered Bacteria: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Proteins produce ice when exposed to water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682775" y="5122553"/>
            <a:ext cx="17830800" cy="149175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Problem: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Global warming  is causing ice to melt in the arctic.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Solution: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Bioengineer bacteria to produce ice.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Project Design: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We’re going to use bacterial transformation to insert ice nucleating proteins into E. Coli.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Ice nucleating proteins turn water into ice at higher temperatures than normal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-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Chose E. Coli because it duplicates quickly and is a commonly used model organism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11818834" y="18612850"/>
            <a:ext cx="279677" cy="396643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654215" y="217403"/>
            <a:ext cx="36212708" cy="315468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Bacterial Ice Creation</a:t>
            </a:r>
            <a:endParaRPr b="0" i="0" sz="7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Adriana A, Lavanya G, Pranita O, Daniel O, Tsega W 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Prospect Hill Academy Charter School</a:t>
            </a: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Cambridge, MA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644288" y="3602321"/>
            <a:ext cx="17830801" cy="11430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&amp; Project Details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18973102" y="3602384"/>
            <a:ext cx="17830801" cy="11430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Experiments We Planned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4">
            <a:alphaModFix/>
          </a:blip>
          <a:srcRect b="31033" l="0" r="0" t="31033"/>
          <a:stretch/>
        </p:blipFill>
        <p:spPr>
          <a:xfrm>
            <a:off x="28253838" y="136523"/>
            <a:ext cx="8677998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 rotWithShape="1">
          <a:blip r:embed="rId5">
            <a:alphaModFix/>
          </a:blip>
          <a:srcRect b="34968" l="20855" r="20807" t="31836"/>
          <a:stretch/>
        </p:blipFill>
        <p:spPr>
          <a:xfrm>
            <a:off x="581714" y="153955"/>
            <a:ext cx="8677656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91437" y="13447894"/>
            <a:ext cx="5488500" cy="594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6800" y="13610675"/>
            <a:ext cx="9991450" cy="5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457025" y="5292276"/>
            <a:ext cx="6019624" cy="5945751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19049192" y="5207393"/>
            <a:ext cx="17830801" cy="75438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Daniel, Drin, Pranita, Lavanya, Tsega, Ms.Benson, Patrick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9061866" y="3602321"/>
            <a:ext cx="17830801" cy="11430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This Year’s Team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640490" y="3602384"/>
            <a:ext cx="17830801" cy="11430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 for Next Year’s Team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9101273" y="13200608"/>
            <a:ext cx="17830801" cy="11430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 &amp; Acknowledgements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19101333" y="14727580"/>
            <a:ext cx="17830801" cy="57150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to 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whomever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should be acknowledged in this research.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Plasmid: </a:t>
            </a:r>
            <a:r>
              <a:rPr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https://www.addgene.org/26759/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 Acid Sequence: </a:t>
            </a:r>
            <a:r>
              <a:rPr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https://www.uniprot.org/uniprot/S3MD81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905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 Shock Protocol: </a:t>
            </a:r>
            <a:r>
              <a:rPr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https://www.addgene.org/protocols/bacterial-transformation/#:~:text=Incubate%20the%20competent%20cell%2FDNA,on%20ice%20for%202%20min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626273" y="5186387"/>
            <a:ext cx="17830801" cy="15087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steps: </a:t>
            </a:r>
            <a:endParaRPr b="1"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65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Char char="-"/>
            </a:pPr>
            <a:r>
              <a:rPr lang="en-US"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Ordering materials and conducting bacterial transformation in lab</a:t>
            </a:r>
            <a:endParaRPr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65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Char char="-"/>
            </a:pPr>
            <a:r>
              <a:rPr lang="en-US"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in lab</a:t>
            </a:r>
            <a:endParaRPr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65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Char char="-"/>
            </a:pPr>
            <a:r>
              <a:rPr lang="en-US"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in the real world</a:t>
            </a:r>
            <a:endParaRPr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41869741" y="777470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654215" y="217403"/>
            <a:ext cx="36212708" cy="315468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Bacterial Ice Creation</a:t>
            </a:r>
            <a:endParaRPr b="0" i="0" sz="7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Adriana A, Lavanya G, Pranita O, Daniel O, Tsega W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Prospect Hill Academy Charter School, Cambridge, MA 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6">
            <a:alphaModFix/>
          </a:blip>
          <a:srcRect b="31033" l="0" r="0" t="31033"/>
          <a:stretch/>
        </p:blipFill>
        <p:spPr>
          <a:xfrm>
            <a:off x="28253838" y="136523"/>
            <a:ext cx="8677998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7">
            <a:alphaModFix/>
          </a:blip>
          <a:srcRect b="34968" l="20855" r="20807" t="31836"/>
          <a:stretch/>
        </p:blipFill>
        <p:spPr>
          <a:xfrm>
            <a:off x="581714" y="153955"/>
            <a:ext cx="8677656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252275" y="6102788"/>
            <a:ext cx="8468525" cy="635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9">
            <a:alphaModFix/>
          </a:blip>
          <a:srcRect b="0" l="0" r="0" t="12087"/>
          <a:stretch/>
        </p:blipFill>
        <p:spPr>
          <a:xfrm>
            <a:off x="654225" y="9756325"/>
            <a:ext cx="12917050" cy="6352075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