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</p:sldIdLst>
  <p:sldSz cy="21067700" cx="3746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636" orient="horz"/>
        <p:guide pos="1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"/>
          </a:p>
        </p:txBody>
      </p:sp>
      <p:sp>
        <p:nvSpPr>
          <p:cNvPr id="81" name="Google Shape;81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 rot="5400000">
            <a:off x="100937226" y="12936894"/>
            <a:ext cx="55224718" cy="34530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1555124" y="-21290746"/>
            <a:ext cx="55224718" cy="102985359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2959352" y="13537958"/>
            <a:ext cx="31843901" cy="4184282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Calibri"/>
              <a:buNone/>
              <a:defRPr b="1" sz="14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2959352" y="8929397"/>
            <a:ext cx="31843901" cy="4608561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 sz="59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674798" y="15103406"/>
            <a:ext cx="68754473" cy="4271088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876300" lvl="0" marL="4572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indent="-787400" lvl="1" marL="9144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indent="-692150" lvl="2" marL="1371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indent="-647700" lvl="3" marL="1828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77053656" y="15103406"/>
            <a:ext cx="68760973" cy="4271088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876300" lvl="0" marL="4572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indent="-787400" lvl="1" marL="9144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indent="-692150" lvl="2" marL="1371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indent="-647700" lvl="3" marL="1828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873171" y="4715853"/>
            <a:ext cx="16552847" cy="1965343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1pPr>
            <a:lvl2pPr indent="-22860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b="1" sz="7300"/>
            </a:lvl2pPr>
            <a:lvl3pPr indent="-2286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3pPr>
            <a:lvl4pPr indent="-22860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4pPr>
            <a:lvl5pPr indent="-22860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5pPr>
            <a:lvl6pPr indent="-22860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6pPr>
            <a:lvl7pPr indent="-22860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7pPr>
            <a:lvl8pPr indent="-22860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8pPr>
            <a:lvl9pPr indent="-22860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1873171" y="6681196"/>
            <a:ext cx="16552847" cy="1213832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7874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indent="-69215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indent="-6477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38" name="Google Shape;38;p5"/>
          <p:cNvSpPr txBox="1"/>
          <p:nvPr>
            <p:ph idx="3" type="body"/>
          </p:nvPr>
        </p:nvSpPr>
        <p:spPr>
          <a:xfrm>
            <a:off x="19030895" y="4715853"/>
            <a:ext cx="16559349" cy="1965343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1pPr>
            <a:lvl2pPr indent="-22860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b="1" sz="7300"/>
            </a:lvl2pPr>
            <a:lvl3pPr indent="-2286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3pPr>
            <a:lvl4pPr indent="-22860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4pPr>
            <a:lvl5pPr indent="-22860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5pPr>
            <a:lvl6pPr indent="-22860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6pPr>
            <a:lvl7pPr indent="-22860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7pPr>
            <a:lvl8pPr indent="-22860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8pPr>
            <a:lvl9pPr indent="-22860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9pPr>
          </a:lstStyle>
          <a:p/>
        </p:txBody>
      </p:sp>
      <p:sp>
        <p:nvSpPr>
          <p:cNvPr id="39" name="Google Shape;39;p5"/>
          <p:cNvSpPr txBox="1"/>
          <p:nvPr>
            <p:ph idx="4" type="body"/>
          </p:nvPr>
        </p:nvSpPr>
        <p:spPr>
          <a:xfrm>
            <a:off x="19030895" y="6681196"/>
            <a:ext cx="16559349" cy="1213832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7874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indent="-69215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indent="-6477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1873173" y="838807"/>
            <a:ext cx="12325205" cy="3569807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4647155" y="838809"/>
            <a:ext cx="20943089" cy="1798071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971550" lvl="0" marL="45720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Char char="•"/>
              <a:defRPr sz="11700"/>
            </a:lvl1pPr>
            <a:lvl2pPr indent="-876300" lvl="1" marL="9144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–"/>
              <a:defRPr sz="10200"/>
            </a:lvl2pPr>
            <a:lvl3pPr indent="-787400" lvl="2" marL="13716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3pPr>
            <a:lvl4pPr indent="-692150" lvl="3" marL="18288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indent="-692150" lvl="4" marL="22860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indent="-692150" lvl="5" marL="27432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indent="-692150" lvl="6" marL="3200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indent="-692150" lvl="7" marL="3657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indent="-692150" lvl="8" marL="41148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/>
        </p:txBody>
      </p:sp>
      <p:sp>
        <p:nvSpPr>
          <p:cNvPr id="55" name="Google Shape;55;p8"/>
          <p:cNvSpPr txBox="1"/>
          <p:nvPr>
            <p:ph idx="2" type="body"/>
          </p:nvPr>
        </p:nvSpPr>
        <p:spPr>
          <a:xfrm>
            <a:off x="1873173" y="4408616"/>
            <a:ext cx="12325205" cy="14410903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indent="-228600" lvl="2" marL="13716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indent="-228600" lvl="3" marL="1828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indent="-228600" lvl="5" marL="27432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indent="-228600" lvl="6" marL="32004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indent="-228600" lvl="7" marL="36576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indent="-228600" lvl="8" marL="4114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7343091" y="14747398"/>
            <a:ext cx="22478047" cy="1741014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/>
          <p:nvPr>
            <p:ph idx="2" type="pic"/>
          </p:nvPr>
        </p:nvSpPr>
        <p:spPr>
          <a:xfrm>
            <a:off x="7343091" y="1882439"/>
            <a:ext cx="22478047" cy="1264062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Arial"/>
              <a:buNone/>
              <a:defRPr b="0" i="0" sz="1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Font typeface="Arial"/>
              <a:buNone/>
              <a:defRPr b="0" i="0" sz="10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7343091" y="16488413"/>
            <a:ext cx="22478047" cy="2472529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indent="-228600" lvl="2" marL="13716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indent="-228600" lvl="3" marL="1828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indent="-228600" lvl="5" marL="27432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indent="-228600" lvl="6" marL="32004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indent="-228600" lvl="7" marL="36576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indent="-228600" lvl="8" marL="4114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 rot="5400000">
            <a:off x="11779849" y="-4990876"/>
            <a:ext cx="13903718" cy="33717072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54000">
              <a:srgbClr val="BFBFBF"/>
            </a:gs>
            <a:gs pos="71000">
              <a:srgbClr val="8C8C8C"/>
            </a:gs>
            <a:gs pos="85500">
              <a:srgbClr val="737373"/>
            </a:gs>
            <a:gs pos="100000">
              <a:srgbClr val="59595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 b="0" i="0" sz="1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971550" lvl="0" marL="457200" marR="0" rtl="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Arial"/>
              <a:buChar char="•"/>
              <a:defRPr b="0" i="0" sz="1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76300" lvl="1" marL="914400" marR="0" rtl="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Font typeface="Arial"/>
              <a:buChar char="–"/>
              <a:defRPr b="0" i="0" sz="10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87400" lvl="2" marL="1371600" marR="0" rtl="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Char char="•"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92150" lvl="3" marL="18288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–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2150" lvl="4" marL="22860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»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92150" lvl="5" marL="27432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92150" lvl="6" marL="32004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92150" lvl="7" marL="36576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92150" lvl="8" marL="41148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3.jpg"/><Relationship Id="rId7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8975" y="10258050"/>
            <a:ext cx="11076776" cy="4103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2"/>
          <p:cNvSpPr/>
          <p:nvPr/>
        </p:nvSpPr>
        <p:spPr>
          <a:xfrm>
            <a:off x="468650" y="4745325"/>
            <a:ext cx="23955000" cy="15655800"/>
          </a:xfrm>
          <a:prstGeom prst="rect">
            <a:avLst/>
          </a:prstGeom>
          <a:noFill/>
          <a:ln cap="flat" cmpd="sng" w="9525">
            <a:solidFill>
              <a:srgbClr val="88888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2"/>
          <p:cNvSpPr txBox="1"/>
          <p:nvPr/>
        </p:nvSpPr>
        <p:spPr>
          <a:xfrm>
            <a:off x="644300" y="4745325"/>
            <a:ext cx="23779200" cy="159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69650" lIns="139300" spcFirstLastPara="1" rIns="139300" wrap="square" tIns="696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</a:t>
            </a: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Acid Mine Drainage (AMD)</a:t>
            </a:r>
            <a:endParaRPr b="1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9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●"/>
            </a:pP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Ore in metal mines often contains a high level of sulfide minerals. When these sulfides are exposed to water and air, their reaction creates </a:t>
            </a:r>
            <a:r>
              <a:rPr b="1" lang="en-US" sz="4100">
                <a:latin typeface="Calibri"/>
                <a:ea typeface="Calibri"/>
                <a:cs typeface="Calibri"/>
                <a:sym typeface="Calibri"/>
              </a:rPr>
              <a:t>sulfuric acid (</a:t>
            </a:r>
            <a:r>
              <a:rPr b="1" lang="en-US" sz="4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H₂SO₄)</a:t>
            </a:r>
            <a:r>
              <a:rPr b="1" lang="en-US" sz="4100">
                <a:latin typeface="Calibri"/>
                <a:ea typeface="Calibri"/>
                <a:cs typeface="Calibri"/>
                <a:sym typeface="Calibri"/>
              </a:rPr>
              <a:t>.</a:t>
            </a:r>
            <a:endParaRPr b="1" sz="4100">
              <a:latin typeface="Calibri"/>
              <a:ea typeface="Calibri"/>
              <a:cs typeface="Calibri"/>
              <a:sym typeface="Calibri"/>
            </a:endParaRPr>
          </a:p>
          <a:p>
            <a:pPr indent="-4889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○"/>
            </a:pP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Acid mine drainage can </a:t>
            </a:r>
            <a:r>
              <a:rPr lang="en-US" sz="4100" u="sng">
                <a:latin typeface="Calibri"/>
                <a:ea typeface="Calibri"/>
                <a:cs typeface="Calibri"/>
                <a:sym typeface="Calibri"/>
              </a:rPr>
              <a:t>pollute nearby water supplies</a:t>
            </a: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 and cause them to have high metal concentrations and low pH. </a:t>
            </a:r>
            <a:r>
              <a:rPr lang="en-US" sz="4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issues can corrode infrastructure and damage</a:t>
            </a: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 nearby aquatic life, as some organisms cannot survive in </a:t>
            </a: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polluted</a:t>
            </a: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 waters. In the Bingham Canyon Mine, acid mine drainage has severely polluted nearby rivers, damaging local wildlife.</a:t>
            </a:r>
            <a:endParaRPr sz="4100">
              <a:latin typeface="Calibri"/>
              <a:ea typeface="Calibri"/>
              <a:cs typeface="Calibri"/>
              <a:sym typeface="Calibri"/>
            </a:endParaRPr>
          </a:p>
          <a:p>
            <a:pPr indent="-488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Font typeface="Calibri"/>
              <a:buChar char="●"/>
            </a:pPr>
            <a:r>
              <a:rPr b="1" i="1" lang="en-US" sz="4100">
                <a:latin typeface="Calibri"/>
                <a:ea typeface="Calibri"/>
                <a:cs typeface="Calibri"/>
                <a:sym typeface="Calibri"/>
              </a:rPr>
              <a:t>Acidithiobacillus ferrooxidans</a:t>
            </a: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 is an acidophile that thrives in acidic environments, and is </a:t>
            </a:r>
            <a:r>
              <a:rPr lang="en-US" sz="4100" u="sng">
                <a:latin typeface="Calibri"/>
                <a:ea typeface="Calibri"/>
                <a:cs typeface="Calibri"/>
                <a:sym typeface="Calibri"/>
              </a:rPr>
              <a:t>prevalent in abandoned metal mines</a:t>
            </a:r>
            <a:r>
              <a:rPr lang="en-US" sz="4100">
                <a:latin typeface="Calibri"/>
                <a:ea typeface="Calibri"/>
                <a:cs typeface="Calibri"/>
                <a:sym typeface="Calibri"/>
              </a:rPr>
              <a:t>; it plays a major role in </a:t>
            </a:r>
            <a:r>
              <a:rPr lang="en-US" sz="4100" u="sng">
                <a:latin typeface="Calibri"/>
                <a:ea typeface="Calibri"/>
                <a:cs typeface="Calibri"/>
                <a:sym typeface="Calibri"/>
              </a:rPr>
              <a:t>producing sulfuric acid</a:t>
            </a:r>
            <a:endParaRPr sz="41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2"/>
          <p:cNvSpPr txBox="1"/>
          <p:nvPr/>
        </p:nvSpPr>
        <p:spPr>
          <a:xfrm>
            <a:off x="11818834" y="18612850"/>
            <a:ext cx="279677" cy="396643"/>
          </a:xfrm>
          <a:prstGeom prst="rect">
            <a:avLst/>
          </a:prstGeom>
          <a:noFill/>
          <a:ln>
            <a:noFill/>
          </a:ln>
        </p:spPr>
        <p:txBody>
          <a:bodyPr anchorCtr="0" anchor="t" bIns="69650" lIns="139300" spcFirstLastPara="1" rIns="139300" wrap="square" tIns="696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2"/>
          <p:cNvSpPr/>
          <p:nvPr/>
        </p:nvSpPr>
        <p:spPr>
          <a:xfrm>
            <a:off x="654215" y="217403"/>
            <a:ext cx="36212700" cy="315480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lang="en-US" sz="7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Combating Acid Mine Drainage</a:t>
            </a:r>
            <a:endParaRPr b="0" i="0" sz="7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Kaitlyn Ramesh, Phil Shraybman, Phoebe Shubin, Yasu Patel, Brady Chin</a:t>
            </a:r>
            <a:endParaRPr b="0" i="0" sz="4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Needham High School, Needham, MA</a:t>
            </a:r>
            <a:endParaRPr b="0" i="0" sz="4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2"/>
          <p:cNvSpPr/>
          <p:nvPr/>
        </p:nvSpPr>
        <p:spPr>
          <a:xfrm>
            <a:off x="468500" y="3602325"/>
            <a:ext cx="239550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Introduction &amp; Project Details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2"/>
          <p:cNvSpPr/>
          <p:nvPr/>
        </p:nvSpPr>
        <p:spPr>
          <a:xfrm>
            <a:off x="24985675" y="3602325"/>
            <a:ext cx="12166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Experiments We Did &amp;/or Planned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2"/>
          <p:cNvSpPr/>
          <p:nvPr/>
        </p:nvSpPr>
        <p:spPr>
          <a:xfrm>
            <a:off x="24985671" y="5120350"/>
            <a:ext cx="12166800" cy="150876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20700" lvl="0" marL="628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Calibri"/>
              <a:buChar char="●"/>
            </a:pP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Common treatments for acid mine drainage have been through the addition of chemicals </a:t>
            </a:r>
            <a:endParaRPr sz="4600">
              <a:latin typeface="Calibri"/>
              <a:ea typeface="Calibri"/>
              <a:cs typeface="Calibri"/>
              <a:sym typeface="Calibri"/>
            </a:endParaRPr>
          </a:p>
          <a:p>
            <a:pPr indent="-520700" lvl="1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Calibri"/>
              <a:buChar char="○"/>
            </a:pP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We propose using existing mechanisms in </a:t>
            </a:r>
            <a:r>
              <a:rPr i="1" lang="en-US" sz="4600">
                <a:latin typeface="Calibri"/>
                <a:ea typeface="Calibri"/>
                <a:cs typeface="Calibri"/>
                <a:sym typeface="Calibri"/>
              </a:rPr>
              <a:t>A. ferrooxidans 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to counteract 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acid mine drainage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 as a form of bioremediation</a:t>
            </a:r>
            <a:endParaRPr sz="4600">
              <a:latin typeface="Calibri"/>
              <a:ea typeface="Calibri"/>
              <a:cs typeface="Calibri"/>
              <a:sym typeface="Calibri"/>
            </a:endParaRPr>
          </a:p>
          <a:p>
            <a:pPr indent="-568325" lvl="0" marL="628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Calibri"/>
              <a:buChar char="●"/>
            </a:pP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lang="en-US" sz="4600">
                <a:latin typeface="Calibri"/>
                <a:ea typeface="Calibri"/>
                <a:cs typeface="Calibri"/>
                <a:sym typeface="Calibri"/>
              </a:rPr>
              <a:t>iGEM Registry of Biological Parts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 was used to understand the specific genetic and metabolic characteristics of </a:t>
            </a:r>
            <a:r>
              <a:rPr i="1" lang="en-US" sz="4600">
                <a:latin typeface="Calibri"/>
                <a:ea typeface="Calibri"/>
                <a:cs typeface="Calibri"/>
                <a:sym typeface="Calibri"/>
              </a:rPr>
              <a:t>A. ferrooxidans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 that </a:t>
            </a:r>
            <a:r>
              <a:rPr lang="en-US" sz="4600" u="sng">
                <a:latin typeface="Calibri"/>
                <a:ea typeface="Calibri"/>
                <a:cs typeface="Calibri"/>
                <a:sym typeface="Calibri"/>
              </a:rPr>
              <a:t>contribute to acid mine drainage</a:t>
            </a:r>
            <a:endParaRPr sz="4600" u="sng">
              <a:latin typeface="Calibri"/>
              <a:ea typeface="Calibri"/>
              <a:cs typeface="Calibri"/>
              <a:sym typeface="Calibri"/>
            </a:endParaRPr>
          </a:p>
          <a:p>
            <a:pPr indent="-568325" lvl="0" marL="628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Calibri"/>
              <a:buChar char="●"/>
            </a:pP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The specific alterations needed in the genome of </a:t>
            </a:r>
            <a:r>
              <a:rPr i="1" lang="en-US" sz="4600">
                <a:latin typeface="Calibri"/>
                <a:ea typeface="Calibri"/>
                <a:cs typeface="Calibri"/>
                <a:sym typeface="Calibri"/>
              </a:rPr>
              <a:t>A. ferrooxidans 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were investigated using the </a:t>
            </a:r>
            <a:r>
              <a:rPr b="1" lang="en-US" sz="4600">
                <a:latin typeface="Calibri"/>
                <a:ea typeface="Calibri"/>
                <a:cs typeface="Calibri"/>
                <a:sym typeface="Calibri"/>
              </a:rPr>
              <a:t>UniProt database of protein sequences</a:t>
            </a:r>
            <a:endParaRPr b="1" sz="4600">
              <a:latin typeface="Calibri"/>
              <a:ea typeface="Calibri"/>
              <a:cs typeface="Calibri"/>
              <a:sym typeface="Calibri"/>
            </a:endParaRPr>
          </a:p>
          <a:p>
            <a:pPr indent="-5207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Calibri"/>
              <a:buChar char="●"/>
            </a:pP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A possibility for future experimentation is the potential to disable (via knockout method) the specific gene of the </a:t>
            </a:r>
            <a:r>
              <a:rPr i="1" lang="en-US" sz="4600">
                <a:latin typeface="Calibri"/>
                <a:ea typeface="Calibri"/>
                <a:cs typeface="Calibri"/>
                <a:sym typeface="Calibri"/>
              </a:rPr>
              <a:t>A. ferrooxidans</a:t>
            </a: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 genome that contributes to acid mine drainage</a:t>
            </a:r>
            <a:endParaRPr sz="4600">
              <a:latin typeface="Calibri"/>
              <a:ea typeface="Calibri"/>
              <a:cs typeface="Calibri"/>
              <a:sym typeface="Calibri"/>
            </a:endParaRPr>
          </a:p>
          <a:p>
            <a:pPr indent="-5207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Calibri"/>
              <a:buChar char="○"/>
            </a:pPr>
            <a:r>
              <a:rPr lang="en-US" sz="4600">
                <a:latin typeface="Calibri"/>
                <a:ea typeface="Calibri"/>
                <a:cs typeface="Calibri"/>
                <a:sym typeface="Calibri"/>
              </a:rPr>
              <a:t>The effectiveness of the genome knockout could be tested by measuring sulfuric acid levels in AMD</a:t>
            </a:r>
            <a:endParaRPr sz="4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4">
            <a:alphaModFix/>
          </a:blip>
          <a:srcRect b="31033" l="0" r="0" t="31033"/>
          <a:stretch/>
        </p:blipFill>
        <p:spPr>
          <a:xfrm>
            <a:off x="28253838" y="136523"/>
            <a:ext cx="8677998" cy="3291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5">
            <a:alphaModFix/>
          </a:blip>
          <a:srcRect b="34967" l="20855" r="20806" t="31836"/>
          <a:stretch/>
        </p:blipFill>
        <p:spPr>
          <a:xfrm>
            <a:off x="581714" y="153955"/>
            <a:ext cx="8677656" cy="329184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/>
          <p:nvPr/>
        </p:nvSpPr>
        <p:spPr>
          <a:xfrm>
            <a:off x="41869741" y="7774703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2"/>
          <p:cNvSpPr txBox="1"/>
          <p:nvPr/>
        </p:nvSpPr>
        <p:spPr>
          <a:xfrm>
            <a:off x="654225" y="13013925"/>
            <a:ext cx="17689500" cy="76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Design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Char char="●"/>
            </a:pP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researched a method to introduce genetically-engineered </a:t>
            </a:r>
            <a:r>
              <a:rPr i="1"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Acidithiobacillus ferrooxidans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lacking the enzymes that increase H</a:t>
            </a:r>
            <a:r>
              <a:rPr baseline="-25000"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baseline="-25000"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production, into bodies of water affected by AMD</a:t>
            </a:r>
            <a:endParaRPr sz="4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Char char="○"/>
            </a:pPr>
            <a:r>
              <a:rPr i="1"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ferrooxidans 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oxidizes Fe2+ (ferrous ions) to Fe3+ (ferric ions)</a:t>
            </a:r>
            <a:endParaRPr sz="4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Char char="●"/>
            </a:pP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enzyme involved in </a:t>
            </a:r>
            <a:r>
              <a:rPr i="1"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ferrooxidans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iron-oxidizing mechanism (iron-oxidizing/O2 reducing supercomplex) is is iron-rusticyanin reductase, which catalyzes the oxidation of Fe2+</a:t>
            </a:r>
            <a:endParaRPr sz="4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Char char="○"/>
            </a:pP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Removing the cyc2 gene that encodes iron-rusticyanin reductase can be carried out with the knockout method (as done for </a:t>
            </a:r>
            <a:r>
              <a:rPr i="1"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E.coli</a:t>
            </a:r>
            <a:r>
              <a:rPr lang="en-US" sz="4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1" sz="4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981325" y="10258050"/>
            <a:ext cx="7268450" cy="6288925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6" name="Google Shape;96;p1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503850" y="405725"/>
            <a:ext cx="1554625" cy="150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/>
          <p:nvPr/>
        </p:nvSpPr>
        <p:spPr>
          <a:xfrm>
            <a:off x="25747600" y="4919275"/>
            <a:ext cx="11132400" cy="91149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 of Our Team: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Phil Shraybman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12th grade; NHS BioBuilders Co-captain, 2nd year in BioBuilders</a:t>
            </a:r>
            <a:endParaRPr sz="4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Kaitlyn Ramesh: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12th grade;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NHS BioBuilders Co-captain, 2nd year in BioBuilders</a:t>
            </a:r>
            <a:endParaRPr sz="4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Phoebe Shubin: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12th grade; 3rd year in BioBuilders</a:t>
            </a:r>
            <a:endParaRPr sz="4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Yasu Patel: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9th grade;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1st year in BioBuilders</a:t>
            </a:r>
            <a:endParaRPr sz="4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Brady Chin: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9th grade;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1st year in BioBuilders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25760172" y="3602325"/>
            <a:ext cx="111324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About This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640504" y="3602375"/>
            <a:ext cx="246693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for Next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25747600" y="14374875"/>
            <a:ext cx="111324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25799725" y="15858875"/>
            <a:ext cx="11132400" cy="45837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special thank you to </a:t>
            </a:r>
            <a:r>
              <a:rPr lang="en-US" sz="37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Katherine Warfel</a:t>
            </a:r>
            <a:r>
              <a:rPr lang="en-US"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37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Jennifer Regrut</a:t>
            </a:r>
            <a:r>
              <a:rPr lang="en-US"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the opportunity to pursue this research.</a:t>
            </a:r>
            <a:endParaRPr b="0" i="0" sz="3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Valdés, J., Pedroso, I., Quatrini, R. </a:t>
            </a:r>
            <a:r>
              <a:rPr i="1" lang="en-US" sz="2400">
                <a:latin typeface="Calibri"/>
                <a:ea typeface="Calibri"/>
                <a:cs typeface="Calibri"/>
                <a:sym typeface="Calibri"/>
              </a:rPr>
              <a:t>et al.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en-US" sz="2400">
                <a:latin typeface="Calibri"/>
                <a:ea typeface="Calibri"/>
                <a:cs typeface="Calibri"/>
                <a:sym typeface="Calibri"/>
              </a:rPr>
              <a:t>Acidithiobacillus ferrooxidans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 metabolism: from genome sequence to industrial applications. </a:t>
            </a:r>
            <a:r>
              <a:rPr i="1" lang="en-US" sz="2400">
                <a:latin typeface="Calibri"/>
                <a:ea typeface="Calibri"/>
                <a:cs typeface="Calibri"/>
                <a:sym typeface="Calibri"/>
              </a:rPr>
              <a:t>BMC Genomics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 9, 597 (2008). https://doi.org/10.1186/1471-2164-9-597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"iron-rusticyanin reductase." MetaCyc, biocyc.org/gene?orgid=META&amp;id=MONOMER-16162#tab=RXNS. 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Datsenko, K A, and B L Wanner. “One-step inactivation of chromosomal genes in Escherichia coli K-12 using PCR products.” </a:t>
            </a:r>
            <a:r>
              <a:rPr i="1"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Proceedings of the National Academy of Sciences of the United States of America</a:t>
            </a: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vol. 97,12 (2000): 6640-5. doi:10.1073/pnas.120163297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626275" y="4919275"/>
            <a:ext cx="24669300" cy="161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ey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Points and Takeaways 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have identified the iron-rusticyanin reductase enzyme, along with several other enzymes composing a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supercomplex, as being important in the creation of ferric ions by Acidithiobacillus ferrooxidans, which play a crucial role in the mass production of sulfuric acid. This enzyme is coded by the cyc2 gene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but we need to identify how to alter this gene in order to disable the enzyme supercomplex.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Recommended Experiment for Other School’s Teams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this project were to be picked up be another team, it would be benef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icial to conduc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an experiment altering or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removing the cyc2 gene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Acidithiobacillus ferrooxidans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see how the supercomplex was effected, and whether or not sulfuric acid was still produced by the bacteria.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Although we intend to remove the gene through the knockout method, we are unsure of how to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transform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DNA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into this particular bacteria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Furthermore,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ferrooxidans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may die without the gene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or the supercomplex could continue creating ferric ions even without the gene.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would also be worth investigating how the altered </a:t>
            </a:r>
            <a:r>
              <a:rPr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Acidithiobacillus ferrooxidans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would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 with the wild-type bacteria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If the altered bacteria died out, it would not be helpful in preventing acid mine drainage. Instead, the bacteria should be equipped with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advantageous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genes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 that the wild-type is replaced, to lessen the damage of acid mine drainage.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However, if this process of knocking out the gene did not reduce the concentration of sulfuric acid, a different possible strategy could be altering the gene to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catalyze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reverse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reaction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enzyme, returning the sulfuric acid to sulfide minerals.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41869741" y="7774703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654215" y="217403"/>
            <a:ext cx="36212708" cy="315468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Combating Acid Mine Drainage</a:t>
            </a:r>
            <a:endParaRPr sz="72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Kaitlyn Ramesh, Phil Shraybman, Phoebe Shubin, Yasu Patel, Brady Chin</a:t>
            </a:r>
            <a:endParaRPr sz="4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Needham High School, Needham, MA</a:t>
            </a:r>
            <a:endParaRPr b="1" sz="72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3"/>
          <p:cNvPicPr preferRelativeResize="0"/>
          <p:nvPr/>
        </p:nvPicPr>
        <p:blipFill rotWithShape="1">
          <a:blip r:embed="rId3">
            <a:alphaModFix/>
          </a:blip>
          <a:srcRect b="31033" l="0" r="0" t="31033"/>
          <a:stretch/>
        </p:blipFill>
        <p:spPr>
          <a:xfrm>
            <a:off x="28253838" y="136523"/>
            <a:ext cx="8677998" cy="3291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03850" y="405725"/>
            <a:ext cx="1554625" cy="150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3"/>
          <p:cNvPicPr preferRelativeResize="0"/>
          <p:nvPr/>
        </p:nvPicPr>
        <p:blipFill rotWithShape="1">
          <a:blip r:embed="rId5">
            <a:alphaModFix/>
          </a:blip>
          <a:srcRect b="34967" l="20855" r="20806" t="31836"/>
          <a:stretch/>
        </p:blipFill>
        <p:spPr>
          <a:xfrm>
            <a:off x="581714" y="153955"/>
            <a:ext cx="8677656" cy="3291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