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embeddedFontLst>
    <p:embeddedFont>
      <p:font typeface="Arial Narrow"/>
      <p:regular r:id="rId7"/>
      <p:bold r:id="rId8"/>
      <p:italic r:id="rId9"/>
      <p:boldItalic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schemas.openxmlformats.org/officeDocument/2006/relationships/font" Target="fonts/ArialNarrow-boldItalic.fntdata"/><Relationship Id="rId9" Type="http://schemas.openxmlformats.org/officeDocument/2006/relationships/font" Target="fonts/ArialNarrow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ArialNarrow-regular.fntdata"/><Relationship Id="rId8" Type="http://schemas.openxmlformats.org/officeDocument/2006/relationships/font" Target="fonts/ArialNarrow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2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>
                <a:solidFill>
                  <a:schemeClr val="dk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dark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●"/>
              <a:defRPr sz="1800">
                <a:solidFill>
                  <a:schemeClr val="lt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lt2"/>
                </a:solidFill>
              </a:defRPr>
            </a:lvl1pPr>
            <a:lvl2pPr lvl="1" algn="r">
              <a:buNone/>
              <a:defRPr sz="1000">
                <a:solidFill>
                  <a:schemeClr val="lt2"/>
                </a:solidFill>
              </a:defRPr>
            </a:lvl2pPr>
            <a:lvl3pPr lvl="2" algn="r">
              <a:buNone/>
              <a:defRPr sz="1000">
                <a:solidFill>
                  <a:schemeClr val="lt2"/>
                </a:solidFill>
              </a:defRPr>
            </a:lvl3pPr>
            <a:lvl4pPr lvl="3" algn="r">
              <a:buNone/>
              <a:defRPr sz="1000">
                <a:solidFill>
                  <a:schemeClr val="lt2"/>
                </a:solidFill>
              </a:defRPr>
            </a:lvl4pPr>
            <a:lvl5pPr lvl="4" algn="r">
              <a:buNone/>
              <a:defRPr sz="1000">
                <a:solidFill>
                  <a:schemeClr val="lt2"/>
                </a:solidFill>
              </a:defRPr>
            </a:lvl5pPr>
            <a:lvl6pPr lvl="5" algn="r">
              <a:buNone/>
              <a:defRPr sz="1000">
                <a:solidFill>
                  <a:schemeClr val="lt2"/>
                </a:solidFill>
              </a:defRPr>
            </a:lvl6pPr>
            <a:lvl7pPr lvl="6" algn="r">
              <a:buNone/>
              <a:defRPr sz="1000">
                <a:solidFill>
                  <a:schemeClr val="lt2"/>
                </a:solidFill>
              </a:defRPr>
            </a:lvl7pPr>
            <a:lvl8pPr lvl="7" algn="r">
              <a:buNone/>
              <a:defRPr sz="1000">
                <a:solidFill>
                  <a:schemeClr val="lt2"/>
                </a:solidFill>
              </a:defRPr>
            </a:lvl8pPr>
            <a:lvl9pPr lvl="8" algn="r">
              <a:buNone/>
              <a:defRPr sz="1000">
                <a:solidFill>
                  <a:schemeClr val="lt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76200" y="76200"/>
            <a:ext cx="6364800" cy="464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9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Acton-Boxborough Regional High School</a:t>
            </a:r>
            <a:endParaRPr b="1" sz="2900">
              <a:solidFill>
                <a:srgbClr val="FFFFF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76200" y="725650"/>
            <a:ext cx="9067800" cy="185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u="sng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Eutrophication System:</a:t>
            </a:r>
            <a:r>
              <a:rPr lang="en" sz="2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 Engineer </a:t>
            </a:r>
            <a:r>
              <a:rPr i="1" lang="en" sz="2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E. coli</a:t>
            </a:r>
            <a:r>
              <a:rPr lang="en" sz="2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 to absorb excess phosphorus in water using ppk gene with several safety components</a:t>
            </a:r>
            <a:endParaRPr sz="2800">
              <a:solidFill>
                <a:srgbClr val="FFFFFF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rgbClr val="FFFFF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76225" y="1725975"/>
            <a:ext cx="9067800" cy="142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u="sng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Hemophilia System:</a:t>
            </a:r>
            <a:r>
              <a:rPr lang="en" sz="2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 Engineer </a:t>
            </a:r>
            <a:r>
              <a:rPr i="1" lang="en" sz="2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E. coli</a:t>
            </a:r>
            <a:r>
              <a:rPr lang="en" sz="2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, K12 strain, to produce Factors VIII, IX, and X to hasten blood coagulation in order to benefit hemophiliacs, who suffer from a lack of blood-clotting proteins</a:t>
            </a:r>
            <a:endParaRPr sz="2800">
              <a:solidFill>
                <a:srgbClr val="FFFFF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76225" y="3125888"/>
            <a:ext cx="8482800" cy="133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 u="sng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Glial Scars System:</a:t>
            </a:r>
            <a:r>
              <a:rPr lang="en" sz="26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lang="en" sz="26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Use siRNA to slow down the production of GFAP and CX-30 when elevated levels are detected during the formation of glial scars, since they can inhibit regeneration in the CNS</a:t>
            </a:r>
            <a:endParaRPr sz="2600">
              <a:solidFill>
                <a:srgbClr val="FFFFF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228625" y="4482300"/>
            <a:ext cx="8957400" cy="72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Eutrophication System</a:t>
            </a:r>
            <a:r>
              <a:rPr lang="en" sz="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 Authors: Annabella Chen, </a:t>
            </a:r>
            <a:r>
              <a:rPr lang="en" sz="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Abigail </a:t>
            </a:r>
            <a:r>
              <a:rPr lang="en" sz="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Dillon, Yuying Fan, Song Leav, Amanda Zhang</a:t>
            </a:r>
            <a:endParaRPr sz="800">
              <a:solidFill>
                <a:srgbClr val="FFFFFF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Hemophilia</a:t>
            </a:r>
            <a:r>
              <a:rPr lang="en" sz="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b="1" lang="en" sz="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System</a:t>
            </a:r>
            <a:r>
              <a:rPr lang="en" sz="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 Authors: Nitya Aryasomayajula, Soumili Dey, Sam Dillon, Anne Fu, Apurva Joshi, Paul Kim, Rohit Kommuru, Alex Russell, Julia Wu</a:t>
            </a:r>
            <a:endParaRPr sz="800">
              <a:solidFill>
                <a:srgbClr val="FFFFFF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Glial Scars</a:t>
            </a:r>
            <a:r>
              <a:rPr lang="en" sz="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 System Authors: Will Klatte, Mariana Maranga, Anya Mittal, Arjun Saulnier, Hannah Tandang, Grace Xu</a:t>
            </a:r>
            <a:endParaRPr sz="800">
              <a:solidFill>
                <a:srgbClr val="FFFFFF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Advisor. Mr. Mathieu</a:t>
            </a:r>
            <a:endParaRPr sz="8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FFFFF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pic>
        <p:nvPicPr>
          <p:cNvPr id="59" name="Google Shape;59;p13"/>
          <p:cNvPicPr preferRelativeResize="0"/>
          <p:nvPr/>
        </p:nvPicPr>
        <p:blipFill rotWithShape="1">
          <a:blip r:embed="rId3">
            <a:alphaModFix/>
          </a:blip>
          <a:srcRect b="25940" l="33980" r="34171" t="36815"/>
          <a:stretch/>
        </p:blipFill>
        <p:spPr>
          <a:xfrm>
            <a:off x="7678100" y="76198"/>
            <a:ext cx="1389700" cy="913699"/>
          </a:xfrm>
          <a:prstGeom prst="rect">
            <a:avLst/>
          </a:prstGeom>
          <a:noFill/>
          <a:ln cap="flat" cmpd="sng" w="1905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60" name="Google Shape;60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72550" y="4576061"/>
            <a:ext cx="3210250" cy="370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Dark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