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8" roundtripDataSignature="AMtx7mj83yZD5K5JVXlxxiIQ7IiICPcx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p>
        </p:txBody>
      </p:sp>
      <p:sp>
        <p:nvSpPr>
          <p:cNvPr id="81" name="Google Shape;81;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100"/>
          </a:p>
        </p:txBody>
      </p:sp>
      <p:sp>
        <p:nvSpPr>
          <p:cNvPr id="96" name="Google Shape;96;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3"/>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5"/>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6"/>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7"/>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7"/>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7"/>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7"/>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7"/>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8"/>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10"/>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0"/>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10"/>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11"/>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1"/>
          <p:cNvSpPr/>
          <p:nvPr>
            <p:ph idx="2" type="pic"/>
          </p:nvPr>
        </p:nvSpPr>
        <p:spPr>
          <a:xfrm>
            <a:off x="7343091" y="1882439"/>
            <a:ext cx="22478047" cy="12640627"/>
          </a:xfrm>
          <a:prstGeom prst="rect">
            <a:avLst/>
          </a:prstGeom>
          <a:noFill/>
          <a:ln>
            <a:noFill/>
          </a:ln>
        </p:spPr>
        <p:txBody>
          <a:bodyPr anchorCtr="0" anchor="t" bIns="167225" lIns="334450" spcFirstLastPara="1" rIns="334450" wrap="square" tIns="167225">
            <a:normAutofit/>
          </a:bodyPr>
          <a:lstStyle>
            <a:lvl1pPr lvl="0" marR="0" rtl="0" algn="l">
              <a:lnSpc>
                <a:spcPct val="100000"/>
              </a:lnSpc>
              <a:spcBef>
                <a:spcPts val="2340"/>
              </a:spcBef>
              <a:spcAft>
                <a:spcPts val="0"/>
              </a:spcAft>
              <a:buClr>
                <a:schemeClr val="dk1"/>
              </a:buClr>
              <a:buSzPts val="11700"/>
              <a:buFont typeface="Arial"/>
              <a:buNone/>
              <a:defRPr b="0" i="0" sz="11700" u="none" cap="none" strike="noStrike">
                <a:solidFill>
                  <a:schemeClr val="dk1"/>
                </a:solidFill>
                <a:latin typeface="Calibri"/>
                <a:ea typeface="Calibri"/>
                <a:cs typeface="Calibri"/>
                <a:sym typeface="Calibri"/>
              </a:defRPr>
            </a:lvl1pPr>
            <a:lvl2pPr lvl="1" marR="0" rtl="0" algn="l">
              <a:lnSpc>
                <a:spcPct val="100000"/>
              </a:lnSpc>
              <a:spcBef>
                <a:spcPts val="2040"/>
              </a:spcBef>
              <a:spcAft>
                <a:spcPts val="0"/>
              </a:spcAft>
              <a:buClr>
                <a:schemeClr val="dk1"/>
              </a:buClr>
              <a:buSzPts val="10200"/>
              <a:buFont typeface="Arial"/>
              <a:buNone/>
              <a:defRPr b="0" i="0" sz="10200" u="none" cap="none" strike="noStrike">
                <a:solidFill>
                  <a:schemeClr val="dk1"/>
                </a:solidFill>
                <a:latin typeface="Calibri"/>
                <a:ea typeface="Calibri"/>
                <a:cs typeface="Calibri"/>
                <a:sym typeface="Calibri"/>
              </a:defRPr>
            </a:lvl2pPr>
            <a:lvl3pPr lvl="2" marR="0" rtl="0" algn="l">
              <a:lnSpc>
                <a:spcPct val="100000"/>
              </a:lnSpc>
              <a:spcBef>
                <a:spcPts val="176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3pPr>
            <a:lvl4pPr lvl="3"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4pPr>
            <a:lvl5pPr lvl="4"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5pPr>
            <a:lvl6pPr lvl="5"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6pPr>
            <a:lvl7pPr lvl="6"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7pPr>
            <a:lvl8pPr lvl="7"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8pPr>
            <a:lvl9pPr lvl="8"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9pPr>
          </a:lstStyle>
          <a:p/>
        </p:txBody>
      </p:sp>
      <p:sp>
        <p:nvSpPr>
          <p:cNvPr id="62" name="Google Shape;62;p11"/>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2"/>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6.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2015.igem.org/Team:HKUST-Rice/Phosphate_Sensor" TargetMode="External"/><Relationship Id="rId4" Type="http://schemas.openxmlformats.org/officeDocument/2006/relationships/hyperlink" Target="http://2013.igem.org/Team:Tokyo_Tech/Experiment/phoA_Promoter_Assay" TargetMode="External"/><Relationship Id="rId11" Type="http://schemas.openxmlformats.org/officeDocument/2006/relationships/image" Target="../media/image5.png"/><Relationship Id="rId10" Type="http://schemas.openxmlformats.org/officeDocument/2006/relationships/image" Target="../media/image4.png"/><Relationship Id="rId9" Type="http://schemas.openxmlformats.org/officeDocument/2006/relationships/image" Target="../media/image3.png"/><Relationship Id="rId5" Type="http://schemas.openxmlformats.org/officeDocument/2006/relationships/image" Target="../media/image1.png"/><Relationship Id="rId6" Type="http://schemas.openxmlformats.org/officeDocument/2006/relationships/image" Target="../media/image6.png"/><Relationship Id="rId7" Type="http://schemas.openxmlformats.org/officeDocument/2006/relationships/hyperlink" Target="http://2015.igem.org/Team:HKUST-Rice/Nitrate_Sensor_PyeaR" TargetMode="External"/><Relationship Id="rId8" Type="http://schemas.openxmlformats.org/officeDocument/2006/relationships/hyperlink" Target="http://2015.igem.org/Team:HKUST-Rice/Model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4"/>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lang="en-US" sz="7200" u="sng">
                <a:solidFill>
                  <a:schemeClr val="lt1"/>
                </a:solidFill>
              </a:rPr>
              <a:t>Phosphorus and Bacteria</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Martin Saenz, Xialing Solis, Vu Hao Nguyen Phan</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Blanson CTE HS, 311 West Road, Houston, TX 77038</a:t>
            </a:r>
            <a:endParaRPr b="0" i="0" sz="4800" u="none" cap="none" strike="noStrike">
              <a:solidFill>
                <a:schemeClr val="lt1"/>
              </a:solidFill>
              <a:latin typeface="Calibri"/>
              <a:ea typeface="Calibri"/>
              <a:cs typeface="Calibri"/>
              <a:sym typeface="Calibri"/>
            </a:endParaRPr>
          </a:p>
        </p:txBody>
      </p:sp>
      <p:sp>
        <p:nvSpPr>
          <p:cNvPr id="84" name="Google Shape;84;p14"/>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85" name="Google Shape;85;p14"/>
          <p:cNvSpPr/>
          <p:nvPr/>
        </p:nvSpPr>
        <p:spPr>
          <a:xfrm>
            <a:off x="644288"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86" name="Google Shape;86;p14"/>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 Did &amp;/or Planned</a:t>
            </a:r>
            <a:endParaRPr b="0" i="0" sz="6600" u="none" cap="none" strike="noStrike">
              <a:solidFill>
                <a:schemeClr val="lt1"/>
              </a:solidFill>
              <a:latin typeface="Calibri"/>
              <a:ea typeface="Calibri"/>
              <a:cs typeface="Calibri"/>
              <a:sym typeface="Calibri"/>
            </a:endParaRPr>
          </a:p>
        </p:txBody>
      </p:sp>
      <p:pic>
        <p:nvPicPr>
          <p:cNvPr id="87" name="Google Shape;87;p14"/>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88" name="Google Shape;88;p14"/>
          <p:cNvPicPr preferRelativeResize="0"/>
          <p:nvPr/>
        </p:nvPicPr>
        <p:blipFill rotWithShape="1">
          <a:blip r:embed="rId4">
            <a:alphaModFix/>
          </a:blip>
          <a:srcRect b="34967" l="20855" r="20806" t="31836"/>
          <a:stretch/>
        </p:blipFill>
        <p:spPr>
          <a:xfrm>
            <a:off x="581714" y="153955"/>
            <a:ext cx="8677656" cy="3291840"/>
          </a:xfrm>
          <a:prstGeom prst="rect">
            <a:avLst/>
          </a:prstGeom>
          <a:noFill/>
          <a:ln>
            <a:noFill/>
          </a:ln>
        </p:spPr>
      </p:pic>
      <p:sp>
        <p:nvSpPr>
          <p:cNvPr id="89" name="Google Shape;89;p14"/>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 name="Google Shape;90;p14"/>
          <p:cNvSpPr txBox="1"/>
          <p:nvPr/>
        </p:nvSpPr>
        <p:spPr>
          <a:xfrm>
            <a:off x="682783" y="5122540"/>
            <a:ext cx="17830800" cy="82680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spAutoFit/>
          </a:bodyPr>
          <a:lstStyle/>
          <a:p>
            <a:pPr indent="-584200" lvl="0" marL="4572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Our team is working on creating a bacteria that glows to help farmers determine the appropriate </a:t>
            </a:r>
            <a:r>
              <a:rPr lang="en-US" sz="4800">
                <a:solidFill>
                  <a:schemeClr val="dk1"/>
                </a:solidFill>
                <a:latin typeface="Calibri"/>
                <a:ea typeface="Calibri"/>
                <a:cs typeface="Calibri"/>
                <a:sym typeface="Calibri"/>
              </a:rPr>
              <a:t>quantity</a:t>
            </a:r>
            <a:r>
              <a:rPr lang="en-US" sz="4800">
                <a:solidFill>
                  <a:schemeClr val="dk1"/>
                </a:solidFill>
                <a:latin typeface="Calibri"/>
                <a:ea typeface="Calibri"/>
                <a:cs typeface="Calibri"/>
                <a:sym typeface="Calibri"/>
              </a:rPr>
              <a:t> to resupply their soil with phosphorus.</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However, we decided to do a separate experiment to help us prepare for creating the bacteria</a:t>
            </a:r>
            <a:endParaRPr sz="4800">
              <a:solidFill>
                <a:schemeClr val="dk1"/>
              </a:solidFill>
              <a:latin typeface="Calibri"/>
              <a:ea typeface="Calibri"/>
              <a:cs typeface="Calibri"/>
              <a:sym typeface="Calibri"/>
            </a:endParaRPr>
          </a:p>
          <a:p>
            <a:pPr indent="-533400" lvl="0" marL="4572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Now, we plan to observe the bacterial growth of </a:t>
            </a:r>
            <a:r>
              <a:rPr i="1" lang="en-US" sz="4800">
                <a:solidFill>
                  <a:schemeClr val="dk1"/>
                </a:solidFill>
                <a:latin typeface="Calibri"/>
                <a:ea typeface="Calibri"/>
                <a:cs typeface="Calibri"/>
                <a:sym typeface="Calibri"/>
              </a:rPr>
              <a:t>Bacillus cereus, </a:t>
            </a:r>
            <a:r>
              <a:rPr lang="en-US" sz="4800">
                <a:solidFill>
                  <a:schemeClr val="dk1"/>
                </a:solidFill>
                <a:latin typeface="Calibri"/>
                <a:ea typeface="Calibri"/>
                <a:cs typeface="Calibri"/>
                <a:sym typeface="Calibri"/>
              </a:rPr>
              <a:t>influenced by different concentrations of phosphorus atop Agar plates. </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Afterwards, the results will help us understand and create our genetically modified bacteria capable of absorbing phosphorus to carry out its tasks.</a:t>
            </a:r>
            <a:endParaRPr sz="4800">
              <a:solidFill>
                <a:schemeClr val="dk1"/>
              </a:solidFill>
              <a:latin typeface="Calibri"/>
              <a:ea typeface="Calibri"/>
              <a:cs typeface="Calibri"/>
              <a:sym typeface="Calibri"/>
            </a:endParaRPr>
          </a:p>
        </p:txBody>
      </p:sp>
      <p:pic>
        <p:nvPicPr>
          <p:cNvPr id="91" name="Google Shape;91;p14"/>
          <p:cNvPicPr preferRelativeResize="0"/>
          <p:nvPr/>
        </p:nvPicPr>
        <p:blipFill rotWithShape="1">
          <a:blip r:embed="rId5">
            <a:alphaModFix/>
          </a:blip>
          <a:srcRect b="10448" l="9894" r="23963" t="9365"/>
          <a:stretch/>
        </p:blipFill>
        <p:spPr>
          <a:xfrm>
            <a:off x="3606900" y="14267750"/>
            <a:ext cx="12872198" cy="6583675"/>
          </a:xfrm>
          <a:prstGeom prst="rect">
            <a:avLst/>
          </a:prstGeom>
          <a:noFill/>
          <a:ln>
            <a:noFill/>
          </a:ln>
        </p:spPr>
      </p:pic>
      <p:sp>
        <p:nvSpPr>
          <p:cNvPr id="92" name="Google Shape;92;p14"/>
          <p:cNvSpPr/>
          <p:nvPr/>
        </p:nvSpPr>
        <p:spPr>
          <a:xfrm>
            <a:off x="18973125" y="5118975"/>
            <a:ext cx="17830800" cy="127053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406400" lvl="0" marL="457200" rtl="0" algn="l">
              <a:spcBef>
                <a:spcPts val="0"/>
              </a:spcBef>
              <a:spcAft>
                <a:spcPts val="0"/>
              </a:spcAft>
              <a:buClr>
                <a:schemeClr val="dk1"/>
              </a:buClr>
              <a:buSzPts val="2800"/>
              <a:buChar char="●"/>
            </a:pPr>
            <a:r>
              <a:rPr lang="en-US" sz="4800">
                <a:solidFill>
                  <a:schemeClr val="dk1"/>
                </a:solidFill>
                <a:latin typeface="Calibri"/>
                <a:ea typeface="Calibri"/>
                <a:cs typeface="Calibri"/>
                <a:sym typeface="Calibri"/>
              </a:rPr>
              <a:t>Our experiment plan is to use the BioBuilder Kit given to us and use a marker to divide an Agar plate into 4 sections </a:t>
            </a:r>
            <a:r>
              <a:rPr lang="en-US" sz="4800">
                <a:solidFill>
                  <a:schemeClr val="dk1"/>
                </a:solidFill>
                <a:highlight>
                  <a:srgbClr val="FFE599"/>
                </a:highlight>
                <a:latin typeface="Calibri"/>
                <a:ea typeface="Calibri"/>
                <a:cs typeface="Calibri"/>
                <a:sym typeface="Calibri"/>
              </a:rPr>
              <a:t>and figuratively named</a:t>
            </a:r>
            <a:r>
              <a:rPr lang="en-US" sz="4800">
                <a:solidFill>
                  <a:schemeClr val="dk1"/>
                </a:solidFill>
                <a:latin typeface="Calibri"/>
                <a:ea typeface="Calibri"/>
                <a:cs typeface="Calibri"/>
                <a:sym typeface="Calibri"/>
              </a:rPr>
              <a:t> Group 1: Control, Group 2, Group 3, and Group 4, in a clockwise rotation.</a:t>
            </a:r>
            <a:endParaRPr sz="4800">
              <a:solidFill>
                <a:schemeClr val="dk1"/>
              </a:solidFill>
              <a:latin typeface="Calibri"/>
              <a:ea typeface="Calibri"/>
              <a:cs typeface="Calibri"/>
              <a:sym typeface="Calibri"/>
            </a:endParaRPr>
          </a:p>
          <a:p>
            <a:pPr indent="0" lvl="0" marL="457200" rtl="0" algn="l">
              <a:spcBef>
                <a:spcPts val="0"/>
              </a:spcBef>
              <a:spcAft>
                <a:spcPts val="0"/>
              </a:spcAft>
              <a:buNone/>
            </a:pPr>
            <a:r>
              <a:t/>
            </a:r>
            <a:endParaRPr sz="4800">
              <a:solidFill>
                <a:schemeClr val="dk1"/>
              </a:solidFill>
              <a:latin typeface="Calibri"/>
              <a:ea typeface="Calibri"/>
              <a:cs typeface="Calibri"/>
              <a:sym typeface="Calibri"/>
            </a:endParaRPr>
          </a:p>
          <a:p>
            <a:pPr indent="-406400" lvl="1" marL="9144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Group 1: Control, 0 concentrations of phosphorus</a:t>
            </a:r>
            <a:endParaRPr sz="4800">
              <a:solidFill>
                <a:schemeClr val="dk1"/>
              </a:solidFill>
              <a:latin typeface="Calibri"/>
              <a:ea typeface="Calibri"/>
              <a:cs typeface="Calibri"/>
              <a:sym typeface="Calibri"/>
            </a:endParaRPr>
          </a:p>
          <a:p>
            <a:pPr indent="-406400" lvl="1" marL="9144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Group 2: 300 micromolar phosphorus solution </a:t>
            </a:r>
            <a:endParaRPr sz="4800">
              <a:solidFill>
                <a:schemeClr val="dk1"/>
              </a:solidFill>
              <a:latin typeface="Calibri"/>
              <a:ea typeface="Calibri"/>
              <a:cs typeface="Calibri"/>
              <a:sym typeface="Calibri"/>
            </a:endParaRPr>
          </a:p>
          <a:p>
            <a:pPr indent="-406400" lvl="1" marL="9144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Group 3: 900 micromolar phosphorus solution</a:t>
            </a:r>
            <a:endParaRPr sz="4800">
              <a:solidFill>
                <a:schemeClr val="dk1"/>
              </a:solidFill>
              <a:latin typeface="Calibri"/>
              <a:ea typeface="Calibri"/>
              <a:cs typeface="Calibri"/>
              <a:sym typeface="Calibri"/>
            </a:endParaRPr>
          </a:p>
          <a:p>
            <a:pPr indent="-406400" lvl="1" marL="9144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Group 4: 1200 micromolar phosphorus solution</a:t>
            </a:r>
            <a:endParaRPr sz="4800">
              <a:solidFill>
                <a:schemeClr val="dk1"/>
              </a:solidFill>
              <a:latin typeface="Calibri"/>
              <a:ea typeface="Calibri"/>
              <a:cs typeface="Calibri"/>
              <a:sym typeface="Calibri"/>
            </a:endParaRPr>
          </a:p>
          <a:p>
            <a:pPr indent="0" lvl="0" marL="0" rtl="0" algn="l">
              <a:spcBef>
                <a:spcPts val="0"/>
              </a:spcBef>
              <a:spcAft>
                <a:spcPts val="0"/>
              </a:spcAft>
              <a:buNone/>
            </a:pPr>
            <a:r>
              <a:t/>
            </a:r>
            <a:endParaRPr sz="4800">
              <a:solidFill>
                <a:schemeClr val="dk1"/>
              </a:solidFill>
              <a:latin typeface="Calibri"/>
              <a:ea typeface="Calibri"/>
              <a:cs typeface="Calibri"/>
              <a:sym typeface="Calibri"/>
            </a:endParaRPr>
          </a:p>
          <a:p>
            <a:pPr indent="-406400" lvl="0" marL="457200" rtl="0" algn="l">
              <a:spcBef>
                <a:spcPts val="0"/>
              </a:spcBef>
              <a:spcAft>
                <a:spcPts val="0"/>
              </a:spcAft>
              <a:buClr>
                <a:schemeClr val="dk1"/>
              </a:buClr>
              <a:buSzPts val="2800"/>
              <a:buChar char="●"/>
            </a:pPr>
            <a:r>
              <a:rPr lang="en-US" sz="4800">
                <a:solidFill>
                  <a:schemeClr val="dk1"/>
                </a:solidFill>
                <a:latin typeface="Calibri"/>
                <a:ea typeface="Calibri"/>
                <a:cs typeface="Calibri"/>
                <a:sym typeface="Calibri"/>
              </a:rPr>
              <a:t>Solutions will be created separately into sterilized pipettes and drops will be absorbed by agar for 10 seconds</a:t>
            </a:r>
            <a:endParaRPr sz="4800">
              <a:solidFill>
                <a:schemeClr val="dk1"/>
              </a:solidFill>
              <a:latin typeface="Calibri"/>
              <a:ea typeface="Calibri"/>
              <a:cs typeface="Calibri"/>
              <a:sym typeface="Calibri"/>
            </a:endParaRPr>
          </a:p>
          <a:p>
            <a:pPr indent="-406400" lvl="0" marL="457200" rtl="0" algn="l">
              <a:spcBef>
                <a:spcPts val="0"/>
              </a:spcBef>
              <a:spcAft>
                <a:spcPts val="0"/>
              </a:spcAft>
              <a:buClr>
                <a:schemeClr val="dk1"/>
              </a:buClr>
              <a:buSzPts val="2800"/>
              <a:buChar char="●"/>
            </a:pPr>
            <a:r>
              <a:rPr lang="en-US" sz="4800">
                <a:solidFill>
                  <a:schemeClr val="dk1"/>
                </a:solidFill>
                <a:latin typeface="Calibri"/>
                <a:ea typeface="Calibri"/>
                <a:cs typeface="Calibri"/>
                <a:sym typeface="Calibri"/>
              </a:rPr>
              <a:t>Bacteria will be placed in each section and left to grow for 2-3 days</a:t>
            </a:r>
            <a:endParaRPr sz="4800">
              <a:solidFill>
                <a:schemeClr val="dk1"/>
              </a:solidFill>
              <a:latin typeface="Calibri"/>
              <a:ea typeface="Calibri"/>
              <a:cs typeface="Calibri"/>
              <a:sym typeface="Calibri"/>
            </a:endParaRPr>
          </a:p>
          <a:p>
            <a:pPr indent="-406400" lvl="0" marL="457200" rtl="0" algn="l">
              <a:spcBef>
                <a:spcPts val="0"/>
              </a:spcBef>
              <a:spcAft>
                <a:spcPts val="0"/>
              </a:spcAft>
              <a:buClr>
                <a:schemeClr val="dk1"/>
              </a:buClr>
              <a:buSzPts val="2800"/>
              <a:buChar char="●"/>
            </a:pPr>
            <a:r>
              <a:rPr lang="en-US" sz="4800">
                <a:solidFill>
                  <a:schemeClr val="dk1"/>
                </a:solidFill>
                <a:latin typeface="Calibri"/>
                <a:ea typeface="Calibri"/>
                <a:cs typeface="Calibri"/>
                <a:sym typeface="Calibri"/>
              </a:rPr>
              <a:t>Observations on the bacteria’s growth will be made either by weight or by the size of the colonies.</a:t>
            </a:r>
            <a:endParaRPr sz="4800">
              <a:solidFill>
                <a:schemeClr val="dk1"/>
              </a:solidFill>
              <a:latin typeface="Calibri"/>
              <a:ea typeface="Calibri"/>
              <a:cs typeface="Calibri"/>
              <a:sym typeface="Calibri"/>
            </a:endParaRPr>
          </a:p>
          <a:p>
            <a:pPr indent="-406400" lvl="0" marL="457200" rtl="0" algn="l">
              <a:spcBef>
                <a:spcPts val="0"/>
              </a:spcBef>
              <a:spcAft>
                <a:spcPts val="0"/>
              </a:spcAft>
              <a:buClr>
                <a:schemeClr val="dk1"/>
              </a:buClr>
              <a:buSzPts val="2800"/>
              <a:buChar char="●"/>
            </a:pPr>
            <a:r>
              <a:rPr lang="en-US" sz="4800">
                <a:solidFill>
                  <a:schemeClr val="dk1"/>
                </a:solidFill>
                <a:latin typeface="Calibri"/>
                <a:ea typeface="Calibri"/>
                <a:cs typeface="Calibri"/>
                <a:sym typeface="Calibri"/>
              </a:rPr>
              <a:t>Optionally, an antibiotic disk can be added in the agar plate to observe the bacteria’s reaction to antibiotics</a:t>
            </a:r>
            <a:endParaRPr sz="4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7" name="Shape 97"/>
        <p:cNvGrpSpPr/>
        <p:nvPr/>
      </p:nvGrpSpPr>
      <p:grpSpPr>
        <a:xfrm>
          <a:off x="0" y="0"/>
          <a:ext cx="0" cy="0"/>
          <a:chOff x="0" y="0"/>
          <a:chExt cx="0" cy="0"/>
        </a:xfrm>
      </p:grpSpPr>
      <p:sp>
        <p:nvSpPr>
          <p:cNvPr id="98" name="Google Shape;98;p1"/>
          <p:cNvSpPr/>
          <p:nvPr/>
        </p:nvSpPr>
        <p:spPr>
          <a:xfrm>
            <a:off x="19061866"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99" name="Google Shape;99;p1"/>
          <p:cNvSpPr/>
          <p:nvPr/>
        </p:nvSpPr>
        <p:spPr>
          <a:xfrm>
            <a:off x="640490"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00" name="Google Shape;100;p1"/>
          <p:cNvSpPr/>
          <p:nvPr/>
        </p:nvSpPr>
        <p:spPr>
          <a:xfrm>
            <a:off x="19101273" y="13200608"/>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01" name="Google Shape;101;p1"/>
          <p:cNvSpPr/>
          <p:nvPr/>
        </p:nvSpPr>
        <p:spPr>
          <a:xfrm>
            <a:off x="19101325" y="14727575"/>
            <a:ext cx="18183900" cy="60672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0" i="0" lang="en-US" sz="3000" u="none" cap="none" strike="noStrike">
                <a:solidFill>
                  <a:schemeClr val="dk1"/>
                </a:solidFill>
                <a:latin typeface="Calibri"/>
                <a:ea typeface="Calibri"/>
                <a:cs typeface="Calibri"/>
                <a:sym typeface="Calibri"/>
              </a:rPr>
              <a:t>Thanks to whomever should be acknowledged in this research</a:t>
            </a:r>
            <a:r>
              <a:rPr lang="en-US" sz="3000">
                <a:solidFill>
                  <a:schemeClr val="dk1"/>
                </a:solidFill>
                <a:latin typeface="Calibri"/>
                <a:ea typeface="Calibri"/>
                <a:cs typeface="Calibri"/>
                <a:sym typeface="Calibri"/>
              </a:rPr>
              <a:t>:</a:t>
            </a:r>
            <a:endParaRPr sz="3000">
              <a:solidFill>
                <a:schemeClr val="dk1"/>
              </a:solidFill>
              <a:latin typeface="Calibri"/>
              <a:ea typeface="Calibri"/>
              <a:cs typeface="Calibri"/>
              <a:sym typeface="Calibri"/>
            </a:endParaRPr>
          </a:p>
          <a:p>
            <a:pPr indent="-603250" lvl="0" marL="914400" marR="0" rtl="0" algn="l">
              <a:lnSpc>
                <a:spcPct val="100000"/>
              </a:lnSpc>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Laura Alberici Da Barbiano</a:t>
            </a:r>
            <a:endParaRPr sz="3000">
              <a:solidFill>
                <a:schemeClr val="dk1"/>
              </a:solidFill>
              <a:latin typeface="Calibri"/>
              <a:ea typeface="Calibri"/>
              <a:cs typeface="Calibri"/>
              <a:sym typeface="Calibri"/>
            </a:endParaRPr>
          </a:p>
          <a:p>
            <a:pPr indent="-603250" lvl="0" marL="914400" marR="0" rtl="0" algn="l">
              <a:lnSpc>
                <a:spcPct val="100000"/>
              </a:lnSpc>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Natasha Turyasingura</a:t>
            </a:r>
            <a:endParaRPr sz="3000">
              <a:solidFill>
                <a:schemeClr val="dk1"/>
              </a:solidFill>
              <a:latin typeface="Calibri"/>
              <a:ea typeface="Calibri"/>
              <a:cs typeface="Calibri"/>
              <a:sym typeface="Calibri"/>
            </a:endParaRPr>
          </a:p>
          <a:p>
            <a:pPr indent="-603250" lvl="0" marL="914400" marR="0" rtl="0" algn="l">
              <a:lnSpc>
                <a:spcPct val="100000"/>
              </a:lnSpc>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Vu Hao Nguyen Phan (Research Member/Student at Blanson CTE HS)</a:t>
            </a:r>
            <a:endParaRPr sz="3000">
              <a:solidFill>
                <a:schemeClr val="dk1"/>
              </a:solidFill>
              <a:latin typeface="Calibri"/>
              <a:ea typeface="Calibri"/>
              <a:cs typeface="Calibri"/>
              <a:sym typeface="Calibri"/>
            </a:endParaRPr>
          </a:p>
          <a:p>
            <a:pPr indent="-603250" lvl="0" marL="914400" marR="0" rtl="0" algn="l">
              <a:lnSpc>
                <a:spcPct val="100000"/>
              </a:lnSpc>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Martin Saenz </a:t>
            </a:r>
            <a:r>
              <a:rPr lang="en-US" sz="3000">
                <a:solidFill>
                  <a:schemeClr val="dk1"/>
                </a:solidFill>
                <a:latin typeface="Calibri"/>
                <a:ea typeface="Calibri"/>
                <a:cs typeface="Calibri"/>
                <a:sym typeface="Calibri"/>
              </a:rPr>
              <a:t>(Research Member/Student at Blanson CTE HS)</a:t>
            </a:r>
            <a:endParaRPr sz="3000">
              <a:solidFill>
                <a:schemeClr val="dk1"/>
              </a:solidFill>
              <a:latin typeface="Calibri"/>
              <a:ea typeface="Calibri"/>
              <a:cs typeface="Calibri"/>
              <a:sym typeface="Calibri"/>
            </a:endParaRPr>
          </a:p>
          <a:p>
            <a:pPr indent="-603250" lvl="0" marL="914400" marR="0" rtl="0" algn="l">
              <a:lnSpc>
                <a:spcPct val="100000"/>
              </a:lnSpc>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Xialing Solis </a:t>
            </a:r>
            <a:r>
              <a:rPr lang="en-US" sz="3000">
                <a:solidFill>
                  <a:schemeClr val="dk1"/>
                </a:solidFill>
                <a:latin typeface="Calibri"/>
                <a:ea typeface="Calibri"/>
                <a:cs typeface="Calibri"/>
                <a:sym typeface="Calibri"/>
              </a:rPr>
              <a:t>(Research Member/Student at Blanson CTE HS)</a:t>
            </a:r>
            <a:endParaRPr sz="3000">
              <a:solidFill>
                <a:schemeClr val="dk1"/>
              </a:solidFill>
              <a:latin typeface="Calibri"/>
              <a:ea typeface="Calibri"/>
              <a:cs typeface="Calibri"/>
              <a:sym typeface="Calibri"/>
            </a:endParaRPr>
          </a:p>
          <a:p>
            <a:pPr indent="0" lvl="0" marL="355600" rtl="0" algn="l">
              <a:lnSpc>
                <a:spcPct val="115000"/>
              </a:lnSpc>
              <a:spcBef>
                <a:spcPts val="1200"/>
              </a:spcBef>
              <a:spcAft>
                <a:spcPts val="0"/>
              </a:spcAft>
              <a:buNone/>
            </a:pPr>
            <a:r>
              <a:rPr b="1" lang="en-US" sz="3000">
                <a:solidFill>
                  <a:schemeClr val="dk1"/>
                </a:solidFill>
                <a:latin typeface="Calibri"/>
                <a:ea typeface="Calibri"/>
                <a:cs typeface="Calibri"/>
                <a:sym typeface="Calibri"/>
              </a:rPr>
              <a:t>H. (2015). Phosphate Sensor - PphoA , PphoBR. Retrieved February 24, 2021, from </a:t>
            </a:r>
            <a:r>
              <a:rPr b="1" lang="en-US" sz="3000" u="sng">
                <a:solidFill>
                  <a:schemeClr val="hlink"/>
                </a:solidFill>
                <a:latin typeface="Calibri"/>
                <a:ea typeface="Calibri"/>
                <a:cs typeface="Calibri"/>
                <a:sym typeface="Calibri"/>
                <a:hlinkClick r:id="rId3"/>
              </a:rPr>
              <a:t>http://2015.igem.org/Team:HKUST-Rice/Phosphate_Sensor</a:t>
            </a:r>
            <a:endParaRPr sz="3000">
              <a:solidFill>
                <a:schemeClr val="dk1"/>
              </a:solidFill>
              <a:latin typeface="Calibri"/>
              <a:ea typeface="Calibri"/>
              <a:cs typeface="Calibri"/>
              <a:sym typeface="Calibri"/>
            </a:endParaRPr>
          </a:p>
          <a:p>
            <a:pPr indent="0" lvl="0" marL="355600" rtl="0" algn="l">
              <a:lnSpc>
                <a:spcPct val="115000"/>
              </a:lnSpc>
              <a:spcBef>
                <a:spcPts val="1200"/>
              </a:spcBef>
              <a:spcAft>
                <a:spcPts val="0"/>
              </a:spcAft>
              <a:buNone/>
            </a:pPr>
            <a:r>
              <a:rPr lang="en-US" sz="3000">
                <a:solidFill>
                  <a:schemeClr val="dk1"/>
                </a:solidFill>
                <a:latin typeface="Calibri"/>
                <a:ea typeface="Calibri"/>
                <a:cs typeface="Calibri"/>
                <a:sym typeface="Calibri"/>
              </a:rPr>
              <a:t>Suzuki, S., Saito, K., Wakabayashi, Y., Hatanaka, E., Watarai, N., Masanori, M., . . . Shi, Y. (2013, October 29). PhoA Promoter Assay. Retrieved February 25, 2021, from </a:t>
            </a:r>
            <a:r>
              <a:rPr lang="en-US" sz="3000" u="sng">
                <a:solidFill>
                  <a:schemeClr val="hlink"/>
                </a:solidFill>
                <a:latin typeface="Calibri"/>
                <a:ea typeface="Calibri"/>
                <a:cs typeface="Calibri"/>
                <a:sym typeface="Calibri"/>
                <a:hlinkClick r:id="rId4"/>
              </a:rPr>
              <a:t>http://2013.igem.org/Team:Tokyo_Tech/Experiment/phoA_Promoter_Assay</a:t>
            </a:r>
            <a:endParaRPr sz="3000">
              <a:solidFill>
                <a:schemeClr val="dk1"/>
              </a:solidFill>
              <a:latin typeface="Calibri"/>
              <a:ea typeface="Calibri"/>
              <a:cs typeface="Calibri"/>
              <a:sym typeface="Calibri"/>
            </a:endParaRPr>
          </a:p>
          <a:p>
            <a:pPr indent="0" lvl="0" marL="355600" rtl="0" algn="l">
              <a:lnSpc>
                <a:spcPct val="115000"/>
              </a:lnSpc>
              <a:spcBef>
                <a:spcPts val="1200"/>
              </a:spcBef>
              <a:spcAft>
                <a:spcPts val="0"/>
              </a:spcAft>
              <a:buClr>
                <a:schemeClr val="dk1"/>
              </a:buClr>
              <a:buSzPts val="1100"/>
              <a:buFont typeface="Arial"/>
              <a:buNone/>
            </a:pPr>
            <a:r>
              <a:t/>
            </a:r>
            <a:endParaRPr b="1" sz="3000">
              <a:solidFill>
                <a:schemeClr val="dk1"/>
              </a:solidFill>
              <a:latin typeface="Calibri"/>
              <a:ea typeface="Calibri"/>
              <a:cs typeface="Calibri"/>
              <a:sym typeface="Calibri"/>
            </a:endParaRPr>
          </a:p>
          <a:p>
            <a:pPr indent="0" lvl="0" marL="355600" rtl="0" algn="l">
              <a:lnSpc>
                <a:spcPct val="115000"/>
              </a:lnSpc>
              <a:spcBef>
                <a:spcPts val="1200"/>
              </a:spcBef>
              <a:spcAft>
                <a:spcPts val="0"/>
              </a:spcAft>
              <a:buNone/>
            </a:pPr>
            <a:r>
              <a:t/>
            </a:r>
            <a:endParaRPr b="1" sz="3000">
              <a:solidFill>
                <a:schemeClr val="dk1"/>
              </a:solidFill>
              <a:latin typeface="Calibri"/>
              <a:ea typeface="Calibri"/>
              <a:cs typeface="Calibri"/>
              <a:sym typeface="Calibri"/>
            </a:endParaRPr>
          </a:p>
          <a:p>
            <a:pPr indent="0" lvl="0" marL="355600" rtl="0" algn="l">
              <a:lnSpc>
                <a:spcPct val="115000"/>
              </a:lnSpc>
              <a:spcBef>
                <a:spcPts val="1200"/>
              </a:spcBef>
              <a:spcAft>
                <a:spcPts val="0"/>
              </a:spcAft>
              <a:buNone/>
            </a:pPr>
            <a:r>
              <a:t/>
            </a:r>
            <a:endParaRPr sz="3000">
              <a:solidFill>
                <a:schemeClr val="dk1"/>
              </a:solidFill>
              <a:latin typeface="Calibri"/>
              <a:ea typeface="Calibri"/>
              <a:cs typeface="Calibri"/>
              <a:sym typeface="Calibri"/>
            </a:endParaRPr>
          </a:p>
          <a:p>
            <a:pPr indent="0" lvl="0" marL="0" marR="0" rtl="0" algn="l">
              <a:lnSpc>
                <a:spcPct val="100000"/>
              </a:lnSpc>
              <a:spcBef>
                <a:spcPts val="1200"/>
              </a:spcBef>
              <a:spcAft>
                <a:spcPts val="0"/>
              </a:spcAft>
              <a:buNone/>
            </a:pPr>
            <a:r>
              <a:t/>
            </a:r>
            <a:endParaRPr sz="30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30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3000">
              <a:solidFill>
                <a:schemeClr val="dk1"/>
              </a:solidFill>
              <a:latin typeface="Calibri"/>
              <a:ea typeface="Calibri"/>
              <a:cs typeface="Calibri"/>
              <a:sym typeface="Calibri"/>
            </a:endParaRPr>
          </a:p>
        </p:txBody>
      </p:sp>
      <p:sp>
        <p:nvSpPr>
          <p:cNvPr id="102" name="Google Shape;102;p1"/>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 name="Google Shape;103;p1"/>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Phosphorus and Bacteria</a:t>
            </a:r>
            <a:endParaRPr b="0" i="0" sz="7200" u="sng" cap="none" strike="noStrike">
              <a:solidFill>
                <a:srgbClr val="000000"/>
              </a:solidFill>
              <a:latin typeface="Arial"/>
              <a:ea typeface="Arial"/>
              <a:cs typeface="Arial"/>
              <a:sym typeface="Aria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Martin Saenz, Xialing Solis, Vu Hao Nguyen Phan</a:t>
            </a:r>
            <a:endParaRPr sz="4800">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Blanson CTE HS, 311 West Road, Houston, TX 77038</a:t>
            </a:r>
            <a:endParaRPr sz="4800">
              <a:solidFill>
                <a:schemeClr val="lt1"/>
              </a:solidFill>
              <a:latin typeface="Calibri"/>
              <a:ea typeface="Calibri"/>
              <a:cs typeface="Calibri"/>
              <a:sym typeface="Calibri"/>
            </a:endParaRPr>
          </a:p>
        </p:txBody>
      </p:sp>
      <p:pic>
        <p:nvPicPr>
          <p:cNvPr id="104" name="Google Shape;104;p1"/>
          <p:cNvPicPr preferRelativeResize="0"/>
          <p:nvPr/>
        </p:nvPicPr>
        <p:blipFill rotWithShape="1">
          <a:blip r:embed="rId5">
            <a:alphaModFix/>
          </a:blip>
          <a:srcRect b="31033" l="0" r="0" t="31033"/>
          <a:stretch/>
        </p:blipFill>
        <p:spPr>
          <a:xfrm>
            <a:off x="28253838" y="136523"/>
            <a:ext cx="8677998" cy="3291840"/>
          </a:xfrm>
          <a:prstGeom prst="rect">
            <a:avLst/>
          </a:prstGeom>
          <a:noFill/>
          <a:ln>
            <a:noFill/>
          </a:ln>
        </p:spPr>
      </p:pic>
      <p:pic>
        <p:nvPicPr>
          <p:cNvPr id="105" name="Google Shape;105;p1"/>
          <p:cNvPicPr preferRelativeResize="0"/>
          <p:nvPr/>
        </p:nvPicPr>
        <p:blipFill rotWithShape="1">
          <a:blip r:embed="rId6">
            <a:alphaModFix/>
          </a:blip>
          <a:srcRect b="34967" l="20855" r="20806" t="31836"/>
          <a:stretch/>
        </p:blipFill>
        <p:spPr>
          <a:xfrm>
            <a:off x="581714" y="153955"/>
            <a:ext cx="8677656" cy="3291840"/>
          </a:xfrm>
          <a:prstGeom prst="rect">
            <a:avLst/>
          </a:prstGeom>
          <a:noFill/>
          <a:ln>
            <a:noFill/>
          </a:ln>
        </p:spPr>
      </p:pic>
      <p:sp>
        <p:nvSpPr>
          <p:cNvPr id="106" name="Google Shape;106;p1"/>
          <p:cNvSpPr/>
          <p:nvPr/>
        </p:nvSpPr>
        <p:spPr>
          <a:xfrm>
            <a:off x="626273" y="5186387"/>
            <a:ext cx="17830801" cy="15087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457200" lvl="0" marL="4572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Our challenge for next year’s team is to test how </a:t>
            </a:r>
            <a:r>
              <a:rPr i="1" lang="en-US" sz="4800">
                <a:solidFill>
                  <a:schemeClr val="dk1"/>
                </a:solidFill>
                <a:latin typeface="Calibri"/>
                <a:ea typeface="Calibri"/>
                <a:cs typeface="Calibri"/>
                <a:sym typeface="Calibri"/>
              </a:rPr>
              <a:t>B.</a:t>
            </a:r>
            <a:r>
              <a:rPr i="1" lang="en-US" sz="4800">
                <a:solidFill>
                  <a:schemeClr val="dk1"/>
                </a:solidFill>
                <a:latin typeface="Calibri"/>
                <a:ea typeface="Calibri"/>
                <a:cs typeface="Calibri"/>
                <a:sym typeface="Calibri"/>
              </a:rPr>
              <a:t> cereus</a:t>
            </a:r>
            <a:r>
              <a:rPr lang="en-US" sz="4800">
                <a:solidFill>
                  <a:schemeClr val="dk1"/>
                </a:solidFill>
                <a:latin typeface="Calibri"/>
                <a:ea typeface="Calibri"/>
                <a:cs typeface="Calibri"/>
                <a:sym typeface="Calibri"/>
              </a:rPr>
              <a:t> reacts to concentrations of nitrogen (nitrates) and or potassium. They can use the same method as us and use concentrations found </a:t>
            </a:r>
            <a:r>
              <a:rPr lang="en-US" sz="4800" u="sng">
                <a:solidFill>
                  <a:schemeClr val="hlink"/>
                </a:solidFill>
                <a:latin typeface="Calibri"/>
                <a:ea typeface="Calibri"/>
                <a:cs typeface="Calibri"/>
                <a:sym typeface="Calibri"/>
                <a:hlinkClick r:id="rId7"/>
              </a:rPr>
              <a:t>here </a:t>
            </a:r>
            <a:r>
              <a:rPr lang="en-US" sz="4800">
                <a:solidFill>
                  <a:schemeClr val="dk1"/>
                </a:solidFill>
                <a:latin typeface="Calibri"/>
                <a:ea typeface="Calibri"/>
                <a:cs typeface="Calibri"/>
                <a:sym typeface="Calibri"/>
              </a:rPr>
              <a:t>for nitrogen and </a:t>
            </a:r>
            <a:r>
              <a:rPr lang="en-US" sz="4800" u="sng">
                <a:solidFill>
                  <a:schemeClr val="hlink"/>
                </a:solidFill>
                <a:latin typeface="Calibri"/>
                <a:ea typeface="Calibri"/>
                <a:cs typeface="Calibri"/>
                <a:sym typeface="Calibri"/>
                <a:hlinkClick r:id="rId8"/>
              </a:rPr>
              <a:t>here </a:t>
            </a:r>
            <a:r>
              <a:rPr lang="en-US" sz="4800">
                <a:solidFill>
                  <a:schemeClr val="dk1"/>
                </a:solidFill>
                <a:latin typeface="Calibri"/>
                <a:ea typeface="Calibri"/>
                <a:cs typeface="Calibri"/>
                <a:sym typeface="Calibri"/>
              </a:rPr>
              <a:t>for potassium.</a:t>
            </a:r>
            <a:endParaRPr sz="4800">
              <a:solidFill>
                <a:schemeClr val="dk1"/>
              </a:solidFill>
              <a:latin typeface="Calibri"/>
              <a:ea typeface="Calibri"/>
              <a:cs typeface="Calibri"/>
              <a:sym typeface="Calibri"/>
            </a:endParaRPr>
          </a:p>
          <a:p>
            <a:pPr indent="-457200" lvl="0" marL="4572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A bigger challenge would be creating an NPK sensor that is used in water rather than soil. This bacteria will hopefully help detect runoffs of fertilizers and prevent further water pollution. Sadly, we have no suggestions for this experiment.</a:t>
            </a:r>
            <a:endParaRPr sz="4800">
              <a:solidFill>
                <a:schemeClr val="dk1"/>
              </a:solidFill>
              <a:latin typeface="Calibri"/>
              <a:ea typeface="Calibri"/>
              <a:cs typeface="Calibri"/>
              <a:sym typeface="Calibri"/>
            </a:endParaRPr>
          </a:p>
          <a:p>
            <a:pPr indent="0" lvl="0" marL="0" rtl="0" algn="l">
              <a:spcBef>
                <a:spcPts val="0"/>
              </a:spcBef>
              <a:spcAft>
                <a:spcPts val="0"/>
              </a:spcAft>
              <a:buNone/>
            </a:pPr>
            <a:r>
              <a:t/>
            </a:r>
            <a:endParaRPr sz="4800">
              <a:solidFill>
                <a:schemeClr val="dk1"/>
              </a:solidFill>
              <a:latin typeface="Calibri"/>
              <a:ea typeface="Calibri"/>
              <a:cs typeface="Calibri"/>
              <a:sym typeface="Calibri"/>
            </a:endParaRPr>
          </a:p>
          <a:p>
            <a:pPr indent="0" lvl="0" marL="0" rtl="0" algn="l">
              <a:spcBef>
                <a:spcPts val="0"/>
              </a:spcBef>
              <a:spcAft>
                <a:spcPts val="0"/>
              </a:spcAft>
              <a:buNone/>
            </a:pPr>
            <a:r>
              <a:t/>
            </a:r>
            <a:endParaRPr sz="4800">
              <a:solidFill>
                <a:schemeClr val="dk1"/>
              </a:solidFill>
              <a:latin typeface="Calibri"/>
              <a:ea typeface="Calibri"/>
              <a:cs typeface="Calibri"/>
              <a:sym typeface="Calibri"/>
            </a:endParaRPr>
          </a:p>
          <a:p>
            <a:pPr indent="-457200" lvl="0" marL="4572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Here is some advice we have from our experiences</a:t>
            </a:r>
            <a:r>
              <a:rPr lang="en-US" sz="4800">
                <a:solidFill>
                  <a:schemeClr val="dk1"/>
                </a:solidFill>
                <a:latin typeface="Calibri"/>
                <a:ea typeface="Calibri"/>
                <a:cs typeface="Calibri"/>
                <a:sym typeface="Calibri"/>
                <a:extLst>
                  <a:ext uri="http://customooxmlschemas.google.com/">
                    <go:slidesCustomData xmlns:go="http://customooxmlschemas.google.com/" textRoundtripDataId="0"/>
                  </a:ext>
                </a:extLst>
              </a:rPr>
              <a:t>:</a:t>
            </a:r>
            <a:endParaRPr sz="4800">
              <a:solidFill>
                <a:schemeClr val="dk1"/>
              </a:solidFill>
              <a:latin typeface="Calibri"/>
              <a:ea typeface="Calibri"/>
              <a:cs typeface="Calibri"/>
              <a:sym typeface="Calibri"/>
              <a:extLst>
                <a:ext uri="http://customooxmlschemas.google.com/">
                  <go:slidesCustomData xmlns:go="http://customooxmlschemas.google.com/" textRoundtripDataId="1"/>
                </a:ext>
              </a:extLst>
            </a:endParaRPr>
          </a:p>
          <a:p>
            <a:pPr indent="-406400" lvl="1" marL="9144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extLst>
                  <a:ext uri="http://customooxmlschemas.google.com/">
                    <go:slidesCustomData xmlns:go="http://customooxmlschemas.google.com/" textRoundtripDataId="2"/>
                  </a:ext>
                </a:extLst>
              </a:rPr>
              <a:t>Be wary of miscommunication </a:t>
            </a:r>
            <a:endParaRPr sz="4800">
              <a:solidFill>
                <a:schemeClr val="dk1"/>
              </a:solidFill>
              <a:latin typeface="Calibri"/>
              <a:ea typeface="Calibri"/>
              <a:cs typeface="Calibri"/>
              <a:sym typeface="Calibri"/>
            </a:endParaRPr>
          </a:p>
          <a:p>
            <a:pPr indent="-406400" lvl="1" marL="9144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Divide time fairly for research and development</a:t>
            </a:r>
            <a:endParaRPr b="1" sz="4800">
              <a:solidFill>
                <a:schemeClr val="dk1"/>
              </a:solidFill>
              <a:latin typeface="Calibri"/>
              <a:ea typeface="Calibri"/>
              <a:cs typeface="Calibri"/>
              <a:sym typeface="Calibri"/>
            </a:endParaRPr>
          </a:p>
          <a:p>
            <a:pPr indent="-406400" lvl="1" marL="9144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Use studies/process that have already been test before attempting to create our own process</a:t>
            </a:r>
            <a:endParaRPr sz="4800">
              <a:solidFill>
                <a:schemeClr val="dk1"/>
              </a:solidFill>
              <a:latin typeface="Calibri"/>
              <a:ea typeface="Calibri"/>
              <a:cs typeface="Calibri"/>
              <a:sym typeface="Calibri"/>
            </a:endParaRPr>
          </a:p>
          <a:p>
            <a:pPr indent="-406400" lvl="1" marL="914400" rtl="0" algn="l">
              <a:spcBef>
                <a:spcPts val="0"/>
              </a:spcBef>
              <a:spcAft>
                <a:spcPts val="0"/>
              </a:spcAft>
              <a:buClr>
                <a:schemeClr val="dk1"/>
              </a:buClr>
              <a:buSzPts val="2800"/>
              <a:buFont typeface="Calibri"/>
              <a:buChar char="○"/>
            </a:pPr>
            <a:r>
              <a:rPr lang="en-US" sz="4800">
                <a:solidFill>
                  <a:schemeClr val="dk1"/>
                </a:solidFill>
                <a:latin typeface="Calibri"/>
                <a:ea typeface="Calibri"/>
                <a:cs typeface="Calibri"/>
                <a:sym typeface="Calibri"/>
              </a:rPr>
              <a:t>Do not be afraid to ask questions or speak out, it will make the whole designing process much easier. </a:t>
            </a:r>
            <a:endParaRPr sz="4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p:txBody>
      </p:sp>
      <p:sp>
        <p:nvSpPr>
          <p:cNvPr id="107" name="Google Shape;107;p1"/>
          <p:cNvSpPr/>
          <p:nvPr/>
        </p:nvSpPr>
        <p:spPr>
          <a:xfrm>
            <a:off x="19101267" y="4972455"/>
            <a:ext cx="17830800" cy="7543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381000" lvl="0" marL="457200" rtl="0" algn="l">
              <a:spcBef>
                <a:spcPts val="0"/>
              </a:spcBef>
              <a:spcAft>
                <a:spcPts val="0"/>
              </a:spcAft>
              <a:buClr>
                <a:schemeClr val="dk1"/>
              </a:buClr>
              <a:buSzPts val="2400"/>
              <a:buFont typeface="Calibri"/>
              <a:buChar char="●"/>
            </a:pPr>
            <a:r>
              <a:rPr lang="en-US" sz="4800">
                <a:solidFill>
                  <a:schemeClr val="dk1"/>
                </a:solidFill>
                <a:latin typeface="Calibri"/>
                <a:ea typeface="Calibri"/>
                <a:cs typeface="Calibri"/>
                <a:sym typeface="Calibri"/>
              </a:rPr>
              <a:t>For this year, we are a new team of 3 members. We’ve been able to come up with a plan and </a:t>
            </a:r>
            <a:r>
              <a:rPr lang="en-US" sz="4800">
                <a:solidFill>
                  <a:schemeClr val="dk1"/>
                </a:solidFill>
                <a:latin typeface="Calibri"/>
                <a:ea typeface="Calibri"/>
                <a:cs typeface="Calibri"/>
                <a:sym typeface="Calibri"/>
              </a:rPr>
              <a:t>some highlights about the process </a:t>
            </a:r>
            <a:r>
              <a:rPr lang="en-US" sz="4800">
                <a:solidFill>
                  <a:schemeClr val="dk1"/>
                </a:solidFill>
                <a:latin typeface="Calibri"/>
                <a:ea typeface="Calibri"/>
                <a:cs typeface="Calibri"/>
                <a:sym typeface="Calibri"/>
              </a:rPr>
              <a:t>include not knowing what to do for a day, </a:t>
            </a:r>
            <a:r>
              <a:rPr lang="en-US" sz="4800">
                <a:solidFill>
                  <a:schemeClr val="dk1"/>
                </a:solidFill>
                <a:latin typeface="Calibri"/>
                <a:ea typeface="Calibri"/>
                <a:cs typeface="Calibri"/>
                <a:sym typeface="Calibri"/>
              </a:rPr>
              <a:t>researching using sources from Rice University, and discussing our plans with a</a:t>
            </a:r>
            <a:r>
              <a:rPr lang="en-US" sz="4800">
                <a:solidFill>
                  <a:schemeClr val="dk1"/>
                </a:solidFill>
                <a:latin typeface="Calibri"/>
                <a:ea typeface="Calibri"/>
                <a:cs typeface="Calibri"/>
                <a:sym typeface="Calibri"/>
                <a:extLst>
                  <a:ext uri="http://customooxmlschemas.google.com/">
                    <go:slidesCustomData xmlns:go="http://customooxmlschemas.google.com/" textRoundtripDataId="3"/>
                  </a:ext>
                </a:extLst>
              </a:rPr>
              <a:t> </a:t>
            </a:r>
            <a:r>
              <a:rPr lang="en-US" sz="4800">
                <a:solidFill>
                  <a:schemeClr val="dk1"/>
                </a:solidFill>
                <a:latin typeface="Calibri"/>
                <a:ea typeface="Calibri"/>
                <a:cs typeface="Calibri"/>
                <a:sym typeface="Calibri"/>
              </a:rPr>
              <a:t>BioBuilder </a:t>
            </a:r>
            <a:r>
              <a:rPr lang="en-US" sz="4800">
                <a:solidFill>
                  <a:schemeClr val="dk1"/>
                </a:solidFill>
                <a:latin typeface="Calibri"/>
                <a:ea typeface="Calibri"/>
                <a:cs typeface="Calibri"/>
                <a:sym typeface="Calibri"/>
                <a:extLst>
                  <a:ext uri="http://customooxmlschemas.google.com/">
                    <go:slidesCustomData xmlns:go="http://customooxmlschemas.google.com/" textRoundtripDataId="4"/>
                  </a:ext>
                </a:extLst>
              </a:rPr>
              <a:t>advisor</a:t>
            </a:r>
            <a:r>
              <a:rPr lang="en-US" sz="4800">
                <a:solidFill>
                  <a:schemeClr val="dk1"/>
                </a:solidFill>
                <a:latin typeface="Calibri"/>
                <a:ea typeface="Calibri"/>
                <a:cs typeface="Calibri"/>
                <a:sym typeface="Calibri"/>
              </a:rPr>
              <a:t>. </a:t>
            </a:r>
            <a:endParaRPr sz="4800">
              <a:solidFill>
                <a:schemeClr val="dk1"/>
              </a:solidFill>
              <a:latin typeface="Calibri"/>
              <a:ea typeface="Calibri"/>
              <a:cs typeface="Calibri"/>
              <a:sym typeface="Calibri"/>
            </a:endParaRPr>
          </a:p>
        </p:txBody>
      </p:sp>
      <p:pic>
        <p:nvPicPr>
          <p:cNvPr id="108" name="Google Shape;108;p1"/>
          <p:cNvPicPr preferRelativeResize="0"/>
          <p:nvPr/>
        </p:nvPicPr>
        <p:blipFill>
          <a:blip r:embed="rId9">
            <a:alphaModFix/>
          </a:blip>
          <a:stretch>
            <a:fillRect/>
          </a:stretch>
        </p:blipFill>
        <p:spPr>
          <a:xfrm>
            <a:off x="19339850" y="8282425"/>
            <a:ext cx="5886375" cy="4232050"/>
          </a:xfrm>
          <a:prstGeom prst="rect">
            <a:avLst/>
          </a:prstGeom>
          <a:noFill/>
          <a:ln>
            <a:noFill/>
          </a:ln>
        </p:spPr>
      </p:pic>
      <p:pic>
        <p:nvPicPr>
          <p:cNvPr id="109" name="Google Shape;109;p1"/>
          <p:cNvPicPr preferRelativeResize="0"/>
          <p:nvPr/>
        </p:nvPicPr>
        <p:blipFill rotWithShape="1">
          <a:blip r:embed="rId10">
            <a:alphaModFix/>
          </a:blip>
          <a:srcRect b="0" l="2400" r="-2399" t="0"/>
          <a:stretch/>
        </p:blipFill>
        <p:spPr>
          <a:xfrm>
            <a:off x="29343325" y="8282426"/>
            <a:ext cx="7588504" cy="4232050"/>
          </a:xfrm>
          <a:prstGeom prst="rect">
            <a:avLst/>
          </a:prstGeom>
          <a:noFill/>
          <a:ln>
            <a:noFill/>
          </a:ln>
        </p:spPr>
      </p:pic>
      <p:pic>
        <p:nvPicPr>
          <p:cNvPr id="110" name="Google Shape;110;p1"/>
          <p:cNvPicPr preferRelativeResize="0"/>
          <p:nvPr/>
        </p:nvPicPr>
        <p:blipFill>
          <a:blip r:embed="rId11">
            <a:alphaModFix/>
          </a:blip>
          <a:stretch>
            <a:fillRect/>
          </a:stretch>
        </p:blipFill>
        <p:spPr>
          <a:xfrm>
            <a:off x="25690513" y="8282426"/>
            <a:ext cx="3188531" cy="42320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2017-08-28T19:07:22Z</dcterms:created>
  <dc:creator>ePB employee</dc:creator>
</cp:coreProperties>
</file>